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547" r:id="rId3"/>
    <p:sldId id="506" r:id="rId4"/>
    <p:sldId id="500" r:id="rId5"/>
    <p:sldId id="496" r:id="rId6"/>
    <p:sldId id="495" r:id="rId7"/>
    <p:sldId id="498" r:id="rId8"/>
    <p:sldId id="497" r:id="rId9"/>
    <p:sldId id="502" r:id="rId10"/>
    <p:sldId id="257" r:id="rId11"/>
    <p:sldId id="259" r:id="rId12"/>
    <p:sldId id="258" r:id="rId13"/>
    <p:sldId id="536" r:id="rId14"/>
    <p:sldId id="501" r:id="rId15"/>
    <p:sldId id="261" r:id="rId16"/>
    <p:sldId id="262" r:id="rId17"/>
    <p:sldId id="503" r:id="rId18"/>
    <p:sldId id="513" r:id="rId19"/>
    <p:sldId id="538" r:id="rId20"/>
    <p:sldId id="499" r:id="rId21"/>
    <p:sldId id="504" r:id="rId22"/>
    <p:sldId id="514" r:id="rId23"/>
    <p:sldId id="507" r:id="rId24"/>
    <p:sldId id="512" r:id="rId25"/>
    <p:sldId id="508" r:id="rId26"/>
    <p:sldId id="505" r:id="rId27"/>
    <p:sldId id="511" r:id="rId28"/>
    <p:sldId id="515" r:id="rId29"/>
    <p:sldId id="517" r:id="rId30"/>
    <p:sldId id="518" r:id="rId31"/>
    <p:sldId id="545" r:id="rId32"/>
    <p:sldId id="546" r:id="rId33"/>
    <p:sldId id="532" r:id="rId34"/>
    <p:sldId id="541" r:id="rId35"/>
    <p:sldId id="542" r:id="rId36"/>
    <p:sldId id="264" r:id="rId37"/>
    <p:sldId id="509" r:id="rId38"/>
    <p:sldId id="523" r:id="rId39"/>
    <p:sldId id="524" r:id="rId40"/>
    <p:sldId id="543" r:id="rId41"/>
    <p:sldId id="544" r:id="rId42"/>
    <p:sldId id="535" r:id="rId43"/>
    <p:sldId id="539" r:id="rId44"/>
    <p:sldId id="540" r:id="rId45"/>
    <p:sldId id="534" r:id="rId46"/>
    <p:sldId id="520" r:id="rId47"/>
    <p:sldId id="521" r:id="rId48"/>
    <p:sldId id="269" r:id="rId49"/>
    <p:sldId id="533" r:id="rId50"/>
    <p:sldId id="522" r:id="rId51"/>
    <p:sldId id="525" r:id="rId52"/>
    <p:sldId id="526" r:id="rId53"/>
    <p:sldId id="527" r:id="rId54"/>
    <p:sldId id="528" r:id="rId55"/>
    <p:sldId id="529" r:id="rId56"/>
    <p:sldId id="516" r:id="rId57"/>
    <p:sldId id="530" r:id="rId58"/>
    <p:sldId id="531" r:id="rId59"/>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5" d="100"/>
          <a:sy n="55" d="100"/>
        </p:scale>
        <p:origin x="1492" y="264"/>
      </p:cViewPr>
      <p:guideLst/>
    </p:cSldViewPr>
  </p:slideViewPr>
  <p:notesTextViewPr>
    <p:cViewPr>
      <p:scale>
        <a:sx n="1" d="1"/>
        <a:sy n="1" d="1"/>
      </p:scale>
      <p:origin x="0" y="0"/>
    </p:cViewPr>
  </p:notesTextViewPr>
  <p:sorterViewPr>
    <p:cViewPr>
      <p:scale>
        <a:sx n="100" d="100"/>
        <a:sy n="100" d="100"/>
      </p:scale>
      <p:origin x="0" y="-98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DFE104EE-1B72-406D-B578-0B672E87E844}" type="datetimeFigureOut">
              <a:rPr lang="nl-BE" smtClean="0"/>
              <a:t>27/08/2025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BADBB62-B106-4020-9691-A70A67D27FE1}" type="slidenum">
              <a:rPr lang="nl-BE" smtClean="0"/>
              <a:t>‹nr.›</a:t>
            </a:fld>
            <a:endParaRPr lang="nl-BE"/>
          </a:p>
        </p:txBody>
      </p:sp>
    </p:spTree>
    <p:extLst>
      <p:ext uri="{BB962C8B-B14F-4D97-AF65-F5344CB8AC3E}">
        <p14:creationId xmlns:p14="http://schemas.microsoft.com/office/powerpoint/2010/main" val="1418336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FE104EE-1B72-406D-B578-0B672E87E844}" type="datetimeFigureOut">
              <a:rPr lang="nl-BE" smtClean="0"/>
              <a:t>27/08/2025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BADBB62-B106-4020-9691-A70A67D27FE1}" type="slidenum">
              <a:rPr lang="nl-BE" smtClean="0"/>
              <a:t>‹nr.›</a:t>
            </a:fld>
            <a:endParaRPr lang="nl-BE"/>
          </a:p>
        </p:txBody>
      </p:sp>
    </p:spTree>
    <p:extLst>
      <p:ext uri="{BB962C8B-B14F-4D97-AF65-F5344CB8AC3E}">
        <p14:creationId xmlns:p14="http://schemas.microsoft.com/office/powerpoint/2010/main" val="868948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FE104EE-1B72-406D-B578-0B672E87E844}" type="datetimeFigureOut">
              <a:rPr lang="nl-BE" smtClean="0"/>
              <a:t>27/08/2025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BADBB62-B106-4020-9691-A70A67D27FE1}" type="slidenum">
              <a:rPr lang="nl-BE" smtClean="0"/>
              <a:t>‹nr.›</a:t>
            </a:fld>
            <a:endParaRPr lang="nl-BE"/>
          </a:p>
        </p:txBody>
      </p:sp>
    </p:spTree>
    <p:extLst>
      <p:ext uri="{BB962C8B-B14F-4D97-AF65-F5344CB8AC3E}">
        <p14:creationId xmlns:p14="http://schemas.microsoft.com/office/powerpoint/2010/main" val="2170063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FE104EE-1B72-406D-B578-0B672E87E844}" type="datetimeFigureOut">
              <a:rPr lang="nl-BE" smtClean="0"/>
              <a:t>27/08/2025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BADBB62-B106-4020-9691-A70A67D27FE1}" type="slidenum">
              <a:rPr lang="nl-BE" smtClean="0"/>
              <a:t>‹nr.›</a:t>
            </a:fld>
            <a:endParaRPr lang="nl-BE"/>
          </a:p>
        </p:txBody>
      </p:sp>
    </p:spTree>
    <p:extLst>
      <p:ext uri="{BB962C8B-B14F-4D97-AF65-F5344CB8AC3E}">
        <p14:creationId xmlns:p14="http://schemas.microsoft.com/office/powerpoint/2010/main" val="1092706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DFE104EE-1B72-406D-B578-0B672E87E844}" type="datetimeFigureOut">
              <a:rPr lang="nl-BE" smtClean="0"/>
              <a:t>27/08/2025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BADBB62-B106-4020-9691-A70A67D27FE1}" type="slidenum">
              <a:rPr lang="nl-BE" smtClean="0"/>
              <a:t>‹nr.›</a:t>
            </a:fld>
            <a:endParaRPr lang="nl-BE"/>
          </a:p>
        </p:txBody>
      </p:sp>
    </p:spTree>
    <p:extLst>
      <p:ext uri="{BB962C8B-B14F-4D97-AF65-F5344CB8AC3E}">
        <p14:creationId xmlns:p14="http://schemas.microsoft.com/office/powerpoint/2010/main" val="131790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DFE104EE-1B72-406D-B578-0B672E87E844}" type="datetimeFigureOut">
              <a:rPr lang="nl-BE" smtClean="0"/>
              <a:t>27/08/2025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BADBB62-B106-4020-9691-A70A67D27FE1}" type="slidenum">
              <a:rPr lang="nl-BE" smtClean="0"/>
              <a:t>‹nr.›</a:t>
            </a:fld>
            <a:endParaRPr lang="nl-BE"/>
          </a:p>
        </p:txBody>
      </p:sp>
    </p:spTree>
    <p:extLst>
      <p:ext uri="{BB962C8B-B14F-4D97-AF65-F5344CB8AC3E}">
        <p14:creationId xmlns:p14="http://schemas.microsoft.com/office/powerpoint/2010/main" val="202690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82329" y="2505075"/>
            <a:ext cx="4190702"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14913" y="2505075"/>
            <a:ext cx="4211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DFE104EE-1B72-406D-B578-0B672E87E844}" type="datetimeFigureOut">
              <a:rPr lang="nl-BE" smtClean="0"/>
              <a:t>27/08/2025</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DBADBB62-B106-4020-9691-A70A67D27FE1}" type="slidenum">
              <a:rPr lang="nl-BE" smtClean="0"/>
              <a:t>‹nr.›</a:t>
            </a:fld>
            <a:endParaRPr lang="nl-BE"/>
          </a:p>
        </p:txBody>
      </p:sp>
    </p:spTree>
    <p:extLst>
      <p:ext uri="{BB962C8B-B14F-4D97-AF65-F5344CB8AC3E}">
        <p14:creationId xmlns:p14="http://schemas.microsoft.com/office/powerpoint/2010/main" val="3240578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DFE104EE-1B72-406D-B578-0B672E87E844}" type="datetimeFigureOut">
              <a:rPr lang="nl-BE" smtClean="0"/>
              <a:t>27/08/2025</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DBADBB62-B106-4020-9691-A70A67D27FE1}" type="slidenum">
              <a:rPr lang="nl-BE" smtClean="0"/>
              <a:t>‹nr.›</a:t>
            </a:fld>
            <a:endParaRPr lang="nl-BE"/>
          </a:p>
        </p:txBody>
      </p:sp>
    </p:spTree>
    <p:extLst>
      <p:ext uri="{BB962C8B-B14F-4D97-AF65-F5344CB8AC3E}">
        <p14:creationId xmlns:p14="http://schemas.microsoft.com/office/powerpoint/2010/main" val="116463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104EE-1B72-406D-B578-0B672E87E844}" type="datetimeFigureOut">
              <a:rPr lang="nl-BE" smtClean="0"/>
              <a:t>27/08/2025</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DBADBB62-B106-4020-9691-A70A67D27FE1}" type="slidenum">
              <a:rPr lang="nl-BE" smtClean="0"/>
              <a:t>‹nr.›</a:t>
            </a:fld>
            <a:endParaRPr lang="nl-BE"/>
          </a:p>
        </p:txBody>
      </p:sp>
    </p:spTree>
    <p:extLst>
      <p:ext uri="{BB962C8B-B14F-4D97-AF65-F5344CB8AC3E}">
        <p14:creationId xmlns:p14="http://schemas.microsoft.com/office/powerpoint/2010/main" val="3414786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DFE104EE-1B72-406D-B578-0B672E87E844}" type="datetimeFigureOut">
              <a:rPr lang="nl-BE" smtClean="0"/>
              <a:t>27/08/2025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BADBB62-B106-4020-9691-A70A67D27FE1}" type="slidenum">
              <a:rPr lang="nl-BE" smtClean="0"/>
              <a:t>‹nr.›</a:t>
            </a:fld>
            <a:endParaRPr lang="nl-BE"/>
          </a:p>
        </p:txBody>
      </p:sp>
    </p:spTree>
    <p:extLst>
      <p:ext uri="{BB962C8B-B14F-4D97-AF65-F5344CB8AC3E}">
        <p14:creationId xmlns:p14="http://schemas.microsoft.com/office/powerpoint/2010/main" val="274240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DFE104EE-1B72-406D-B578-0B672E87E844}" type="datetimeFigureOut">
              <a:rPr lang="nl-BE" smtClean="0"/>
              <a:t>27/08/2025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BADBB62-B106-4020-9691-A70A67D27FE1}" type="slidenum">
              <a:rPr lang="nl-BE" smtClean="0"/>
              <a:t>‹nr.›</a:t>
            </a:fld>
            <a:endParaRPr lang="nl-BE"/>
          </a:p>
        </p:txBody>
      </p:sp>
    </p:spTree>
    <p:extLst>
      <p:ext uri="{BB962C8B-B14F-4D97-AF65-F5344CB8AC3E}">
        <p14:creationId xmlns:p14="http://schemas.microsoft.com/office/powerpoint/2010/main" val="3169941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FE104EE-1B72-406D-B578-0B672E87E844}" type="datetimeFigureOut">
              <a:rPr lang="nl-BE" smtClean="0"/>
              <a:t>27/08/2025</a:t>
            </a:fld>
            <a:endParaRPr lang="nl-BE"/>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BE"/>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ADBB62-B106-4020-9691-A70A67D27FE1}" type="slidenum">
              <a:rPr lang="nl-BE" smtClean="0"/>
              <a:t>‹nr.›</a:t>
            </a:fld>
            <a:endParaRPr lang="nl-BE"/>
          </a:p>
        </p:txBody>
      </p:sp>
    </p:spTree>
    <p:extLst>
      <p:ext uri="{BB962C8B-B14F-4D97-AF65-F5344CB8AC3E}">
        <p14:creationId xmlns:p14="http://schemas.microsoft.com/office/powerpoint/2010/main" val="1257976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cap5.ne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cap5.net/"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cap5.ne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cap5.ne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cap5.ne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cap5.ne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cap5.ne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cap5.ne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cap5.net/"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www.cap5.net/" TargetMode="Externa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www.cap5.ne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cap5.ne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www.cap5.net/" TargetMode="Externa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emf"/><Relationship Id="rId1" Type="http://schemas.openxmlformats.org/officeDocument/2006/relationships/slideLayout" Target="../slideLayouts/slideLayout7.xml"/><Relationship Id="rId5" Type="http://schemas.openxmlformats.org/officeDocument/2006/relationships/hyperlink" Target="http://www.cap5.net/" TargetMode="Externa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hyperlink" Target="http://www.cap5.net/"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hyperlink" Target="http://www.cap5.net/" TargetMode="External"/><Relationship Id="rId9"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cap5.net/"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cap5.ne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cap5.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cap5.net/"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cap5.net/"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cap5.net/"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www.cap5.net/"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cap5.net/"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www.cap5.net/" TargetMode="External"/><Relationship Id="rId7" Type="http://schemas.openxmlformats.org/officeDocument/2006/relationships/hyperlink" Target="https://www.ecotraining.co.za/" TargetMode="Externa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http://www.journeywild.co.za/" TargetMode="External"/><Relationship Id="rId5" Type="http://schemas.openxmlformats.org/officeDocument/2006/relationships/hyperlink" Target="https://www.madeinafricatours.com/" TargetMode="External"/><Relationship Id="rId10" Type="http://schemas.openxmlformats.org/officeDocument/2006/relationships/image" Target="../media/image7.png"/><Relationship Id="rId4" Type="http://schemas.openxmlformats.org/officeDocument/2006/relationships/hyperlink" Target="http://www.ispyre.net/" TargetMode="External"/><Relationship Id="rId9" Type="http://schemas.openxmlformats.org/officeDocument/2006/relationships/image" Target="../media/image1.png"/></Relationships>
</file>

<file path=ppt/slides/_rels/slide3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hyperlink" Target="http://www.cap5.net/" TargetMode="External"/><Relationship Id="rId7" Type="http://schemas.openxmlformats.org/officeDocument/2006/relationships/image" Target="../media/image28.svg"/><Relationship Id="rId12" Type="http://schemas.openxmlformats.org/officeDocument/2006/relationships/image" Target="../media/image3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cap5.net/"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www.cap5.net/"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cap5.net/"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hyperlink" Target="http://www.cap5.net/"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hyperlink" Target="http://www.cap5.net/"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hyperlink" Target="http://www.cap5.net/"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hyperlink" Target="http://www.cap5.net/"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hyperlink" Target="http://www.cap5.net/"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3.emf"/><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2.png"/><Relationship Id="rId4" Type="http://schemas.openxmlformats.org/officeDocument/2006/relationships/hyperlink" Target="http://www.cap5.net/"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cap5.net/" TargetMode="Externa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4.emf"/></Relationships>
</file>

<file path=ppt/slides/_rels/slide47.xml.rels><?xml version="1.0" encoding="UTF-8" standalone="yes"?>
<Relationships xmlns="http://schemas.openxmlformats.org/package/2006/relationships"><Relationship Id="rId3" Type="http://schemas.openxmlformats.org/officeDocument/2006/relationships/hyperlink" Target="http://www.cap5.net/" TargetMode="Externa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5.emf"/><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hyperlink" Target="http://www.cap5.net/"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hyperlink" Target="http://www.cap5.ne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cap5.net/"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www.cap5.net/" TargetMode="Externa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8.emf"/><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www.cap5.net/" TargetMode="Externa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hyperlink" Target="http://www.cap5.net/" TargetMode="Externa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50.emf"/><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www.cap5.net/" TargetMode="Externa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www.cap5.net/" TargetMode="External"/><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www.cap5.net/" TargetMode="External"/><Relationship Id="rId5" Type="http://schemas.openxmlformats.org/officeDocument/2006/relationships/image" Target="../media/image7.png"/><Relationship Id="rId4" Type="http://schemas.openxmlformats.org/officeDocument/2006/relationships/image" Target="../media/image54.svg"/></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cap5.net/"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www.cap5.net/"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cap5.ne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cap5.ne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hyperlink" Target="http://www.cap5.net/"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cap5.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6E9782-D860-40FC-7144-AE5C3CFAB53D}"/>
              </a:ext>
            </a:extLst>
          </p:cNvPr>
          <p:cNvSpPr>
            <a:spLocks noGrp="1"/>
          </p:cNvSpPr>
          <p:nvPr>
            <p:ph type="ctrTitle"/>
          </p:nvPr>
        </p:nvSpPr>
        <p:spPr>
          <a:xfrm>
            <a:off x="742950" y="387978"/>
            <a:ext cx="8420100" cy="2387600"/>
          </a:xfrm>
        </p:spPr>
        <p:txBody>
          <a:bodyPr/>
          <a:lstStyle/>
          <a:p>
            <a:r>
              <a:rPr lang="nl-BE"/>
              <a:t>B2B Innovation Workbook </a:t>
            </a:r>
            <a:r>
              <a:rPr lang="nl-BE">
                <a:solidFill>
                  <a:schemeClr val="accent1"/>
                </a:solidFill>
              </a:rPr>
              <a:t>Exercises</a:t>
            </a:r>
            <a:endParaRPr lang="nl-BE"/>
          </a:p>
        </p:txBody>
      </p:sp>
      <p:pic>
        <p:nvPicPr>
          <p:cNvPr id="7" name="Afbeelding 6" descr="Afbeelding met Graphics, cirkel, schermopname, Lettertype&#10;&#10;Door AI gegenereerde inhoud is mogelijk onjuist.">
            <a:extLst>
              <a:ext uri="{FF2B5EF4-FFF2-40B4-BE49-F238E27FC236}">
                <a16:creationId xmlns:a16="http://schemas.microsoft.com/office/drawing/2014/main" id="{DC43779A-BCD8-3E39-8051-05AE6BE624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667" y="5972145"/>
            <a:ext cx="1389988" cy="699522"/>
          </a:xfrm>
          <a:prstGeom prst="rect">
            <a:avLst/>
          </a:prstGeom>
        </p:spPr>
      </p:pic>
      <p:pic>
        <p:nvPicPr>
          <p:cNvPr id="3" name="Afbeelding 2">
            <a:extLst>
              <a:ext uri="{FF2B5EF4-FFF2-40B4-BE49-F238E27FC236}">
                <a16:creationId xmlns:a16="http://schemas.microsoft.com/office/drawing/2014/main" id="{02840183-688E-16C7-3126-B2DCCFA37B41}"/>
              </a:ext>
            </a:extLst>
          </p:cNvPr>
          <p:cNvPicPr>
            <a:picLocks noChangeAspect="1"/>
          </p:cNvPicPr>
          <p:nvPr/>
        </p:nvPicPr>
        <p:blipFill>
          <a:blip r:embed="rId3"/>
          <a:stretch>
            <a:fillRect/>
          </a:stretch>
        </p:blipFill>
        <p:spPr>
          <a:xfrm>
            <a:off x="1595655" y="3000516"/>
            <a:ext cx="6433595" cy="3180135"/>
          </a:xfrm>
          <a:prstGeom prst="rect">
            <a:avLst/>
          </a:prstGeom>
        </p:spPr>
      </p:pic>
      <p:sp>
        <p:nvSpPr>
          <p:cNvPr id="4" name="Ovaal 3">
            <a:extLst>
              <a:ext uri="{FF2B5EF4-FFF2-40B4-BE49-F238E27FC236}">
                <a16:creationId xmlns:a16="http://schemas.microsoft.com/office/drawing/2014/main" id="{3EDDA83D-A838-6678-E1D5-0E1B046BD9DF}"/>
              </a:ext>
            </a:extLst>
          </p:cNvPr>
          <p:cNvSpPr/>
          <p:nvPr/>
        </p:nvSpPr>
        <p:spPr>
          <a:xfrm>
            <a:off x="1342663" y="2863563"/>
            <a:ext cx="2569580" cy="212974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 name="Afbeelding 4" descr="Afbeelding met tekst, plein, Rechthoek, schermopname&#10;&#10;Door AI gegenereerde inhoud is mogelijk onjuist.">
            <a:extLst>
              <a:ext uri="{FF2B5EF4-FFF2-40B4-BE49-F238E27FC236}">
                <a16:creationId xmlns:a16="http://schemas.microsoft.com/office/drawing/2014/main" id="{CDF2B714-B498-D2D6-1C5B-8CB47BA742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7900" y="5072921"/>
            <a:ext cx="934085" cy="1084580"/>
          </a:xfrm>
          <a:prstGeom prst="rect">
            <a:avLst/>
          </a:prstGeom>
        </p:spPr>
      </p:pic>
      <p:sp>
        <p:nvSpPr>
          <p:cNvPr id="6" name="Tekstvak 5">
            <a:extLst>
              <a:ext uri="{FF2B5EF4-FFF2-40B4-BE49-F238E27FC236}">
                <a16:creationId xmlns:a16="http://schemas.microsoft.com/office/drawing/2014/main" id="{29C7CFA3-0702-30E1-5755-312A3CF7F877}"/>
              </a:ext>
            </a:extLst>
          </p:cNvPr>
          <p:cNvSpPr txBox="1"/>
          <p:nvPr/>
        </p:nvSpPr>
        <p:spPr>
          <a:xfrm>
            <a:off x="8291825" y="4585568"/>
            <a:ext cx="1199367" cy="430887"/>
          </a:xfrm>
          <a:prstGeom prst="rect">
            <a:avLst/>
          </a:prstGeom>
          <a:noFill/>
        </p:spPr>
        <p:txBody>
          <a:bodyPr wrap="none" rtlCol="0">
            <a:spAutoFit/>
          </a:bodyPr>
          <a:lstStyle/>
          <a:p>
            <a:pPr algn="ctr"/>
            <a:r>
              <a:rPr lang="nl-BE" sz="1100"/>
              <a:t>More downloads</a:t>
            </a:r>
          </a:p>
          <a:p>
            <a:pPr algn="ctr"/>
            <a:r>
              <a:rPr lang="nl-BE" sz="1100"/>
              <a:t>www.CAP5.net</a:t>
            </a:r>
          </a:p>
        </p:txBody>
      </p:sp>
    </p:spTree>
    <p:extLst>
      <p:ext uri="{BB962C8B-B14F-4D97-AF65-F5344CB8AC3E}">
        <p14:creationId xmlns:p14="http://schemas.microsoft.com/office/powerpoint/2010/main" val="3284800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ECDAFFEB-C130-C53A-6D9E-16FBF405BEB7}"/>
              </a:ext>
            </a:extLst>
          </p:cNvPr>
          <p:cNvGraphicFramePr>
            <a:graphicFrameLocks noGrp="1"/>
          </p:cNvGraphicFramePr>
          <p:nvPr>
            <p:extLst>
              <p:ext uri="{D42A27DB-BD31-4B8C-83A1-F6EECF244321}">
                <p14:modId xmlns:p14="http://schemas.microsoft.com/office/powerpoint/2010/main" val="1229883239"/>
              </p:ext>
            </p:extLst>
          </p:nvPr>
        </p:nvGraphicFramePr>
        <p:xfrm>
          <a:off x="333169" y="834965"/>
          <a:ext cx="9133559" cy="5404467"/>
        </p:xfrm>
        <a:graphic>
          <a:graphicData uri="http://schemas.openxmlformats.org/drawingml/2006/table">
            <a:tbl>
              <a:tblPr firstRow="1" firstCol="1" bandRow="1">
                <a:tableStyleId>{5C22544A-7EE6-4342-B048-85BDC9FD1C3A}</a:tableStyleId>
              </a:tblPr>
              <a:tblGrid>
                <a:gridCol w="1284207">
                  <a:extLst>
                    <a:ext uri="{9D8B030D-6E8A-4147-A177-3AD203B41FA5}">
                      <a16:colId xmlns:a16="http://schemas.microsoft.com/office/drawing/2014/main" val="2317657684"/>
                    </a:ext>
                  </a:extLst>
                </a:gridCol>
                <a:gridCol w="1398643">
                  <a:extLst>
                    <a:ext uri="{9D8B030D-6E8A-4147-A177-3AD203B41FA5}">
                      <a16:colId xmlns:a16="http://schemas.microsoft.com/office/drawing/2014/main" val="1729850973"/>
                    </a:ext>
                  </a:extLst>
                </a:gridCol>
                <a:gridCol w="2161539">
                  <a:extLst>
                    <a:ext uri="{9D8B030D-6E8A-4147-A177-3AD203B41FA5}">
                      <a16:colId xmlns:a16="http://schemas.microsoft.com/office/drawing/2014/main" val="819869561"/>
                    </a:ext>
                  </a:extLst>
                </a:gridCol>
                <a:gridCol w="2614331">
                  <a:extLst>
                    <a:ext uri="{9D8B030D-6E8A-4147-A177-3AD203B41FA5}">
                      <a16:colId xmlns:a16="http://schemas.microsoft.com/office/drawing/2014/main" val="178037644"/>
                    </a:ext>
                  </a:extLst>
                </a:gridCol>
                <a:gridCol w="1674839">
                  <a:extLst>
                    <a:ext uri="{9D8B030D-6E8A-4147-A177-3AD203B41FA5}">
                      <a16:colId xmlns:a16="http://schemas.microsoft.com/office/drawing/2014/main" val="769111692"/>
                    </a:ext>
                  </a:extLst>
                </a:gridCol>
              </a:tblGrid>
              <a:tr h="477742">
                <a:tc gridSpan="5">
                  <a:txBody>
                    <a:bodyPr/>
                    <a:lstStyle/>
                    <a:p>
                      <a:pPr>
                        <a:lnSpc>
                          <a:spcPct val="115000"/>
                        </a:lnSpc>
                        <a:spcAft>
                          <a:spcPts val="1000"/>
                        </a:spcAft>
                        <a:buNone/>
                      </a:pPr>
                      <a:r>
                        <a:rPr lang="en-GB" sz="900">
                          <a:effectLst/>
                        </a:rPr>
                        <a:t>Please complete the table below – per business segment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888" marR="61888" marT="0" marB="0"/>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123363554"/>
                  </a:ext>
                </a:extLst>
              </a:tr>
              <a:tr h="427538">
                <a:tc>
                  <a:txBody>
                    <a:bodyPr/>
                    <a:lstStyle/>
                    <a:p>
                      <a:pPr>
                        <a:lnSpc>
                          <a:spcPct val="115000"/>
                        </a:lnSpc>
                        <a:spcAft>
                          <a:spcPts val="1000"/>
                        </a:spcAft>
                        <a:buNone/>
                      </a:pPr>
                      <a:r>
                        <a:rPr lang="en-GB" sz="900">
                          <a:effectLst/>
                        </a:rPr>
                        <a:t>Segment</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888" marR="61888" marT="0" marB="0"/>
                </a:tc>
                <a:tc>
                  <a:txBody>
                    <a:bodyPr/>
                    <a:lstStyle/>
                    <a:p>
                      <a:pPr>
                        <a:lnSpc>
                          <a:spcPct val="115000"/>
                        </a:lnSpc>
                        <a:spcAft>
                          <a:spcPts val="1000"/>
                        </a:spcAft>
                        <a:buNone/>
                      </a:pPr>
                      <a:r>
                        <a:rPr lang="en-GB" sz="900">
                          <a:effectLst/>
                        </a:rPr>
                        <a:t>Region</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888" marR="61888" marT="0" marB="0"/>
                </a:tc>
                <a:tc>
                  <a:txBody>
                    <a:bodyPr/>
                    <a:lstStyle/>
                    <a:p>
                      <a:pPr>
                        <a:lnSpc>
                          <a:spcPct val="115000"/>
                        </a:lnSpc>
                        <a:spcAft>
                          <a:spcPts val="1000"/>
                        </a:spcAft>
                        <a:buNone/>
                      </a:pPr>
                      <a:r>
                        <a:rPr lang="en-GB" sz="900">
                          <a:effectLst/>
                        </a:rPr>
                        <a:t>Partner</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888" marR="61888" marT="0" marB="0"/>
                </a:tc>
                <a:tc>
                  <a:txBody>
                    <a:bodyPr/>
                    <a:lstStyle/>
                    <a:p>
                      <a:pPr>
                        <a:lnSpc>
                          <a:spcPct val="115000"/>
                        </a:lnSpc>
                        <a:spcAft>
                          <a:spcPts val="1000"/>
                        </a:spcAft>
                        <a:buNone/>
                      </a:pPr>
                      <a:r>
                        <a:rPr lang="en-GB" sz="900">
                          <a:effectLst/>
                        </a:rPr>
                        <a:t>Reseller / Francise</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888" marR="61888" marT="0" marB="0"/>
                </a:tc>
                <a:tc>
                  <a:txBody>
                    <a:bodyPr/>
                    <a:lstStyle/>
                    <a:p>
                      <a:pPr>
                        <a:lnSpc>
                          <a:spcPct val="115000"/>
                        </a:lnSpc>
                        <a:spcAft>
                          <a:spcPts val="1000"/>
                        </a:spcAft>
                        <a:buNone/>
                      </a:pPr>
                      <a:r>
                        <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rPr>
                        <a:t>Distributor</a:t>
                      </a:r>
                    </a:p>
                  </a:txBody>
                  <a:tcPr marL="61888" marR="61888" marT="0" marB="0"/>
                </a:tc>
                <a:extLst>
                  <a:ext uri="{0D108BD9-81ED-4DB2-BD59-A6C34878D82A}">
                    <a16:rowId xmlns:a16="http://schemas.microsoft.com/office/drawing/2014/main" val="1300249077"/>
                  </a:ext>
                </a:extLst>
              </a:tr>
              <a:tr h="1499729">
                <a:tc>
                  <a:txBody>
                    <a:bodyPr/>
                    <a:lstStyle/>
                    <a:p>
                      <a:pPr>
                        <a:lnSpc>
                          <a:spcPct val="115000"/>
                        </a:lnSpc>
                        <a:spcAft>
                          <a:spcPts val="1000"/>
                        </a:spcAft>
                        <a:buNone/>
                      </a:pPr>
                      <a:r>
                        <a:rPr lang="en-GB" sz="900">
                          <a:effectLst/>
                        </a:rPr>
                        <a:t>Product X</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888" marR="61888" marT="0" marB="0"/>
                </a:tc>
                <a:tc>
                  <a:txBody>
                    <a:bodyPr/>
                    <a:lstStyle/>
                    <a:p>
                      <a:pPr>
                        <a:lnSpc>
                          <a:spcPct val="115000"/>
                        </a:lnSpc>
                        <a:spcAft>
                          <a:spcPts val="1000"/>
                        </a:spcAft>
                        <a:buNone/>
                      </a:pPr>
                      <a:r>
                        <a:rPr lang="en-GB"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888" marR="61888" marT="0" marB="0"/>
                </a:tc>
                <a:tc>
                  <a:txBody>
                    <a:bodyPr/>
                    <a:lstStyle/>
                    <a:p>
                      <a:pPr>
                        <a:lnSpc>
                          <a:spcPct val="115000"/>
                        </a:lnSpc>
                        <a:spcAft>
                          <a:spcPts val="1000"/>
                        </a:spcAft>
                        <a:buNone/>
                      </a:pPr>
                      <a:r>
                        <a:rPr lang="en-GB" sz="900">
                          <a:effectLst/>
                        </a:rPr>
                        <a:t> </a:t>
                      </a:r>
                      <a:endParaRPr lang="nl-BE" sz="900">
                        <a:effectLst/>
                      </a:endParaRPr>
                    </a:p>
                    <a:p>
                      <a:pPr>
                        <a:lnSpc>
                          <a:spcPct val="115000"/>
                        </a:lnSpc>
                        <a:spcAft>
                          <a:spcPts val="1000"/>
                        </a:spcAft>
                        <a:buNone/>
                      </a:pPr>
                      <a:r>
                        <a:rPr lang="en-GB"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888" marR="61888" marT="0" marB="0"/>
                </a:tc>
                <a:tc>
                  <a:txBody>
                    <a:bodyPr/>
                    <a:lstStyle/>
                    <a:p>
                      <a:pPr>
                        <a:lnSpc>
                          <a:spcPct val="115000"/>
                        </a:lnSpc>
                        <a:spcAft>
                          <a:spcPts val="1000"/>
                        </a:spcAft>
                        <a:buNone/>
                      </a:pPr>
                      <a:r>
                        <a:rPr lang="en-GB"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888" marR="61888" marT="0" marB="0"/>
                </a:tc>
                <a:tc>
                  <a:txBody>
                    <a:bodyPr/>
                    <a:lstStyle/>
                    <a:p>
                      <a:pPr>
                        <a:lnSpc>
                          <a:spcPct val="115000"/>
                        </a:lnSpc>
                        <a:spcAft>
                          <a:spcPts val="1000"/>
                        </a:spcAft>
                        <a:buNone/>
                      </a:pPr>
                      <a:r>
                        <a:rPr lang="en-GB"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888" marR="61888" marT="0" marB="0"/>
                </a:tc>
                <a:extLst>
                  <a:ext uri="{0D108BD9-81ED-4DB2-BD59-A6C34878D82A}">
                    <a16:rowId xmlns:a16="http://schemas.microsoft.com/office/drawing/2014/main" val="828922518"/>
                  </a:ext>
                </a:extLst>
              </a:tr>
              <a:tr h="1499729">
                <a:tc>
                  <a:txBody>
                    <a:bodyPr/>
                    <a:lstStyle/>
                    <a:p>
                      <a:pPr>
                        <a:lnSpc>
                          <a:spcPct val="115000"/>
                        </a:lnSpc>
                        <a:spcAft>
                          <a:spcPts val="1000"/>
                        </a:spcAft>
                        <a:buNone/>
                      </a:pPr>
                      <a:r>
                        <a:rPr lang="en-GB" sz="900">
                          <a:effectLst/>
                        </a:rPr>
                        <a:t>Product Y</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888" marR="61888" marT="0" marB="0"/>
                </a:tc>
                <a:tc>
                  <a:txBody>
                    <a:bodyPr/>
                    <a:lstStyle/>
                    <a:p>
                      <a:pPr>
                        <a:lnSpc>
                          <a:spcPct val="115000"/>
                        </a:lnSpc>
                        <a:spcAft>
                          <a:spcPts val="1000"/>
                        </a:spcAft>
                        <a:buNone/>
                      </a:pPr>
                      <a:r>
                        <a:rPr lang="en-GB"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888" marR="61888" marT="0" marB="0"/>
                </a:tc>
                <a:tc>
                  <a:txBody>
                    <a:bodyPr/>
                    <a:lstStyle/>
                    <a:p>
                      <a:pPr>
                        <a:lnSpc>
                          <a:spcPct val="115000"/>
                        </a:lnSpc>
                        <a:spcAft>
                          <a:spcPts val="1000"/>
                        </a:spcAft>
                        <a:buNone/>
                      </a:pPr>
                      <a:r>
                        <a:rPr lang="en-GB" sz="900">
                          <a:effectLst/>
                        </a:rPr>
                        <a:t> </a:t>
                      </a:r>
                      <a:endParaRPr lang="nl-BE" sz="900">
                        <a:effectLst/>
                      </a:endParaRPr>
                    </a:p>
                    <a:p>
                      <a:pPr>
                        <a:lnSpc>
                          <a:spcPct val="115000"/>
                        </a:lnSpc>
                        <a:spcAft>
                          <a:spcPts val="1000"/>
                        </a:spcAft>
                        <a:buNone/>
                      </a:pPr>
                      <a:r>
                        <a:rPr lang="en-GB"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888" marR="61888" marT="0" marB="0"/>
                </a:tc>
                <a:tc>
                  <a:txBody>
                    <a:bodyPr/>
                    <a:lstStyle/>
                    <a:p>
                      <a:pPr>
                        <a:lnSpc>
                          <a:spcPct val="115000"/>
                        </a:lnSpc>
                        <a:spcAft>
                          <a:spcPts val="1000"/>
                        </a:spcAft>
                        <a:buNone/>
                      </a:pPr>
                      <a:r>
                        <a:rPr lang="en-GB"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888" marR="61888" marT="0" marB="0"/>
                </a:tc>
                <a:tc>
                  <a:txBody>
                    <a:bodyPr/>
                    <a:lstStyle/>
                    <a:p>
                      <a:pPr>
                        <a:lnSpc>
                          <a:spcPct val="115000"/>
                        </a:lnSpc>
                        <a:spcAft>
                          <a:spcPts val="1000"/>
                        </a:spcAft>
                        <a:buNone/>
                      </a:pPr>
                      <a:r>
                        <a:rPr lang="en-GB"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888" marR="61888" marT="0" marB="0"/>
                </a:tc>
                <a:extLst>
                  <a:ext uri="{0D108BD9-81ED-4DB2-BD59-A6C34878D82A}">
                    <a16:rowId xmlns:a16="http://schemas.microsoft.com/office/drawing/2014/main" val="2804463697"/>
                  </a:ext>
                </a:extLst>
              </a:tr>
              <a:tr h="1499729">
                <a:tc>
                  <a:txBody>
                    <a:bodyPr/>
                    <a:lstStyle/>
                    <a:p>
                      <a:pPr>
                        <a:lnSpc>
                          <a:spcPct val="115000"/>
                        </a:lnSpc>
                        <a:spcAft>
                          <a:spcPts val="1000"/>
                        </a:spcAft>
                        <a:buNone/>
                      </a:pPr>
                      <a:r>
                        <a:rPr lang="en-GB" sz="900">
                          <a:effectLst/>
                        </a:rPr>
                        <a:t>Product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888" marR="61888" marT="0" marB="0"/>
                </a:tc>
                <a:tc>
                  <a:txBody>
                    <a:bodyPr/>
                    <a:lstStyle/>
                    <a:p>
                      <a:pPr>
                        <a:lnSpc>
                          <a:spcPct val="115000"/>
                        </a:lnSpc>
                        <a:spcAft>
                          <a:spcPts val="1000"/>
                        </a:spcAft>
                        <a:buNone/>
                      </a:pPr>
                      <a:r>
                        <a:rPr lang="en-GB"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888" marR="61888" marT="0" marB="0"/>
                </a:tc>
                <a:tc>
                  <a:txBody>
                    <a:bodyPr/>
                    <a:lstStyle/>
                    <a:p>
                      <a:pPr>
                        <a:lnSpc>
                          <a:spcPct val="115000"/>
                        </a:lnSpc>
                        <a:spcAft>
                          <a:spcPts val="1000"/>
                        </a:spcAft>
                        <a:buNone/>
                      </a:pPr>
                      <a:r>
                        <a:rPr lang="en-GB" sz="900">
                          <a:effectLst/>
                        </a:rPr>
                        <a:t> </a:t>
                      </a:r>
                      <a:endParaRPr lang="nl-BE" sz="900">
                        <a:effectLst/>
                      </a:endParaRPr>
                    </a:p>
                    <a:p>
                      <a:pPr>
                        <a:lnSpc>
                          <a:spcPct val="115000"/>
                        </a:lnSpc>
                        <a:spcAft>
                          <a:spcPts val="1000"/>
                        </a:spcAft>
                        <a:buNone/>
                      </a:pPr>
                      <a:r>
                        <a:rPr lang="en-GB"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888" marR="61888" marT="0" marB="0"/>
                </a:tc>
                <a:tc>
                  <a:txBody>
                    <a:bodyPr/>
                    <a:lstStyle/>
                    <a:p>
                      <a:pPr>
                        <a:lnSpc>
                          <a:spcPct val="115000"/>
                        </a:lnSpc>
                        <a:spcAft>
                          <a:spcPts val="1000"/>
                        </a:spcAft>
                        <a:buNone/>
                      </a:pPr>
                      <a:r>
                        <a:rPr lang="en-GB"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888" marR="61888" marT="0" marB="0"/>
                </a:tc>
                <a:tc>
                  <a:txBody>
                    <a:bodyPr/>
                    <a:lstStyle/>
                    <a:p>
                      <a:pPr>
                        <a:lnSpc>
                          <a:spcPct val="115000"/>
                        </a:lnSpc>
                        <a:spcAft>
                          <a:spcPts val="1000"/>
                        </a:spcAft>
                        <a:buNone/>
                      </a:pPr>
                      <a:r>
                        <a:rPr lang="en-GB"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888" marR="61888" marT="0" marB="0"/>
                </a:tc>
                <a:extLst>
                  <a:ext uri="{0D108BD9-81ED-4DB2-BD59-A6C34878D82A}">
                    <a16:rowId xmlns:a16="http://schemas.microsoft.com/office/drawing/2014/main" val="122842306"/>
                  </a:ext>
                </a:extLst>
              </a:tr>
            </a:tbl>
          </a:graphicData>
        </a:graphic>
      </p:graphicFrame>
      <p:sp>
        <p:nvSpPr>
          <p:cNvPr id="6" name="Tekstvak 5">
            <a:extLst>
              <a:ext uri="{FF2B5EF4-FFF2-40B4-BE49-F238E27FC236}">
                <a16:creationId xmlns:a16="http://schemas.microsoft.com/office/drawing/2014/main" id="{D066612C-1331-E6DE-616C-5B7CC33E07DC}"/>
              </a:ext>
            </a:extLst>
          </p:cNvPr>
          <p:cNvSpPr txBox="1"/>
          <p:nvPr/>
        </p:nvSpPr>
        <p:spPr>
          <a:xfrm>
            <a:off x="274454" y="409399"/>
            <a:ext cx="5769465" cy="369332"/>
          </a:xfrm>
          <a:prstGeom prst="rect">
            <a:avLst/>
          </a:prstGeom>
          <a:noFill/>
        </p:spPr>
        <p:txBody>
          <a:bodyPr wrap="none" rtlCol="0">
            <a:spAutoFit/>
          </a:bodyPr>
          <a:lstStyle/>
          <a:p>
            <a:r>
              <a:rPr lang="en-GB" b="1"/>
              <a:t>Overview of possible partners, resellers &amp; distributors</a:t>
            </a:r>
            <a:endParaRPr lang="nl-BE" sz="1625" b="1"/>
          </a:p>
        </p:txBody>
      </p:sp>
      <p:pic>
        <p:nvPicPr>
          <p:cNvPr id="2" name="Afbeelding 1" descr="Afbeelding met Graphics, cirkel, schermopname, Lettertype&#10;&#10;Door AI gegenereerde inhoud is mogelijk onjuist.">
            <a:extLst>
              <a:ext uri="{FF2B5EF4-FFF2-40B4-BE49-F238E27FC236}">
                <a16:creationId xmlns:a16="http://schemas.microsoft.com/office/drawing/2014/main" id="{77E754A4-2789-60FF-A9FC-F4D1E63774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pic>
        <p:nvPicPr>
          <p:cNvPr id="7" name="Picture 4">
            <a:extLst>
              <a:ext uri="{FF2B5EF4-FFF2-40B4-BE49-F238E27FC236}">
                <a16:creationId xmlns:a16="http://schemas.microsoft.com/office/drawing/2014/main" id="{5F8B19A2-9F5D-7CE4-4EBE-1217C84AE7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7">
            <a:extLst>
              <a:ext uri="{FF2B5EF4-FFF2-40B4-BE49-F238E27FC236}">
                <a16:creationId xmlns:a16="http://schemas.microsoft.com/office/drawing/2014/main" id="{D1BDCC92-528E-D4B2-FA59-57E7934971F2}"/>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4">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sp>
        <p:nvSpPr>
          <p:cNvPr id="4" name="Tekstvak 3">
            <a:extLst>
              <a:ext uri="{FF2B5EF4-FFF2-40B4-BE49-F238E27FC236}">
                <a16:creationId xmlns:a16="http://schemas.microsoft.com/office/drawing/2014/main" id="{78FF081A-7DE8-1173-0E16-99AC2EFF8560}"/>
              </a:ext>
            </a:extLst>
          </p:cNvPr>
          <p:cNvSpPr txBox="1"/>
          <p:nvPr/>
        </p:nvSpPr>
        <p:spPr>
          <a:xfrm>
            <a:off x="6355264" y="6513545"/>
            <a:ext cx="3214341" cy="229935"/>
          </a:xfrm>
          <a:prstGeom prst="rect">
            <a:avLst/>
          </a:prstGeom>
          <a:noFill/>
        </p:spPr>
        <p:txBody>
          <a:bodyPr wrap="none" rtlCol="0">
            <a:spAutoFit/>
          </a:bodyPr>
          <a:lstStyle/>
          <a:p>
            <a:r>
              <a:rPr lang="nl-BE" sz="894"/>
              <a:t>Only fill in what is relevant for you. Modify template if needed.</a:t>
            </a:r>
          </a:p>
        </p:txBody>
      </p:sp>
    </p:spTree>
    <p:extLst>
      <p:ext uri="{BB962C8B-B14F-4D97-AF65-F5344CB8AC3E}">
        <p14:creationId xmlns:p14="http://schemas.microsoft.com/office/powerpoint/2010/main" val="3526475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2A526468-B493-8C59-8CFF-903796C21005}"/>
              </a:ext>
            </a:extLst>
          </p:cNvPr>
          <p:cNvGraphicFramePr>
            <a:graphicFrameLocks noGrp="1"/>
          </p:cNvGraphicFramePr>
          <p:nvPr>
            <p:extLst>
              <p:ext uri="{D42A27DB-BD31-4B8C-83A1-F6EECF244321}">
                <p14:modId xmlns:p14="http://schemas.microsoft.com/office/powerpoint/2010/main" val="2283304838"/>
              </p:ext>
            </p:extLst>
          </p:nvPr>
        </p:nvGraphicFramePr>
        <p:xfrm>
          <a:off x="333169" y="942109"/>
          <a:ext cx="9240023" cy="5180786"/>
        </p:xfrm>
        <a:graphic>
          <a:graphicData uri="http://schemas.openxmlformats.org/drawingml/2006/table">
            <a:tbl>
              <a:tblPr firstRow="1" firstCol="1" bandRow="1">
                <a:tableStyleId>{5C22544A-7EE6-4342-B048-85BDC9FD1C3A}</a:tableStyleId>
              </a:tblPr>
              <a:tblGrid>
                <a:gridCol w="746478">
                  <a:extLst>
                    <a:ext uri="{9D8B030D-6E8A-4147-A177-3AD203B41FA5}">
                      <a16:colId xmlns:a16="http://schemas.microsoft.com/office/drawing/2014/main" val="4229736723"/>
                    </a:ext>
                  </a:extLst>
                </a:gridCol>
                <a:gridCol w="1646255">
                  <a:extLst>
                    <a:ext uri="{9D8B030D-6E8A-4147-A177-3AD203B41FA5}">
                      <a16:colId xmlns:a16="http://schemas.microsoft.com/office/drawing/2014/main" val="2778925444"/>
                    </a:ext>
                  </a:extLst>
                </a:gridCol>
                <a:gridCol w="2875807">
                  <a:extLst>
                    <a:ext uri="{9D8B030D-6E8A-4147-A177-3AD203B41FA5}">
                      <a16:colId xmlns:a16="http://schemas.microsoft.com/office/drawing/2014/main" val="3084423745"/>
                    </a:ext>
                  </a:extLst>
                </a:gridCol>
                <a:gridCol w="166639">
                  <a:extLst>
                    <a:ext uri="{9D8B030D-6E8A-4147-A177-3AD203B41FA5}">
                      <a16:colId xmlns:a16="http://schemas.microsoft.com/office/drawing/2014/main" val="2693373564"/>
                    </a:ext>
                  </a:extLst>
                </a:gridCol>
                <a:gridCol w="86906">
                  <a:extLst>
                    <a:ext uri="{9D8B030D-6E8A-4147-A177-3AD203B41FA5}">
                      <a16:colId xmlns:a16="http://schemas.microsoft.com/office/drawing/2014/main" val="1390354596"/>
                    </a:ext>
                  </a:extLst>
                </a:gridCol>
                <a:gridCol w="3717938">
                  <a:extLst>
                    <a:ext uri="{9D8B030D-6E8A-4147-A177-3AD203B41FA5}">
                      <a16:colId xmlns:a16="http://schemas.microsoft.com/office/drawing/2014/main" val="4194667187"/>
                    </a:ext>
                  </a:extLst>
                </a:gridCol>
              </a:tblGrid>
              <a:tr h="437197">
                <a:tc gridSpan="2">
                  <a:txBody>
                    <a:bodyPr/>
                    <a:lstStyle/>
                    <a:p>
                      <a:pPr>
                        <a:lnSpc>
                          <a:spcPct val="115000"/>
                        </a:lnSpc>
                        <a:spcAft>
                          <a:spcPts val="1000"/>
                        </a:spcAft>
                        <a:buNone/>
                      </a:pPr>
                      <a:r>
                        <a:rPr lang="en-US"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06" marR="61506" marT="0" marB="0"/>
                </a:tc>
                <a:tc hMerge="1">
                  <a:txBody>
                    <a:bodyPr/>
                    <a:lstStyle/>
                    <a:p>
                      <a:endParaRPr lang="nl-BE"/>
                    </a:p>
                  </a:txBody>
                  <a:tcPr/>
                </a:tc>
                <a:tc>
                  <a:txBody>
                    <a:bodyPr/>
                    <a:lstStyle/>
                    <a:p>
                      <a:pPr>
                        <a:lnSpc>
                          <a:spcPct val="115000"/>
                        </a:lnSpc>
                        <a:spcAft>
                          <a:spcPts val="1000"/>
                        </a:spcAft>
                        <a:buNone/>
                      </a:pPr>
                      <a:r>
                        <a:rPr lang="en-US" sz="1000">
                          <a:effectLst/>
                        </a:rPr>
                        <a:t>Needs: </a:t>
                      </a:r>
                      <a:r>
                        <a:rPr lang="en-US" sz="1000" b="0">
                          <a:effectLst/>
                        </a:rPr>
                        <a:t>what they demand to become a partner. Minimum requirements</a:t>
                      </a:r>
                      <a:endParaRPr lang="nl-BE" sz="900" b="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06" marR="61506" marT="0" marB="0"/>
                </a:tc>
                <a:tc rowSpan="4" gridSpan="2">
                  <a:txBody>
                    <a:bodyPr/>
                    <a:lstStyle/>
                    <a:p>
                      <a:pPr>
                        <a:lnSpc>
                          <a:spcPct val="115000"/>
                        </a:lnSpc>
                        <a:spcAft>
                          <a:spcPts val="1000"/>
                        </a:spcAft>
                        <a:buNone/>
                      </a:pPr>
                      <a:r>
                        <a:rPr lang="en-US" sz="10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06" marR="61506" marT="0" marB="0">
                    <a:solidFill>
                      <a:schemeClr val="accent1"/>
                    </a:solidFill>
                  </a:tcPr>
                </a:tc>
                <a:tc rowSpan="4" hMerge="1">
                  <a:txBody>
                    <a:bodyPr/>
                    <a:lstStyle/>
                    <a:p>
                      <a:pPr algn="ctr">
                        <a:lnSpc>
                          <a:spcPct val="115000"/>
                        </a:lnSpc>
                        <a:spcAft>
                          <a:spcPts val="1000"/>
                        </a:spcAft>
                        <a:buNone/>
                      </a:pPr>
                      <a:r>
                        <a:rPr lang="en-US" sz="1000">
                          <a:effectLst/>
                        </a:rPr>
                        <a:t>Wants</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06" marR="61506" marT="0" marB="0"/>
                </a:tc>
                <a:tc>
                  <a:txBody>
                    <a:bodyPr/>
                    <a:lstStyle/>
                    <a:p>
                      <a:r>
                        <a:rPr lang="en-US" sz="1000">
                          <a:effectLst/>
                        </a:rPr>
                        <a:t>Wants: </a:t>
                      </a:r>
                      <a:r>
                        <a:rPr lang="en-US" sz="1000" b="0">
                          <a:effectLst/>
                        </a:rPr>
                        <a:t>what they additionally like and would make you a preferred partner or suppler</a:t>
                      </a:r>
                      <a:endParaRPr lang="nl-BE" b="0"/>
                    </a:p>
                  </a:txBody>
                  <a:tcPr marL="61506" marR="61506" marT="0" marB="0"/>
                </a:tc>
                <a:extLst>
                  <a:ext uri="{0D108BD9-81ED-4DB2-BD59-A6C34878D82A}">
                    <a16:rowId xmlns:a16="http://schemas.microsoft.com/office/drawing/2014/main" val="113822885"/>
                  </a:ext>
                </a:extLst>
              </a:tr>
              <a:tr h="752467">
                <a:tc rowSpan="3">
                  <a:txBody>
                    <a:bodyPr/>
                    <a:lstStyle/>
                    <a:p>
                      <a:pPr>
                        <a:lnSpc>
                          <a:spcPct val="115000"/>
                        </a:lnSpc>
                        <a:spcAft>
                          <a:spcPts val="1000"/>
                        </a:spcAft>
                        <a:buNone/>
                      </a:pPr>
                      <a:r>
                        <a:rPr lang="en-US" sz="900">
                          <a:effectLst/>
                        </a:rPr>
                        <a:t> </a:t>
                      </a:r>
                      <a:endParaRPr lang="nl-BE" sz="900">
                        <a:effectLst/>
                      </a:endParaRPr>
                    </a:p>
                    <a:p>
                      <a:pPr>
                        <a:lnSpc>
                          <a:spcPct val="115000"/>
                        </a:lnSpc>
                        <a:spcAft>
                          <a:spcPts val="1000"/>
                        </a:spcAft>
                        <a:buNone/>
                      </a:pPr>
                      <a:r>
                        <a:rPr lang="en-US" sz="900">
                          <a:effectLst/>
                        </a:rPr>
                        <a:t>Partners</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06" marR="61506" marT="0" marB="0"/>
                </a:tc>
                <a:tc>
                  <a:txBody>
                    <a:bodyPr/>
                    <a:lstStyle/>
                    <a:p>
                      <a:pPr>
                        <a:lnSpc>
                          <a:spcPct val="115000"/>
                        </a:lnSpc>
                        <a:spcAft>
                          <a:spcPts val="1000"/>
                        </a:spcAft>
                        <a:buNone/>
                      </a:pPr>
                      <a:r>
                        <a:rPr lang="en-US" sz="900">
                          <a:effectLst/>
                        </a:rPr>
                        <a:t>A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06" marR="61506" marT="0" marB="0"/>
                </a:tc>
                <a:tc>
                  <a:txBody>
                    <a:bodyPr/>
                    <a:lstStyle/>
                    <a:p>
                      <a:pPr>
                        <a:lnSpc>
                          <a:spcPct val="115000"/>
                        </a:lnSpc>
                        <a:spcAft>
                          <a:spcPts val="1000"/>
                        </a:spcAft>
                        <a:buNone/>
                      </a:pPr>
                      <a:r>
                        <a:rPr lang="en-US"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06" marR="61506" marT="0" marB="0"/>
                </a:tc>
                <a:tc gridSpan="2" vMerge="1">
                  <a:txBody>
                    <a:bodyPr/>
                    <a:lstStyle/>
                    <a:p>
                      <a:pPr>
                        <a:lnSpc>
                          <a:spcPct val="115000"/>
                        </a:lnSpc>
                        <a:spcAft>
                          <a:spcPts val="1000"/>
                        </a:spcAft>
                        <a:buNone/>
                      </a:pP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06" marR="61506" marT="0" marB="0"/>
                </a:tc>
                <a:tc hMerge="1" vMerge="1">
                  <a:txBody>
                    <a:bodyPr/>
                    <a:lstStyle/>
                    <a:p>
                      <a:pPr>
                        <a:lnSpc>
                          <a:spcPct val="115000"/>
                        </a:lnSpc>
                        <a:spcAft>
                          <a:spcPts val="1000"/>
                        </a:spcAft>
                        <a:buNone/>
                      </a:pPr>
                      <a:r>
                        <a:rPr lang="en-US"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06" marR="61506" marT="0" marB="0"/>
                </a:tc>
                <a:tc>
                  <a:txBody>
                    <a:bodyPr/>
                    <a:lstStyle/>
                    <a:p>
                      <a:r>
                        <a:rPr lang="en-US" sz="900">
                          <a:effectLst/>
                        </a:rPr>
                        <a:t> </a:t>
                      </a:r>
                      <a:endParaRPr lang="nl-BE"/>
                    </a:p>
                  </a:txBody>
                  <a:tcPr marL="61506" marR="61506" marT="0" marB="0"/>
                </a:tc>
                <a:extLst>
                  <a:ext uri="{0D108BD9-81ED-4DB2-BD59-A6C34878D82A}">
                    <a16:rowId xmlns:a16="http://schemas.microsoft.com/office/drawing/2014/main" val="1586462994"/>
                  </a:ext>
                </a:extLst>
              </a:tr>
              <a:tr h="752467">
                <a:tc vMerge="1">
                  <a:txBody>
                    <a:bodyPr/>
                    <a:lstStyle/>
                    <a:p>
                      <a:endParaRPr lang="nl-BE"/>
                    </a:p>
                  </a:txBody>
                  <a:tcPr/>
                </a:tc>
                <a:tc>
                  <a:txBody>
                    <a:bodyPr/>
                    <a:lstStyle/>
                    <a:p>
                      <a:pPr>
                        <a:lnSpc>
                          <a:spcPct val="115000"/>
                        </a:lnSpc>
                        <a:spcAft>
                          <a:spcPts val="1000"/>
                        </a:spcAft>
                        <a:buNone/>
                      </a:pPr>
                      <a:r>
                        <a:rPr lang="en-US" sz="900">
                          <a:effectLst/>
                        </a:rPr>
                        <a:t>B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06" marR="61506" marT="0" marB="0"/>
                </a:tc>
                <a:tc>
                  <a:txBody>
                    <a:bodyPr/>
                    <a:lstStyle/>
                    <a:p>
                      <a:pPr>
                        <a:lnSpc>
                          <a:spcPct val="115000"/>
                        </a:lnSpc>
                        <a:spcAft>
                          <a:spcPts val="1000"/>
                        </a:spcAft>
                        <a:buNone/>
                      </a:pPr>
                      <a:r>
                        <a:rPr lang="en-US"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06" marR="61506" marT="0" marB="0"/>
                </a:tc>
                <a:tc gridSpan="2" vMerge="1">
                  <a:txBody>
                    <a:bodyPr/>
                    <a:lstStyle/>
                    <a:p>
                      <a:pPr>
                        <a:lnSpc>
                          <a:spcPct val="115000"/>
                        </a:lnSpc>
                        <a:spcAft>
                          <a:spcPts val="1000"/>
                        </a:spcAft>
                        <a:buNone/>
                      </a:pP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06" marR="61506" marT="0" marB="0"/>
                </a:tc>
                <a:tc hMerge="1" vMerge="1">
                  <a:txBody>
                    <a:bodyPr/>
                    <a:lstStyle/>
                    <a:p>
                      <a:pPr>
                        <a:lnSpc>
                          <a:spcPct val="115000"/>
                        </a:lnSpc>
                        <a:spcAft>
                          <a:spcPts val="1000"/>
                        </a:spcAft>
                        <a:buNone/>
                      </a:pPr>
                      <a:r>
                        <a:rPr lang="en-US"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06" marR="61506" marT="0" marB="0"/>
                </a:tc>
                <a:tc>
                  <a:txBody>
                    <a:bodyPr/>
                    <a:lstStyle/>
                    <a:p>
                      <a:r>
                        <a:rPr lang="en-US" sz="900">
                          <a:effectLst/>
                        </a:rPr>
                        <a:t> </a:t>
                      </a:r>
                      <a:endParaRPr lang="nl-BE"/>
                    </a:p>
                  </a:txBody>
                  <a:tcPr marL="61506" marR="61506" marT="0" marB="0"/>
                </a:tc>
                <a:extLst>
                  <a:ext uri="{0D108BD9-81ED-4DB2-BD59-A6C34878D82A}">
                    <a16:rowId xmlns:a16="http://schemas.microsoft.com/office/drawing/2014/main" val="138955767"/>
                  </a:ext>
                </a:extLst>
              </a:tr>
              <a:tr h="752467">
                <a:tc vMerge="1">
                  <a:txBody>
                    <a:bodyPr/>
                    <a:lstStyle/>
                    <a:p>
                      <a:endParaRPr lang="nl-BE"/>
                    </a:p>
                  </a:txBody>
                  <a:tcPr/>
                </a:tc>
                <a:tc>
                  <a:txBody>
                    <a:bodyPr/>
                    <a:lstStyle/>
                    <a:p>
                      <a:pPr>
                        <a:lnSpc>
                          <a:spcPct val="115000"/>
                        </a:lnSpc>
                        <a:spcAft>
                          <a:spcPts val="1000"/>
                        </a:spcAft>
                        <a:buNone/>
                      </a:pPr>
                      <a:r>
                        <a:rPr lang="en-US" sz="900">
                          <a:effectLst/>
                        </a:rPr>
                        <a:t>C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06" marR="61506" marT="0" marB="0"/>
                </a:tc>
                <a:tc>
                  <a:txBody>
                    <a:bodyPr/>
                    <a:lstStyle/>
                    <a:p>
                      <a:pPr>
                        <a:lnSpc>
                          <a:spcPct val="115000"/>
                        </a:lnSpc>
                        <a:spcAft>
                          <a:spcPts val="1000"/>
                        </a:spcAft>
                        <a:buNone/>
                      </a:pPr>
                      <a:r>
                        <a:rPr lang="en-US"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06" marR="61506" marT="0" marB="0"/>
                </a:tc>
                <a:tc gridSpan="2" vMerge="1">
                  <a:txBody>
                    <a:bodyPr/>
                    <a:lstStyle/>
                    <a:p>
                      <a:pPr>
                        <a:lnSpc>
                          <a:spcPct val="115000"/>
                        </a:lnSpc>
                        <a:spcAft>
                          <a:spcPts val="1000"/>
                        </a:spcAft>
                        <a:buNone/>
                      </a:pP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06" marR="61506" marT="0" marB="0"/>
                </a:tc>
                <a:tc hMerge="1" vMerge="1">
                  <a:txBody>
                    <a:bodyPr/>
                    <a:lstStyle/>
                    <a:p>
                      <a:pPr>
                        <a:lnSpc>
                          <a:spcPct val="115000"/>
                        </a:lnSpc>
                        <a:spcAft>
                          <a:spcPts val="1000"/>
                        </a:spcAft>
                        <a:buNone/>
                      </a:pPr>
                      <a:r>
                        <a:rPr lang="en-US"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06" marR="61506" marT="0" marB="0"/>
                </a:tc>
                <a:tc>
                  <a:txBody>
                    <a:bodyPr/>
                    <a:lstStyle/>
                    <a:p>
                      <a:r>
                        <a:rPr lang="en-US" sz="900">
                          <a:effectLst/>
                        </a:rPr>
                        <a:t> </a:t>
                      </a:r>
                      <a:endParaRPr lang="nl-BE"/>
                    </a:p>
                  </a:txBody>
                  <a:tcPr marL="61506" marR="61506" marT="0" marB="0"/>
                </a:tc>
                <a:extLst>
                  <a:ext uri="{0D108BD9-81ED-4DB2-BD59-A6C34878D82A}">
                    <a16:rowId xmlns:a16="http://schemas.microsoft.com/office/drawing/2014/main" val="1479054502"/>
                  </a:ext>
                </a:extLst>
              </a:tr>
              <a:tr h="228787">
                <a:tc gridSpan="6">
                  <a:txBody>
                    <a:bodyPr/>
                    <a:lstStyle/>
                    <a:p>
                      <a:pPr>
                        <a:lnSpc>
                          <a:spcPct val="115000"/>
                        </a:lnSpc>
                        <a:spcAft>
                          <a:spcPts val="1000"/>
                        </a:spcAft>
                        <a:buNone/>
                      </a:pPr>
                      <a:r>
                        <a:rPr lang="en-US"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06" marR="61506" marT="0" marB="0"/>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pPr>
                        <a:lnSpc>
                          <a:spcPct val="115000"/>
                        </a:lnSpc>
                        <a:spcAft>
                          <a:spcPts val="1000"/>
                        </a:spcAft>
                        <a:buNone/>
                      </a:pP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06" marR="61506" marT="0" marB="0"/>
                </a:tc>
                <a:extLst>
                  <a:ext uri="{0D108BD9-81ED-4DB2-BD59-A6C34878D82A}">
                    <a16:rowId xmlns:a16="http://schemas.microsoft.com/office/drawing/2014/main" val="2892447482"/>
                  </a:ext>
                </a:extLst>
              </a:tr>
              <a:tr h="752467">
                <a:tc rowSpan="3">
                  <a:txBody>
                    <a:bodyPr/>
                    <a:lstStyle/>
                    <a:p>
                      <a:pPr>
                        <a:lnSpc>
                          <a:spcPct val="115000"/>
                        </a:lnSpc>
                        <a:spcAft>
                          <a:spcPts val="1000"/>
                        </a:spcAft>
                        <a:buNone/>
                      </a:pPr>
                      <a:r>
                        <a:rPr lang="en-US" sz="900">
                          <a:effectLst/>
                        </a:rPr>
                        <a:t> </a:t>
                      </a:r>
                      <a:endParaRPr lang="nl-BE" sz="900">
                        <a:effectLst/>
                      </a:endParaRPr>
                    </a:p>
                    <a:p>
                      <a:pPr>
                        <a:lnSpc>
                          <a:spcPct val="115000"/>
                        </a:lnSpc>
                        <a:spcAft>
                          <a:spcPts val="1000"/>
                        </a:spcAft>
                        <a:buNone/>
                      </a:pPr>
                      <a:r>
                        <a:rPr lang="en-US" sz="900">
                          <a:effectLst/>
                        </a:rPr>
                        <a:t>Resellers</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06" marR="61506" marT="0" marB="0"/>
                </a:tc>
                <a:tc>
                  <a:txBody>
                    <a:bodyPr/>
                    <a:lstStyle/>
                    <a:p>
                      <a:pPr>
                        <a:lnSpc>
                          <a:spcPct val="115000"/>
                        </a:lnSpc>
                        <a:spcAft>
                          <a:spcPts val="1000"/>
                        </a:spcAft>
                        <a:buNone/>
                      </a:pPr>
                      <a:r>
                        <a:rPr lang="en-US" sz="900">
                          <a:effectLst/>
                        </a:rPr>
                        <a:t>A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06" marR="61506" marT="0" marB="0"/>
                </a:tc>
                <a:tc>
                  <a:txBody>
                    <a:bodyPr/>
                    <a:lstStyle/>
                    <a:p>
                      <a:pPr>
                        <a:lnSpc>
                          <a:spcPct val="115000"/>
                        </a:lnSpc>
                        <a:spcAft>
                          <a:spcPts val="1000"/>
                        </a:spcAft>
                        <a:buNone/>
                      </a:pPr>
                      <a:r>
                        <a:rPr lang="en-US"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06" marR="61506" marT="0" marB="0"/>
                </a:tc>
                <a:tc rowSpan="3">
                  <a:txBody>
                    <a:bodyPr/>
                    <a:lstStyle/>
                    <a:p>
                      <a:pPr>
                        <a:lnSpc>
                          <a:spcPct val="115000"/>
                        </a:lnSpc>
                        <a:spcAft>
                          <a:spcPts val="1000"/>
                        </a:spcAft>
                        <a:buNone/>
                      </a:pPr>
                      <a:r>
                        <a:rPr lang="en-US"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06" marR="61506" marT="0" marB="0">
                    <a:solidFill>
                      <a:schemeClr val="accent1"/>
                    </a:solidFill>
                  </a:tcPr>
                </a:tc>
                <a:tc gridSpan="2">
                  <a:txBody>
                    <a:bodyPr/>
                    <a:lstStyle/>
                    <a:p>
                      <a:pPr>
                        <a:lnSpc>
                          <a:spcPct val="115000"/>
                        </a:lnSpc>
                        <a:spcAft>
                          <a:spcPts val="1000"/>
                        </a:spcAft>
                        <a:buNone/>
                      </a:pPr>
                      <a:r>
                        <a:rPr lang="en-US"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06" marR="61506" marT="0" marB="0"/>
                </a:tc>
                <a:tc hMerge="1">
                  <a:txBody>
                    <a:bodyPr/>
                    <a:lstStyle/>
                    <a:p>
                      <a:pPr>
                        <a:lnSpc>
                          <a:spcPct val="115000"/>
                        </a:lnSpc>
                        <a:spcAft>
                          <a:spcPts val="1000"/>
                        </a:spcAft>
                        <a:buNone/>
                      </a:pP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06" marR="61506" marT="0" marB="0"/>
                </a:tc>
                <a:extLst>
                  <a:ext uri="{0D108BD9-81ED-4DB2-BD59-A6C34878D82A}">
                    <a16:rowId xmlns:a16="http://schemas.microsoft.com/office/drawing/2014/main" val="2664377439"/>
                  </a:ext>
                </a:extLst>
              </a:tr>
              <a:tr h="752467">
                <a:tc vMerge="1">
                  <a:txBody>
                    <a:bodyPr/>
                    <a:lstStyle/>
                    <a:p>
                      <a:endParaRPr lang="nl-BE"/>
                    </a:p>
                  </a:txBody>
                  <a:tcPr/>
                </a:tc>
                <a:tc>
                  <a:txBody>
                    <a:bodyPr/>
                    <a:lstStyle/>
                    <a:p>
                      <a:pPr>
                        <a:lnSpc>
                          <a:spcPct val="115000"/>
                        </a:lnSpc>
                        <a:spcAft>
                          <a:spcPts val="1000"/>
                        </a:spcAft>
                        <a:buNone/>
                      </a:pPr>
                      <a:r>
                        <a:rPr lang="en-US" sz="900">
                          <a:effectLst/>
                        </a:rPr>
                        <a:t>B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06" marR="61506" marT="0" marB="0"/>
                </a:tc>
                <a:tc>
                  <a:txBody>
                    <a:bodyPr/>
                    <a:lstStyle/>
                    <a:p>
                      <a:pPr>
                        <a:lnSpc>
                          <a:spcPct val="115000"/>
                        </a:lnSpc>
                        <a:spcAft>
                          <a:spcPts val="1000"/>
                        </a:spcAft>
                        <a:buNone/>
                      </a:pPr>
                      <a:r>
                        <a:rPr lang="en-US"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06" marR="61506" marT="0" marB="0"/>
                </a:tc>
                <a:tc vMerge="1">
                  <a:txBody>
                    <a:bodyPr/>
                    <a:lstStyle/>
                    <a:p>
                      <a:pPr>
                        <a:lnSpc>
                          <a:spcPct val="115000"/>
                        </a:lnSpc>
                        <a:spcAft>
                          <a:spcPts val="1000"/>
                        </a:spcAft>
                        <a:buNone/>
                      </a:pP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06" marR="61506" marT="0" marB="0"/>
                </a:tc>
                <a:tc gridSpan="2">
                  <a:txBody>
                    <a:bodyPr/>
                    <a:lstStyle/>
                    <a:p>
                      <a:pPr>
                        <a:lnSpc>
                          <a:spcPct val="115000"/>
                        </a:lnSpc>
                        <a:spcAft>
                          <a:spcPts val="1000"/>
                        </a:spcAft>
                        <a:buNone/>
                      </a:pPr>
                      <a:r>
                        <a:rPr lang="en-US"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06" marR="61506" marT="0" marB="0"/>
                </a:tc>
                <a:tc hMerge="1">
                  <a:txBody>
                    <a:bodyPr/>
                    <a:lstStyle/>
                    <a:p>
                      <a:pPr>
                        <a:lnSpc>
                          <a:spcPct val="115000"/>
                        </a:lnSpc>
                        <a:spcAft>
                          <a:spcPts val="1000"/>
                        </a:spcAft>
                        <a:buNone/>
                      </a:pP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06" marR="61506" marT="0" marB="0"/>
                </a:tc>
                <a:extLst>
                  <a:ext uri="{0D108BD9-81ED-4DB2-BD59-A6C34878D82A}">
                    <a16:rowId xmlns:a16="http://schemas.microsoft.com/office/drawing/2014/main" val="351133716"/>
                  </a:ext>
                </a:extLst>
              </a:tr>
              <a:tr h="752467">
                <a:tc vMerge="1">
                  <a:txBody>
                    <a:bodyPr/>
                    <a:lstStyle/>
                    <a:p>
                      <a:endParaRPr lang="nl-BE"/>
                    </a:p>
                  </a:txBody>
                  <a:tcPr/>
                </a:tc>
                <a:tc>
                  <a:txBody>
                    <a:bodyPr/>
                    <a:lstStyle/>
                    <a:p>
                      <a:pPr>
                        <a:lnSpc>
                          <a:spcPct val="115000"/>
                        </a:lnSpc>
                        <a:spcAft>
                          <a:spcPts val="1000"/>
                        </a:spcAft>
                        <a:buNone/>
                      </a:pPr>
                      <a:r>
                        <a:rPr lang="en-US" sz="900">
                          <a:effectLst/>
                        </a:rPr>
                        <a:t>C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06" marR="61506" marT="0" marB="0"/>
                </a:tc>
                <a:tc>
                  <a:txBody>
                    <a:bodyPr/>
                    <a:lstStyle/>
                    <a:p>
                      <a:pPr>
                        <a:lnSpc>
                          <a:spcPct val="115000"/>
                        </a:lnSpc>
                        <a:spcAft>
                          <a:spcPts val="1000"/>
                        </a:spcAft>
                        <a:buNone/>
                      </a:pPr>
                      <a:r>
                        <a:rPr lang="en-US"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06" marR="61506" marT="0" marB="0"/>
                </a:tc>
                <a:tc vMerge="1">
                  <a:txBody>
                    <a:bodyPr/>
                    <a:lstStyle/>
                    <a:p>
                      <a:pPr>
                        <a:lnSpc>
                          <a:spcPct val="115000"/>
                        </a:lnSpc>
                        <a:spcAft>
                          <a:spcPts val="1000"/>
                        </a:spcAft>
                        <a:buNone/>
                      </a:pP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06" marR="61506" marT="0" marB="0"/>
                </a:tc>
                <a:tc gridSpan="2">
                  <a:txBody>
                    <a:bodyPr/>
                    <a:lstStyle/>
                    <a:p>
                      <a:pPr>
                        <a:lnSpc>
                          <a:spcPct val="115000"/>
                        </a:lnSpc>
                        <a:spcAft>
                          <a:spcPts val="1000"/>
                        </a:spcAft>
                        <a:buNone/>
                      </a:pPr>
                      <a:r>
                        <a:rPr lang="en-US"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06" marR="61506" marT="0" marB="0"/>
                </a:tc>
                <a:tc hMerge="1">
                  <a:txBody>
                    <a:bodyPr/>
                    <a:lstStyle/>
                    <a:p>
                      <a:pPr>
                        <a:lnSpc>
                          <a:spcPct val="115000"/>
                        </a:lnSpc>
                        <a:spcAft>
                          <a:spcPts val="1000"/>
                        </a:spcAft>
                        <a:buNone/>
                      </a:pP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506" marR="61506" marT="0" marB="0"/>
                </a:tc>
                <a:extLst>
                  <a:ext uri="{0D108BD9-81ED-4DB2-BD59-A6C34878D82A}">
                    <a16:rowId xmlns:a16="http://schemas.microsoft.com/office/drawing/2014/main" val="362616473"/>
                  </a:ext>
                </a:extLst>
              </a:tr>
            </a:tbl>
          </a:graphicData>
        </a:graphic>
      </p:graphicFrame>
      <p:sp>
        <p:nvSpPr>
          <p:cNvPr id="3" name="Tekstvak 2">
            <a:extLst>
              <a:ext uri="{FF2B5EF4-FFF2-40B4-BE49-F238E27FC236}">
                <a16:creationId xmlns:a16="http://schemas.microsoft.com/office/drawing/2014/main" id="{E845BAF2-27BF-6EBC-1F84-204574B2EED3}"/>
              </a:ext>
            </a:extLst>
          </p:cNvPr>
          <p:cNvSpPr txBox="1"/>
          <p:nvPr/>
        </p:nvSpPr>
        <p:spPr>
          <a:xfrm>
            <a:off x="274454" y="409399"/>
            <a:ext cx="3207545" cy="342401"/>
          </a:xfrm>
          <a:prstGeom prst="rect">
            <a:avLst/>
          </a:prstGeom>
          <a:noFill/>
        </p:spPr>
        <p:txBody>
          <a:bodyPr wrap="none" rtlCol="0">
            <a:spAutoFit/>
          </a:bodyPr>
          <a:lstStyle/>
          <a:p>
            <a:r>
              <a:rPr lang="nl-BE" sz="1625" b="1"/>
              <a:t>What partners &amp; resellers want?</a:t>
            </a:r>
          </a:p>
        </p:txBody>
      </p:sp>
      <p:pic>
        <p:nvPicPr>
          <p:cNvPr id="4" name="Picture 4">
            <a:extLst>
              <a:ext uri="{FF2B5EF4-FFF2-40B4-BE49-F238E27FC236}">
                <a16:creationId xmlns:a16="http://schemas.microsoft.com/office/drawing/2014/main" id="{106819E0-FC27-78B1-7433-55F12DF14A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57963D0A-3E13-202A-DE74-FB54144BEF49}"/>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3">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pic>
        <p:nvPicPr>
          <p:cNvPr id="7" name="Afbeelding 6" descr="Afbeelding met Graphics, cirkel, schermopname, Lettertype&#10;&#10;Door AI gegenereerde inhoud is mogelijk onjuist.">
            <a:extLst>
              <a:ext uri="{FF2B5EF4-FFF2-40B4-BE49-F238E27FC236}">
                <a16:creationId xmlns:a16="http://schemas.microsoft.com/office/drawing/2014/main" id="{E52ECCDC-2229-2B2D-96C9-9B5AD746E7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sp>
        <p:nvSpPr>
          <p:cNvPr id="6" name="Tekstvak 5">
            <a:extLst>
              <a:ext uri="{FF2B5EF4-FFF2-40B4-BE49-F238E27FC236}">
                <a16:creationId xmlns:a16="http://schemas.microsoft.com/office/drawing/2014/main" id="{AB9DDDB1-27DF-05A4-B8C8-49311EE085E1}"/>
              </a:ext>
            </a:extLst>
          </p:cNvPr>
          <p:cNvSpPr txBox="1"/>
          <p:nvPr/>
        </p:nvSpPr>
        <p:spPr>
          <a:xfrm>
            <a:off x="6355264" y="6513545"/>
            <a:ext cx="3214341" cy="229935"/>
          </a:xfrm>
          <a:prstGeom prst="rect">
            <a:avLst/>
          </a:prstGeom>
          <a:noFill/>
        </p:spPr>
        <p:txBody>
          <a:bodyPr wrap="none" rtlCol="0">
            <a:spAutoFit/>
          </a:bodyPr>
          <a:lstStyle/>
          <a:p>
            <a:r>
              <a:rPr lang="nl-BE" sz="894"/>
              <a:t>Only fill in what is relevant for you. Modify template if needed.</a:t>
            </a:r>
          </a:p>
        </p:txBody>
      </p:sp>
    </p:spTree>
    <p:extLst>
      <p:ext uri="{BB962C8B-B14F-4D97-AF65-F5344CB8AC3E}">
        <p14:creationId xmlns:p14="http://schemas.microsoft.com/office/powerpoint/2010/main" val="352501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EF182FE6-C235-42F3-4BF1-4A0429A751A9}"/>
              </a:ext>
            </a:extLst>
          </p:cNvPr>
          <p:cNvGraphicFramePr>
            <a:graphicFrameLocks noGrp="1"/>
          </p:cNvGraphicFramePr>
          <p:nvPr>
            <p:extLst>
              <p:ext uri="{D42A27DB-BD31-4B8C-83A1-F6EECF244321}">
                <p14:modId xmlns:p14="http://schemas.microsoft.com/office/powerpoint/2010/main" val="3792452367"/>
              </p:ext>
            </p:extLst>
          </p:nvPr>
        </p:nvGraphicFramePr>
        <p:xfrm>
          <a:off x="374073" y="928254"/>
          <a:ext cx="9210227" cy="5404253"/>
        </p:xfrm>
        <a:graphic>
          <a:graphicData uri="http://schemas.openxmlformats.org/drawingml/2006/table">
            <a:tbl>
              <a:tblPr firstRow="1" firstCol="1" bandRow="1">
                <a:tableStyleId>{5C22544A-7EE6-4342-B048-85BDC9FD1C3A}</a:tableStyleId>
              </a:tblPr>
              <a:tblGrid>
                <a:gridCol w="1841551">
                  <a:extLst>
                    <a:ext uri="{9D8B030D-6E8A-4147-A177-3AD203B41FA5}">
                      <a16:colId xmlns:a16="http://schemas.microsoft.com/office/drawing/2014/main" val="4064154017"/>
                    </a:ext>
                  </a:extLst>
                </a:gridCol>
                <a:gridCol w="1842169">
                  <a:extLst>
                    <a:ext uri="{9D8B030D-6E8A-4147-A177-3AD203B41FA5}">
                      <a16:colId xmlns:a16="http://schemas.microsoft.com/office/drawing/2014/main" val="349452709"/>
                    </a:ext>
                  </a:extLst>
                </a:gridCol>
                <a:gridCol w="1842169">
                  <a:extLst>
                    <a:ext uri="{9D8B030D-6E8A-4147-A177-3AD203B41FA5}">
                      <a16:colId xmlns:a16="http://schemas.microsoft.com/office/drawing/2014/main" val="1544631006"/>
                    </a:ext>
                  </a:extLst>
                </a:gridCol>
                <a:gridCol w="1842169">
                  <a:extLst>
                    <a:ext uri="{9D8B030D-6E8A-4147-A177-3AD203B41FA5}">
                      <a16:colId xmlns:a16="http://schemas.microsoft.com/office/drawing/2014/main" val="3217048780"/>
                    </a:ext>
                  </a:extLst>
                </a:gridCol>
                <a:gridCol w="1842169">
                  <a:extLst>
                    <a:ext uri="{9D8B030D-6E8A-4147-A177-3AD203B41FA5}">
                      <a16:colId xmlns:a16="http://schemas.microsoft.com/office/drawing/2014/main" val="2705073098"/>
                    </a:ext>
                  </a:extLst>
                </a:gridCol>
              </a:tblGrid>
              <a:tr h="651509">
                <a:tc gridSpan="5">
                  <a:txBody>
                    <a:bodyPr/>
                    <a:lstStyle/>
                    <a:p>
                      <a:pPr>
                        <a:lnSpc>
                          <a:spcPct val="115000"/>
                        </a:lnSpc>
                        <a:spcAft>
                          <a:spcPts val="1000"/>
                        </a:spcAft>
                        <a:buNone/>
                      </a:pPr>
                      <a:r>
                        <a:rPr lang="en-GB" sz="1100">
                          <a:effectLst/>
                        </a:rPr>
                        <a:t>Intelligent Pricing matrix</a:t>
                      </a:r>
                    </a:p>
                    <a:p>
                      <a:pPr>
                        <a:lnSpc>
                          <a:spcPct val="115000"/>
                        </a:lnSpc>
                        <a:spcAft>
                          <a:spcPts val="1000"/>
                        </a:spcAft>
                        <a:buNone/>
                      </a:pPr>
                      <a:r>
                        <a:rPr lang="en-GB"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Competitors will have different price strategies. The comparison should be made on a similar  / comparable offer as yours.  You might consider lifespan factor of product and residual value. </a:t>
                      </a:r>
                      <a:endParaRPr lang="nl-BE" sz="9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96" marR="61996" marT="0" marB="0"/>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87994818"/>
                  </a:ext>
                </a:extLst>
              </a:tr>
              <a:tr h="1222532">
                <a:tc rowSpan="5">
                  <a:txBody>
                    <a:bodyPr/>
                    <a:lstStyle/>
                    <a:p>
                      <a:pPr>
                        <a:lnSpc>
                          <a:spcPct val="115000"/>
                        </a:lnSpc>
                        <a:spcAft>
                          <a:spcPts val="1000"/>
                        </a:spcAft>
                        <a:buNone/>
                      </a:pPr>
                      <a:r>
                        <a:rPr lang="en-GB" sz="900">
                          <a:effectLst/>
                        </a:rPr>
                        <a:t> </a:t>
                      </a:r>
                      <a:endParaRPr lang="nl-BE" sz="900">
                        <a:effectLst/>
                      </a:endParaRPr>
                    </a:p>
                    <a:p>
                      <a:pPr>
                        <a:lnSpc>
                          <a:spcPct val="115000"/>
                        </a:lnSpc>
                        <a:spcAft>
                          <a:spcPts val="1000"/>
                        </a:spcAft>
                        <a:buNone/>
                      </a:pPr>
                      <a:r>
                        <a:rPr lang="en-GB" sz="900">
                          <a:effectLst/>
                        </a:rPr>
                        <a:t> </a:t>
                      </a:r>
                      <a:endParaRPr lang="nl-BE" sz="900">
                        <a:effectLst/>
                      </a:endParaRPr>
                    </a:p>
                    <a:p>
                      <a:pPr>
                        <a:lnSpc>
                          <a:spcPct val="115000"/>
                        </a:lnSpc>
                        <a:spcAft>
                          <a:spcPts val="1000"/>
                        </a:spcAft>
                        <a:buNone/>
                      </a:pPr>
                      <a:r>
                        <a:rPr lang="en-GB" sz="900">
                          <a:effectLst/>
                        </a:rPr>
                        <a:t>Price as compared to competitors in the market.</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96" marR="61996" marT="0" marB="0"/>
                </a:tc>
                <a:tc>
                  <a:txBody>
                    <a:bodyPr/>
                    <a:lstStyle/>
                    <a:p>
                      <a:pPr algn="r">
                        <a:lnSpc>
                          <a:spcPct val="115000"/>
                        </a:lnSpc>
                        <a:spcAft>
                          <a:spcPts val="1000"/>
                        </a:spcAft>
                        <a:buNone/>
                      </a:pPr>
                      <a:r>
                        <a:rPr lang="en-GB" sz="900">
                          <a:effectLst/>
                        </a:rPr>
                        <a:t>Highest</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96" marR="61996" marT="0" marB="0"/>
                </a:tc>
                <a:tc>
                  <a:txBody>
                    <a:bodyPr/>
                    <a:lstStyle/>
                    <a:p>
                      <a:pPr>
                        <a:lnSpc>
                          <a:spcPct val="115000"/>
                        </a:lnSpc>
                        <a:spcAft>
                          <a:spcPts val="1000"/>
                        </a:spcAft>
                        <a:buNone/>
                      </a:pPr>
                      <a:r>
                        <a:rPr lang="en-GB"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96" marR="61996" marT="0" marB="0"/>
                </a:tc>
                <a:tc>
                  <a:txBody>
                    <a:bodyPr/>
                    <a:lstStyle/>
                    <a:p>
                      <a:pPr>
                        <a:lnSpc>
                          <a:spcPct val="115000"/>
                        </a:lnSpc>
                        <a:spcAft>
                          <a:spcPts val="1000"/>
                        </a:spcAft>
                        <a:buNone/>
                      </a:pPr>
                      <a:r>
                        <a:rPr lang="en-GB"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96" marR="61996" marT="0" marB="0"/>
                </a:tc>
                <a:tc>
                  <a:txBody>
                    <a:bodyPr/>
                    <a:lstStyle/>
                    <a:p>
                      <a:pPr>
                        <a:lnSpc>
                          <a:spcPct val="115000"/>
                        </a:lnSpc>
                        <a:spcAft>
                          <a:spcPts val="1000"/>
                        </a:spcAft>
                        <a:buNone/>
                      </a:pPr>
                      <a:r>
                        <a:rPr lang="en-GB"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96" marR="61996" marT="0" marB="0"/>
                </a:tc>
                <a:extLst>
                  <a:ext uri="{0D108BD9-81ED-4DB2-BD59-A6C34878D82A}">
                    <a16:rowId xmlns:a16="http://schemas.microsoft.com/office/drawing/2014/main" val="1948826613"/>
                  </a:ext>
                </a:extLst>
              </a:tr>
              <a:tr h="1222532">
                <a:tc vMerge="1">
                  <a:txBody>
                    <a:bodyPr/>
                    <a:lstStyle/>
                    <a:p>
                      <a:endParaRPr lang="nl-BE"/>
                    </a:p>
                  </a:txBody>
                  <a:tcPr/>
                </a:tc>
                <a:tc>
                  <a:txBody>
                    <a:bodyPr/>
                    <a:lstStyle/>
                    <a:p>
                      <a:pPr algn="r">
                        <a:lnSpc>
                          <a:spcPct val="115000"/>
                        </a:lnSpc>
                        <a:spcAft>
                          <a:spcPts val="1000"/>
                        </a:spcAft>
                        <a:buNone/>
                      </a:pPr>
                      <a:r>
                        <a:rPr lang="en-GB" sz="900">
                          <a:effectLst/>
                        </a:rPr>
                        <a:t>Same</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96" marR="61996" marT="0" marB="0"/>
                </a:tc>
                <a:tc>
                  <a:txBody>
                    <a:bodyPr/>
                    <a:lstStyle/>
                    <a:p>
                      <a:pPr>
                        <a:lnSpc>
                          <a:spcPct val="115000"/>
                        </a:lnSpc>
                        <a:spcAft>
                          <a:spcPts val="1000"/>
                        </a:spcAft>
                        <a:buNone/>
                      </a:pPr>
                      <a:r>
                        <a:rPr lang="en-GB"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96" marR="61996" marT="0" marB="0"/>
                </a:tc>
                <a:tc>
                  <a:txBody>
                    <a:bodyPr/>
                    <a:lstStyle/>
                    <a:p>
                      <a:pPr>
                        <a:lnSpc>
                          <a:spcPct val="115000"/>
                        </a:lnSpc>
                        <a:spcAft>
                          <a:spcPts val="1000"/>
                        </a:spcAft>
                        <a:buNone/>
                      </a:pPr>
                      <a:r>
                        <a:rPr lang="en-GB"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96" marR="61996" marT="0" marB="0"/>
                </a:tc>
                <a:tc>
                  <a:txBody>
                    <a:bodyPr/>
                    <a:lstStyle/>
                    <a:p>
                      <a:pPr>
                        <a:lnSpc>
                          <a:spcPct val="115000"/>
                        </a:lnSpc>
                        <a:spcAft>
                          <a:spcPts val="1000"/>
                        </a:spcAft>
                        <a:buNone/>
                      </a:pPr>
                      <a:r>
                        <a:rPr lang="en-GB"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96" marR="61996" marT="0" marB="0"/>
                </a:tc>
                <a:extLst>
                  <a:ext uri="{0D108BD9-81ED-4DB2-BD59-A6C34878D82A}">
                    <a16:rowId xmlns:a16="http://schemas.microsoft.com/office/drawing/2014/main" val="940541214"/>
                  </a:ext>
                </a:extLst>
              </a:tr>
              <a:tr h="1222532">
                <a:tc vMerge="1">
                  <a:txBody>
                    <a:bodyPr/>
                    <a:lstStyle/>
                    <a:p>
                      <a:endParaRPr lang="nl-BE"/>
                    </a:p>
                  </a:txBody>
                  <a:tcPr/>
                </a:tc>
                <a:tc>
                  <a:txBody>
                    <a:bodyPr/>
                    <a:lstStyle/>
                    <a:p>
                      <a:pPr algn="r">
                        <a:lnSpc>
                          <a:spcPct val="115000"/>
                        </a:lnSpc>
                        <a:spcAft>
                          <a:spcPts val="1000"/>
                        </a:spcAft>
                        <a:buNone/>
                      </a:pPr>
                      <a:r>
                        <a:rPr lang="en-GB" sz="900">
                          <a:effectLst/>
                        </a:rPr>
                        <a:t>Lowest</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96" marR="61996" marT="0" marB="0"/>
                </a:tc>
                <a:tc>
                  <a:txBody>
                    <a:bodyPr/>
                    <a:lstStyle/>
                    <a:p>
                      <a:pPr>
                        <a:lnSpc>
                          <a:spcPct val="115000"/>
                        </a:lnSpc>
                        <a:spcAft>
                          <a:spcPts val="1000"/>
                        </a:spcAft>
                        <a:buNone/>
                      </a:pPr>
                      <a:r>
                        <a:rPr lang="en-GB"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96" marR="61996" marT="0" marB="0"/>
                </a:tc>
                <a:tc>
                  <a:txBody>
                    <a:bodyPr/>
                    <a:lstStyle/>
                    <a:p>
                      <a:pPr>
                        <a:lnSpc>
                          <a:spcPct val="115000"/>
                        </a:lnSpc>
                        <a:spcAft>
                          <a:spcPts val="1000"/>
                        </a:spcAft>
                        <a:buNone/>
                      </a:pPr>
                      <a:r>
                        <a:rPr lang="en-GB"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96" marR="61996" marT="0" marB="0"/>
                </a:tc>
                <a:tc>
                  <a:txBody>
                    <a:bodyPr/>
                    <a:lstStyle/>
                    <a:p>
                      <a:pPr>
                        <a:lnSpc>
                          <a:spcPct val="115000"/>
                        </a:lnSpc>
                        <a:spcAft>
                          <a:spcPts val="1000"/>
                        </a:spcAft>
                        <a:buNone/>
                      </a:pPr>
                      <a:r>
                        <a:rPr lang="en-GB"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96" marR="61996" marT="0" marB="0"/>
                </a:tc>
                <a:extLst>
                  <a:ext uri="{0D108BD9-81ED-4DB2-BD59-A6C34878D82A}">
                    <a16:rowId xmlns:a16="http://schemas.microsoft.com/office/drawing/2014/main" val="1237918272"/>
                  </a:ext>
                </a:extLst>
              </a:tr>
              <a:tr h="821799">
                <a:tc vMerge="1">
                  <a:txBody>
                    <a:bodyPr/>
                    <a:lstStyle/>
                    <a:p>
                      <a:endParaRPr lang="nl-BE"/>
                    </a:p>
                  </a:txBody>
                  <a:tcPr/>
                </a:tc>
                <a:tc>
                  <a:txBody>
                    <a:bodyPr/>
                    <a:lstStyle/>
                    <a:p>
                      <a:pPr>
                        <a:lnSpc>
                          <a:spcPct val="115000"/>
                        </a:lnSpc>
                        <a:spcAft>
                          <a:spcPts val="1000"/>
                        </a:spcAft>
                        <a:buNone/>
                      </a:pPr>
                      <a:r>
                        <a:rPr lang="en-GB"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96" marR="61996" marT="0" marB="0"/>
                </a:tc>
                <a:tc>
                  <a:txBody>
                    <a:bodyPr/>
                    <a:lstStyle/>
                    <a:p>
                      <a:pPr algn="ctr">
                        <a:lnSpc>
                          <a:spcPct val="115000"/>
                        </a:lnSpc>
                        <a:spcAft>
                          <a:spcPts val="1000"/>
                        </a:spcAft>
                        <a:buNone/>
                      </a:pPr>
                      <a:r>
                        <a:rPr lang="en-GB" sz="900">
                          <a:effectLst/>
                        </a:rPr>
                        <a:t>Worst</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96" marR="61996" marT="0" marB="0"/>
                </a:tc>
                <a:tc>
                  <a:txBody>
                    <a:bodyPr/>
                    <a:lstStyle/>
                    <a:p>
                      <a:pPr algn="ctr">
                        <a:lnSpc>
                          <a:spcPct val="115000"/>
                        </a:lnSpc>
                        <a:spcAft>
                          <a:spcPts val="1000"/>
                        </a:spcAft>
                        <a:buNone/>
                      </a:pPr>
                      <a:r>
                        <a:rPr lang="en-GB" sz="900">
                          <a:effectLst/>
                        </a:rPr>
                        <a:t>Same</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96" marR="61996" marT="0" marB="0"/>
                </a:tc>
                <a:tc>
                  <a:txBody>
                    <a:bodyPr/>
                    <a:lstStyle/>
                    <a:p>
                      <a:pPr algn="ctr">
                        <a:lnSpc>
                          <a:spcPct val="115000"/>
                        </a:lnSpc>
                        <a:spcAft>
                          <a:spcPts val="1000"/>
                        </a:spcAft>
                        <a:buNone/>
                      </a:pPr>
                      <a:r>
                        <a:rPr lang="en-GB" sz="900">
                          <a:effectLst/>
                        </a:rPr>
                        <a:t>Best</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96" marR="61996" marT="0" marB="0"/>
                </a:tc>
                <a:extLst>
                  <a:ext uri="{0D108BD9-81ED-4DB2-BD59-A6C34878D82A}">
                    <a16:rowId xmlns:a16="http://schemas.microsoft.com/office/drawing/2014/main" val="3903260641"/>
                  </a:ext>
                </a:extLst>
              </a:tr>
              <a:tr h="220803">
                <a:tc vMerge="1">
                  <a:txBody>
                    <a:bodyPr/>
                    <a:lstStyle/>
                    <a:p>
                      <a:endParaRPr lang="nl-BE"/>
                    </a:p>
                  </a:txBody>
                  <a:tcPr/>
                </a:tc>
                <a:tc gridSpan="4">
                  <a:txBody>
                    <a:bodyPr/>
                    <a:lstStyle/>
                    <a:p>
                      <a:pPr algn="ctr">
                        <a:lnSpc>
                          <a:spcPct val="115000"/>
                        </a:lnSpc>
                        <a:spcAft>
                          <a:spcPts val="1000"/>
                        </a:spcAft>
                        <a:buNone/>
                      </a:pP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96" marR="61996" marT="0" marB="0"/>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3850897249"/>
                  </a:ext>
                </a:extLst>
              </a:tr>
            </a:tbl>
          </a:graphicData>
        </a:graphic>
      </p:graphicFrame>
      <p:sp>
        <p:nvSpPr>
          <p:cNvPr id="3" name="Tekstvak 2">
            <a:extLst>
              <a:ext uri="{FF2B5EF4-FFF2-40B4-BE49-F238E27FC236}">
                <a16:creationId xmlns:a16="http://schemas.microsoft.com/office/drawing/2014/main" id="{DE125B56-9ABA-BE63-2066-A4D14C1A3024}"/>
              </a:ext>
            </a:extLst>
          </p:cNvPr>
          <p:cNvSpPr txBox="1"/>
          <p:nvPr/>
        </p:nvSpPr>
        <p:spPr>
          <a:xfrm>
            <a:off x="274454" y="409399"/>
            <a:ext cx="5319522" cy="342401"/>
          </a:xfrm>
          <a:prstGeom prst="rect">
            <a:avLst/>
          </a:prstGeom>
          <a:noFill/>
        </p:spPr>
        <p:txBody>
          <a:bodyPr wrap="square" rtlCol="0">
            <a:spAutoFit/>
          </a:bodyPr>
          <a:lstStyle/>
          <a:p>
            <a:r>
              <a:rPr lang="nl-BE" sz="1625" b="1"/>
              <a:t>Strategic positioning of price – Purchase Price</a:t>
            </a:r>
          </a:p>
        </p:txBody>
      </p:sp>
      <p:pic>
        <p:nvPicPr>
          <p:cNvPr id="7" name="Afbeelding 6" descr="Afbeelding met Graphics, cirkel, schermopname, Lettertype&#10;&#10;Door AI gegenereerde inhoud is mogelijk onjuist.">
            <a:extLst>
              <a:ext uri="{FF2B5EF4-FFF2-40B4-BE49-F238E27FC236}">
                <a16:creationId xmlns:a16="http://schemas.microsoft.com/office/drawing/2014/main" id="{C84DDEA2-5FB2-CC29-9356-845DEDA3AC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pic>
        <p:nvPicPr>
          <p:cNvPr id="6" name="Picture 4">
            <a:extLst>
              <a:ext uri="{FF2B5EF4-FFF2-40B4-BE49-F238E27FC236}">
                <a16:creationId xmlns:a16="http://schemas.microsoft.com/office/drawing/2014/main" id="{8DF84257-F791-F193-F8AB-6FDC2A8744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7">
            <a:extLst>
              <a:ext uri="{FF2B5EF4-FFF2-40B4-BE49-F238E27FC236}">
                <a16:creationId xmlns:a16="http://schemas.microsoft.com/office/drawing/2014/main" id="{A0CC9CFD-DB57-122D-DD9B-63C1738B60DF}"/>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4">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sp>
        <p:nvSpPr>
          <p:cNvPr id="4" name="Tekstvak 3">
            <a:extLst>
              <a:ext uri="{FF2B5EF4-FFF2-40B4-BE49-F238E27FC236}">
                <a16:creationId xmlns:a16="http://schemas.microsoft.com/office/drawing/2014/main" id="{6ACA8958-0F95-D2CE-0DCB-8B97E64C123A}"/>
              </a:ext>
            </a:extLst>
          </p:cNvPr>
          <p:cNvSpPr txBox="1"/>
          <p:nvPr/>
        </p:nvSpPr>
        <p:spPr>
          <a:xfrm>
            <a:off x="6355264" y="6513545"/>
            <a:ext cx="3214341" cy="229935"/>
          </a:xfrm>
          <a:prstGeom prst="rect">
            <a:avLst/>
          </a:prstGeom>
          <a:noFill/>
        </p:spPr>
        <p:txBody>
          <a:bodyPr wrap="none" rtlCol="0">
            <a:spAutoFit/>
          </a:bodyPr>
          <a:lstStyle/>
          <a:p>
            <a:r>
              <a:rPr lang="nl-BE" sz="894"/>
              <a:t>Only fill in what is relevant for you. Modify template if needed.</a:t>
            </a:r>
          </a:p>
        </p:txBody>
      </p:sp>
    </p:spTree>
    <p:extLst>
      <p:ext uri="{BB962C8B-B14F-4D97-AF65-F5344CB8AC3E}">
        <p14:creationId xmlns:p14="http://schemas.microsoft.com/office/powerpoint/2010/main" val="719503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F8FD3-942D-3A4D-0BA8-AF2ECEC44AE1}"/>
            </a:ext>
          </a:extLst>
        </p:cNvPr>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C1805C2F-AD00-3471-4C9D-FD6B1488BD5E}"/>
              </a:ext>
            </a:extLst>
          </p:cNvPr>
          <p:cNvGraphicFramePr>
            <a:graphicFrameLocks noGrp="1"/>
          </p:cNvGraphicFramePr>
          <p:nvPr>
            <p:extLst>
              <p:ext uri="{D42A27DB-BD31-4B8C-83A1-F6EECF244321}">
                <p14:modId xmlns:p14="http://schemas.microsoft.com/office/powerpoint/2010/main" val="119136650"/>
              </p:ext>
            </p:extLst>
          </p:nvPr>
        </p:nvGraphicFramePr>
        <p:xfrm>
          <a:off x="374073" y="928254"/>
          <a:ext cx="9210227" cy="5404253"/>
        </p:xfrm>
        <a:graphic>
          <a:graphicData uri="http://schemas.openxmlformats.org/drawingml/2006/table">
            <a:tbl>
              <a:tblPr firstRow="1" firstCol="1" bandRow="1">
                <a:tableStyleId>{5C22544A-7EE6-4342-B048-85BDC9FD1C3A}</a:tableStyleId>
              </a:tblPr>
              <a:tblGrid>
                <a:gridCol w="1841551">
                  <a:extLst>
                    <a:ext uri="{9D8B030D-6E8A-4147-A177-3AD203B41FA5}">
                      <a16:colId xmlns:a16="http://schemas.microsoft.com/office/drawing/2014/main" val="4064154017"/>
                    </a:ext>
                  </a:extLst>
                </a:gridCol>
                <a:gridCol w="1842169">
                  <a:extLst>
                    <a:ext uri="{9D8B030D-6E8A-4147-A177-3AD203B41FA5}">
                      <a16:colId xmlns:a16="http://schemas.microsoft.com/office/drawing/2014/main" val="349452709"/>
                    </a:ext>
                  </a:extLst>
                </a:gridCol>
                <a:gridCol w="1842169">
                  <a:extLst>
                    <a:ext uri="{9D8B030D-6E8A-4147-A177-3AD203B41FA5}">
                      <a16:colId xmlns:a16="http://schemas.microsoft.com/office/drawing/2014/main" val="1544631006"/>
                    </a:ext>
                  </a:extLst>
                </a:gridCol>
                <a:gridCol w="1842169">
                  <a:extLst>
                    <a:ext uri="{9D8B030D-6E8A-4147-A177-3AD203B41FA5}">
                      <a16:colId xmlns:a16="http://schemas.microsoft.com/office/drawing/2014/main" val="3217048780"/>
                    </a:ext>
                  </a:extLst>
                </a:gridCol>
                <a:gridCol w="1842169">
                  <a:extLst>
                    <a:ext uri="{9D8B030D-6E8A-4147-A177-3AD203B41FA5}">
                      <a16:colId xmlns:a16="http://schemas.microsoft.com/office/drawing/2014/main" val="2705073098"/>
                    </a:ext>
                  </a:extLst>
                </a:gridCol>
              </a:tblGrid>
              <a:tr h="651509">
                <a:tc gridSpan="5">
                  <a:txBody>
                    <a:bodyPr/>
                    <a:lstStyle/>
                    <a:p>
                      <a:pPr>
                        <a:lnSpc>
                          <a:spcPct val="115000"/>
                        </a:lnSpc>
                        <a:spcAft>
                          <a:spcPts val="1000"/>
                        </a:spcAft>
                        <a:buNone/>
                      </a:pPr>
                      <a:r>
                        <a:rPr lang="en-GB" sz="1100">
                          <a:effectLst/>
                        </a:rPr>
                        <a:t>Intelligent Pricing matrix</a:t>
                      </a:r>
                    </a:p>
                    <a:p>
                      <a:pPr>
                        <a:lnSpc>
                          <a:spcPct val="115000"/>
                        </a:lnSpc>
                        <a:spcAft>
                          <a:spcPts val="1000"/>
                        </a:spcAft>
                        <a:buNone/>
                      </a:pPr>
                      <a:r>
                        <a:rPr lang="en-GB"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Competitors will have different price strategies. The comparison should be made on a similar / comparable offer as yours.  You might consider rest or residual value after the lease opion. </a:t>
                      </a:r>
                      <a:endParaRPr lang="nl-BE" sz="9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96" marR="61996" marT="0" marB="0"/>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87994818"/>
                  </a:ext>
                </a:extLst>
              </a:tr>
              <a:tr h="1222532">
                <a:tc rowSpan="5">
                  <a:txBody>
                    <a:bodyPr/>
                    <a:lstStyle/>
                    <a:p>
                      <a:pPr>
                        <a:lnSpc>
                          <a:spcPct val="115000"/>
                        </a:lnSpc>
                        <a:spcAft>
                          <a:spcPts val="1000"/>
                        </a:spcAft>
                        <a:buNone/>
                      </a:pPr>
                      <a:r>
                        <a:rPr lang="en-GB" sz="900">
                          <a:effectLst/>
                        </a:rPr>
                        <a:t> </a:t>
                      </a:r>
                      <a:endParaRPr lang="nl-BE" sz="900">
                        <a:effectLst/>
                      </a:endParaRPr>
                    </a:p>
                    <a:p>
                      <a:pPr>
                        <a:lnSpc>
                          <a:spcPct val="115000"/>
                        </a:lnSpc>
                        <a:spcAft>
                          <a:spcPts val="1000"/>
                        </a:spcAft>
                        <a:buNone/>
                      </a:pPr>
                      <a:r>
                        <a:rPr lang="en-GB" sz="900">
                          <a:effectLst/>
                        </a:rPr>
                        <a:t> </a:t>
                      </a:r>
                      <a:endParaRPr lang="nl-BE" sz="900">
                        <a:effectLst/>
                      </a:endParaRPr>
                    </a:p>
                    <a:p>
                      <a:pPr>
                        <a:lnSpc>
                          <a:spcPct val="115000"/>
                        </a:lnSpc>
                        <a:spcAft>
                          <a:spcPts val="1000"/>
                        </a:spcAft>
                        <a:buNone/>
                      </a:pPr>
                      <a:r>
                        <a:rPr lang="en-GB" sz="900">
                          <a:effectLst/>
                        </a:rPr>
                        <a:t>Price as compared to competitors in the market.</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96" marR="61996" marT="0" marB="0"/>
                </a:tc>
                <a:tc>
                  <a:txBody>
                    <a:bodyPr/>
                    <a:lstStyle/>
                    <a:p>
                      <a:pPr algn="r">
                        <a:lnSpc>
                          <a:spcPct val="115000"/>
                        </a:lnSpc>
                        <a:spcAft>
                          <a:spcPts val="1000"/>
                        </a:spcAft>
                        <a:buNone/>
                      </a:pPr>
                      <a:r>
                        <a:rPr lang="en-GB" sz="900">
                          <a:effectLst/>
                        </a:rPr>
                        <a:t>Highest</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96" marR="61996" marT="0" marB="0"/>
                </a:tc>
                <a:tc>
                  <a:txBody>
                    <a:bodyPr/>
                    <a:lstStyle/>
                    <a:p>
                      <a:pPr>
                        <a:lnSpc>
                          <a:spcPct val="115000"/>
                        </a:lnSpc>
                        <a:spcAft>
                          <a:spcPts val="1000"/>
                        </a:spcAft>
                        <a:buNone/>
                      </a:pPr>
                      <a:r>
                        <a:rPr lang="en-GB"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96" marR="61996" marT="0" marB="0"/>
                </a:tc>
                <a:tc>
                  <a:txBody>
                    <a:bodyPr/>
                    <a:lstStyle/>
                    <a:p>
                      <a:pPr>
                        <a:lnSpc>
                          <a:spcPct val="115000"/>
                        </a:lnSpc>
                        <a:spcAft>
                          <a:spcPts val="1000"/>
                        </a:spcAft>
                        <a:buNone/>
                      </a:pPr>
                      <a:r>
                        <a:rPr lang="en-GB"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96" marR="61996" marT="0" marB="0"/>
                </a:tc>
                <a:tc>
                  <a:txBody>
                    <a:bodyPr/>
                    <a:lstStyle/>
                    <a:p>
                      <a:pPr>
                        <a:lnSpc>
                          <a:spcPct val="115000"/>
                        </a:lnSpc>
                        <a:spcAft>
                          <a:spcPts val="1000"/>
                        </a:spcAft>
                        <a:buNone/>
                      </a:pPr>
                      <a:r>
                        <a:rPr lang="en-GB"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96" marR="61996" marT="0" marB="0"/>
                </a:tc>
                <a:extLst>
                  <a:ext uri="{0D108BD9-81ED-4DB2-BD59-A6C34878D82A}">
                    <a16:rowId xmlns:a16="http://schemas.microsoft.com/office/drawing/2014/main" val="1948826613"/>
                  </a:ext>
                </a:extLst>
              </a:tr>
              <a:tr h="1222532">
                <a:tc vMerge="1">
                  <a:txBody>
                    <a:bodyPr/>
                    <a:lstStyle/>
                    <a:p>
                      <a:endParaRPr lang="nl-BE"/>
                    </a:p>
                  </a:txBody>
                  <a:tcPr/>
                </a:tc>
                <a:tc>
                  <a:txBody>
                    <a:bodyPr/>
                    <a:lstStyle/>
                    <a:p>
                      <a:pPr algn="r">
                        <a:lnSpc>
                          <a:spcPct val="115000"/>
                        </a:lnSpc>
                        <a:spcAft>
                          <a:spcPts val="1000"/>
                        </a:spcAft>
                        <a:buNone/>
                      </a:pPr>
                      <a:r>
                        <a:rPr lang="en-GB" sz="900">
                          <a:effectLst/>
                        </a:rPr>
                        <a:t>Same</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96" marR="61996" marT="0" marB="0"/>
                </a:tc>
                <a:tc>
                  <a:txBody>
                    <a:bodyPr/>
                    <a:lstStyle/>
                    <a:p>
                      <a:pPr>
                        <a:lnSpc>
                          <a:spcPct val="115000"/>
                        </a:lnSpc>
                        <a:spcAft>
                          <a:spcPts val="1000"/>
                        </a:spcAft>
                        <a:buNone/>
                      </a:pPr>
                      <a:r>
                        <a:rPr lang="en-GB"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96" marR="61996" marT="0" marB="0"/>
                </a:tc>
                <a:tc>
                  <a:txBody>
                    <a:bodyPr/>
                    <a:lstStyle/>
                    <a:p>
                      <a:pPr>
                        <a:lnSpc>
                          <a:spcPct val="115000"/>
                        </a:lnSpc>
                        <a:spcAft>
                          <a:spcPts val="1000"/>
                        </a:spcAft>
                        <a:buNone/>
                      </a:pPr>
                      <a:r>
                        <a:rPr lang="en-GB"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96" marR="61996" marT="0" marB="0"/>
                </a:tc>
                <a:tc>
                  <a:txBody>
                    <a:bodyPr/>
                    <a:lstStyle/>
                    <a:p>
                      <a:pPr>
                        <a:lnSpc>
                          <a:spcPct val="115000"/>
                        </a:lnSpc>
                        <a:spcAft>
                          <a:spcPts val="1000"/>
                        </a:spcAft>
                        <a:buNone/>
                      </a:pPr>
                      <a:r>
                        <a:rPr lang="en-GB"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96" marR="61996" marT="0" marB="0"/>
                </a:tc>
                <a:extLst>
                  <a:ext uri="{0D108BD9-81ED-4DB2-BD59-A6C34878D82A}">
                    <a16:rowId xmlns:a16="http://schemas.microsoft.com/office/drawing/2014/main" val="940541214"/>
                  </a:ext>
                </a:extLst>
              </a:tr>
              <a:tr h="1222532">
                <a:tc vMerge="1">
                  <a:txBody>
                    <a:bodyPr/>
                    <a:lstStyle/>
                    <a:p>
                      <a:endParaRPr lang="nl-BE"/>
                    </a:p>
                  </a:txBody>
                  <a:tcPr/>
                </a:tc>
                <a:tc>
                  <a:txBody>
                    <a:bodyPr/>
                    <a:lstStyle/>
                    <a:p>
                      <a:pPr algn="r">
                        <a:lnSpc>
                          <a:spcPct val="115000"/>
                        </a:lnSpc>
                        <a:spcAft>
                          <a:spcPts val="1000"/>
                        </a:spcAft>
                        <a:buNone/>
                      </a:pPr>
                      <a:r>
                        <a:rPr lang="en-GB" sz="900">
                          <a:effectLst/>
                        </a:rPr>
                        <a:t>Lowest</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96" marR="61996" marT="0" marB="0"/>
                </a:tc>
                <a:tc>
                  <a:txBody>
                    <a:bodyPr/>
                    <a:lstStyle/>
                    <a:p>
                      <a:pPr>
                        <a:lnSpc>
                          <a:spcPct val="115000"/>
                        </a:lnSpc>
                        <a:spcAft>
                          <a:spcPts val="1000"/>
                        </a:spcAft>
                        <a:buNone/>
                      </a:pPr>
                      <a:r>
                        <a:rPr lang="en-GB"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96" marR="61996" marT="0" marB="0"/>
                </a:tc>
                <a:tc>
                  <a:txBody>
                    <a:bodyPr/>
                    <a:lstStyle/>
                    <a:p>
                      <a:pPr>
                        <a:lnSpc>
                          <a:spcPct val="115000"/>
                        </a:lnSpc>
                        <a:spcAft>
                          <a:spcPts val="1000"/>
                        </a:spcAft>
                        <a:buNone/>
                      </a:pPr>
                      <a:r>
                        <a:rPr lang="en-GB"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96" marR="61996" marT="0" marB="0"/>
                </a:tc>
                <a:tc>
                  <a:txBody>
                    <a:bodyPr/>
                    <a:lstStyle/>
                    <a:p>
                      <a:pPr>
                        <a:lnSpc>
                          <a:spcPct val="115000"/>
                        </a:lnSpc>
                        <a:spcAft>
                          <a:spcPts val="1000"/>
                        </a:spcAft>
                        <a:buNone/>
                      </a:pPr>
                      <a:r>
                        <a:rPr lang="en-GB"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96" marR="61996" marT="0" marB="0"/>
                </a:tc>
                <a:extLst>
                  <a:ext uri="{0D108BD9-81ED-4DB2-BD59-A6C34878D82A}">
                    <a16:rowId xmlns:a16="http://schemas.microsoft.com/office/drawing/2014/main" val="1237918272"/>
                  </a:ext>
                </a:extLst>
              </a:tr>
              <a:tr h="821799">
                <a:tc vMerge="1">
                  <a:txBody>
                    <a:bodyPr/>
                    <a:lstStyle/>
                    <a:p>
                      <a:endParaRPr lang="nl-BE"/>
                    </a:p>
                  </a:txBody>
                  <a:tcPr/>
                </a:tc>
                <a:tc>
                  <a:txBody>
                    <a:bodyPr/>
                    <a:lstStyle/>
                    <a:p>
                      <a:pPr>
                        <a:lnSpc>
                          <a:spcPct val="115000"/>
                        </a:lnSpc>
                        <a:spcAft>
                          <a:spcPts val="1000"/>
                        </a:spcAft>
                        <a:buNone/>
                      </a:pPr>
                      <a:r>
                        <a:rPr lang="en-GB"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96" marR="61996" marT="0" marB="0"/>
                </a:tc>
                <a:tc>
                  <a:txBody>
                    <a:bodyPr/>
                    <a:lstStyle/>
                    <a:p>
                      <a:pPr algn="ctr">
                        <a:lnSpc>
                          <a:spcPct val="115000"/>
                        </a:lnSpc>
                        <a:spcAft>
                          <a:spcPts val="1000"/>
                        </a:spcAft>
                        <a:buNone/>
                      </a:pPr>
                      <a:r>
                        <a:rPr lang="en-GB" sz="900">
                          <a:effectLst/>
                        </a:rPr>
                        <a:t>Worst</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96" marR="61996" marT="0" marB="0"/>
                </a:tc>
                <a:tc>
                  <a:txBody>
                    <a:bodyPr/>
                    <a:lstStyle/>
                    <a:p>
                      <a:pPr algn="ctr">
                        <a:lnSpc>
                          <a:spcPct val="115000"/>
                        </a:lnSpc>
                        <a:spcAft>
                          <a:spcPts val="1000"/>
                        </a:spcAft>
                        <a:buNone/>
                      </a:pPr>
                      <a:r>
                        <a:rPr lang="en-GB" sz="900">
                          <a:effectLst/>
                        </a:rPr>
                        <a:t>Same</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96" marR="61996" marT="0" marB="0"/>
                </a:tc>
                <a:tc>
                  <a:txBody>
                    <a:bodyPr/>
                    <a:lstStyle/>
                    <a:p>
                      <a:pPr algn="ctr">
                        <a:lnSpc>
                          <a:spcPct val="115000"/>
                        </a:lnSpc>
                        <a:spcAft>
                          <a:spcPts val="1000"/>
                        </a:spcAft>
                        <a:buNone/>
                      </a:pPr>
                      <a:r>
                        <a:rPr lang="en-GB" sz="900">
                          <a:effectLst/>
                        </a:rPr>
                        <a:t>Best</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96" marR="61996" marT="0" marB="0"/>
                </a:tc>
                <a:extLst>
                  <a:ext uri="{0D108BD9-81ED-4DB2-BD59-A6C34878D82A}">
                    <a16:rowId xmlns:a16="http://schemas.microsoft.com/office/drawing/2014/main" val="3903260641"/>
                  </a:ext>
                </a:extLst>
              </a:tr>
              <a:tr h="220803">
                <a:tc vMerge="1">
                  <a:txBody>
                    <a:bodyPr/>
                    <a:lstStyle/>
                    <a:p>
                      <a:endParaRPr lang="nl-BE"/>
                    </a:p>
                  </a:txBody>
                  <a:tcPr/>
                </a:tc>
                <a:tc gridSpan="4">
                  <a:txBody>
                    <a:bodyPr/>
                    <a:lstStyle/>
                    <a:p>
                      <a:pPr algn="ctr">
                        <a:lnSpc>
                          <a:spcPct val="115000"/>
                        </a:lnSpc>
                        <a:spcAft>
                          <a:spcPts val="1000"/>
                        </a:spcAft>
                        <a:buNone/>
                      </a:pP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96" marR="61996" marT="0" marB="0"/>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3850897249"/>
                  </a:ext>
                </a:extLst>
              </a:tr>
            </a:tbl>
          </a:graphicData>
        </a:graphic>
      </p:graphicFrame>
      <p:sp>
        <p:nvSpPr>
          <p:cNvPr id="3" name="Tekstvak 2">
            <a:extLst>
              <a:ext uri="{FF2B5EF4-FFF2-40B4-BE49-F238E27FC236}">
                <a16:creationId xmlns:a16="http://schemas.microsoft.com/office/drawing/2014/main" id="{219D135F-622F-04D4-EC86-AF22A358A530}"/>
              </a:ext>
            </a:extLst>
          </p:cNvPr>
          <p:cNvSpPr txBox="1"/>
          <p:nvPr/>
        </p:nvSpPr>
        <p:spPr>
          <a:xfrm>
            <a:off x="274453" y="409399"/>
            <a:ext cx="6493899" cy="342401"/>
          </a:xfrm>
          <a:prstGeom prst="rect">
            <a:avLst/>
          </a:prstGeom>
          <a:noFill/>
        </p:spPr>
        <p:txBody>
          <a:bodyPr wrap="square" rtlCol="0">
            <a:spAutoFit/>
          </a:bodyPr>
          <a:lstStyle/>
          <a:p>
            <a:r>
              <a:rPr lang="nl-BE" sz="1625" b="1"/>
              <a:t>Strategic positioning of price – Rental / Leasing Price – per month</a:t>
            </a:r>
          </a:p>
        </p:txBody>
      </p:sp>
      <p:pic>
        <p:nvPicPr>
          <p:cNvPr id="7" name="Afbeelding 6" descr="Afbeelding met Graphics, cirkel, schermopname, Lettertype&#10;&#10;Door AI gegenereerde inhoud is mogelijk onjuist.">
            <a:extLst>
              <a:ext uri="{FF2B5EF4-FFF2-40B4-BE49-F238E27FC236}">
                <a16:creationId xmlns:a16="http://schemas.microsoft.com/office/drawing/2014/main" id="{D30C811E-3806-C46E-29B8-84F85B6BA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pic>
        <p:nvPicPr>
          <p:cNvPr id="6" name="Picture 4">
            <a:extLst>
              <a:ext uri="{FF2B5EF4-FFF2-40B4-BE49-F238E27FC236}">
                <a16:creationId xmlns:a16="http://schemas.microsoft.com/office/drawing/2014/main" id="{28575BD4-4071-3FCA-2B26-F828B12035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7">
            <a:extLst>
              <a:ext uri="{FF2B5EF4-FFF2-40B4-BE49-F238E27FC236}">
                <a16:creationId xmlns:a16="http://schemas.microsoft.com/office/drawing/2014/main" id="{84C4ACDD-52A0-F579-4029-D242C685A120}"/>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4">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sp>
        <p:nvSpPr>
          <p:cNvPr id="4" name="Tekstvak 3">
            <a:extLst>
              <a:ext uri="{FF2B5EF4-FFF2-40B4-BE49-F238E27FC236}">
                <a16:creationId xmlns:a16="http://schemas.microsoft.com/office/drawing/2014/main" id="{3110760F-EE26-B48F-79AB-A11BC1BB299E}"/>
              </a:ext>
            </a:extLst>
          </p:cNvPr>
          <p:cNvSpPr txBox="1"/>
          <p:nvPr/>
        </p:nvSpPr>
        <p:spPr>
          <a:xfrm>
            <a:off x="6355264" y="6513545"/>
            <a:ext cx="3214341" cy="229935"/>
          </a:xfrm>
          <a:prstGeom prst="rect">
            <a:avLst/>
          </a:prstGeom>
          <a:noFill/>
        </p:spPr>
        <p:txBody>
          <a:bodyPr wrap="none" rtlCol="0">
            <a:spAutoFit/>
          </a:bodyPr>
          <a:lstStyle/>
          <a:p>
            <a:r>
              <a:rPr lang="nl-BE" sz="894"/>
              <a:t>Only fill in what is relevant for you. Modify template if needed.</a:t>
            </a:r>
          </a:p>
        </p:txBody>
      </p:sp>
    </p:spTree>
    <p:extLst>
      <p:ext uri="{BB962C8B-B14F-4D97-AF65-F5344CB8AC3E}">
        <p14:creationId xmlns:p14="http://schemas.microsoft.com/office/powerpoint/2010/main" val="1057950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5BB45-D168-6DE1-3FA1-FF8352A1BB65}"/>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5609D064-ED39-49D3-9211-D781973864E8}"/>
              </a:ext>
            </a:extLst>
          </p:cNvPr>
          <p:cNvSpPr txBox="1"/>
          <p:nvPr/>
        </p:nvSpPr>
        <p:spPr>
          <a:xfrm>
            <a:off x="274454" y="409399"/>
            <a:ext cx="4275401" cy="342401"/>
          </a:xfrm>
          <a:prstGeom prst="rect">
            <a:avLst/>
          </a:prstGeom>
          <a:noFill/>
        </p:spPr>
        <p:txBody>
          <a:bodyPr wrap="none" rtlCol="0">
            <a:spAutoFit/>
          </a:bodyPr>
          <a:lstStyle/>
          <a:p>
            <a:r>
              <a:rPr lang="nl-BE" sz="1625" b="1"/>
              <a:t>What main factors will drive your business?</a:t>
            </a:r>
          </a:p>
        </p:txBody>
      </p:sp>
      <p:graphicFrame>
        <p:nvGraphicFramePr>
          <p:cNvPr id="6" name="Tabel 5">
            <a:extLst>
              <a:ext uri="{FF2B5EF4-FFF2-40B4-BE49-F238E27FC236}">
                <a16:creationId xmlns:a16="http://schemas.microsoft.com/office/drawing/2014/main" id="{A5F3A0E9-B6B4-F886-1533-6B538E9FEA46}"/>
              </a:ext>
            </a:extLst>
          </p:cNvPr>
          <p:cNvGraphicFramePr>
            <a:graphicFrameLocks noGrp="1"/>
          </p:cNvGraphicFramePr>
          <p:nvPr>
            <p:extLst>
              <p:ext uri="{D42A27DB-BD31-4B8C-83A1-F6EECF244321}">
                <p14:modId xmlns:p14="http://schemas.microsoft.com/office/powerpoint/2010/main" val="4237177659"/>
              </p:ext>
            </p:extLst>
          </p:nvPr>
        </p:nvGraphicFramePr>
        <p:xfrm>
          <a:off x="333168" y="914399"/>
          <a:ext cx="9251131" cy="5361704"/>
        </p:xfrm>
        <a:graphic>
          <a:graphicData uri="http://schemas.openxmlformats.org/drawingml/2006/table">
            <a:tbl>
              <a:tblPr firstRow="1" firstCol="1" bandRow="1">
                <a:tableStyleId>{5C22544A-7EE6-4342-B048-85BDC9FD1C3A}</a:tableStyleId>
              </a:tblPr>
              <a:tblGrid>
                <a:gridCol w="289482">
                  <a:extLst>
                    <a:ext uri="{9D8B030D-6E8A-4147-A177-3AD203B41FA5}">
                      <a16:colId xmlns:a16="http://schemas.microsoft.com/office/drawing/2014/main" val="1871405739"/>
                    </a:ext>
                  </a:extLst>
                </a:gridCol>
                <a:gridCol w="838597">
                  <a:extLst>
                    <a:ext uri="{9D8B030D-6E8A-4147-A177-3AD203B41FA5}">
                      <a16:colId xmlns:a16="http://schemas.microsoft.com/office/drawing/2014/main" val="2217937038"/>
                    </a:ext>
                  </a:extLst>
                </a:gridCol>
                <a:gridCol w="2895600">
                  <a:extLst>
                    <a:ext uri="{9D8B030D-6E8A-4147-A177-3AD203B41FA5}">
                      <a16:colId xmlns:a16="http://schemas.microsoft.com/office/drawing/2014/main" val="3184820124"/>
                    </a:ext>
                  </a:extLst>
                </a:gridCol>
                <a:gridCol w="5227452">
                  <a:extLst>
                    <a:ext uri="{9D8B030D-6E8A-4147-A177-3AD203B41FA5}">
                      <a16:colId xmlns:a16="http://schemas.microsoft.com/office/drawing/2014/main" val="3456256420"/>
                    </a:ext>
                  </a:extLst>
                </a:gridCol>
              </a:tblGrid>
              <a:tr h="471059">
                <a:tc>
                  <a:txBody>
                    <a:bodyPr/>
                    <a:lstStyle/>
                    <a:p>
                      <a:pPr>
                        <a:lnSpc>
                          <a:spcPct val="115000"/>
                        </a:lnSpc>
                        <a:spcAft>
                          <a:spcPts val="1000"/>
                        </a:spcAft>
                        <a:buNone/>
                      </a:pPr>
                      <a:r>
                        <a:rPr lang="en-US" sz="900">
                          <a:effectLst/>
                        </a:rPr>
                        <a:t>1</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34" marR="61434" marT="0" marB="0"/>
                </a:tc>
                <a:tc>
                  <a:txBody>
                    <a:bodyPr/>
                    <a:lstStyle/>
                    <a:p>
                      <a:pPr>
                        <a:lnSpc>
                          <a:spcPct val="115000"/>
                        </a:lnSpc>
                        <a:spcAft>
                          <a:spcPts val="1000"/>
                        </a:spcAft>
                        <a:buNone/>
                      </a:pPr>
                      <a:r>
                        <a:rPr lang="en-US"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Category</a:t>
                      </a:r>
                      <a:endParaRPr lang="nl-BE"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34" marR="61434" marT="0" marB="0"/>
                </a:tc>
                <a:tc>
                  <a:txBody>
                    <a:bodyPr/>
                    <a:lstStyle/>
                    <a:p>
                      <a:pPr>
                        <a:lnSpc>
                          <a:spcPct val="115000"/>
                        </a:lnSpc>
                        <a:spcAft>
                          <a:spcPts val="1000"/>
                        </a:spcAft>
                        <a:buNone/>
                      </a:pPr>
                      <a:r>
                        <a:rPr lang="en-US" sz="900">
                          <a:effectLst/>
                        </a:rPr>
                        <a:t>Main business drivers</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34" marR="61434" marT="0" marB="0"/>
                </a:tc>
                <a:tc>
                  <a:txBody>
                    <a:bodyPr/>
                    <a:lstStyle/>
                    <a:p>
                      <a:pPr>
                        <a:lnSpc>
                          <a:spcPct val="115000"/>
                        </a:lnSpc>
                        <a:spcAft>
                          <a:spcPts val="1000"/>
                        </a:spcAft>
                        <a:buNone/>
                      </a:pPr>
                      <a:r>
                        <a:rPr lang="en-US" sz="900">
                          <a:effectLst/>
                        </a:rPr>
                        <a:t> Explain</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34" marR="61434" marT="0" marB="0"/>
                </a:tc>
                <a:extLst>
                  <a:ext uri="{0D108BD9-81ED-4DB2-BD59-A6C34878D82A}">
                    <a16:rowId xmlns:a16="http://schemas.microsoft.com/office/drawing/2014/main" val="222603689"/>
                  </a:ext>
                </a:extLst>
              </a:tr>
              <a:tr h="543405">
                <a:tc>
                  <a:txBody>
                    <a:bodyPr/>
                    <a:lstStyle/>
                    <a:p>
                      <a:pPr>
                        <a:lnSpc>
                          <a:spcPct val="115000"/>
                        </a:lnSpc>
                        <a:spcAft>
                          <a:spcPts val="1000"/>
                        </a:spcAft>
                        <a:buNone/>
                      </a:pPr>
                      <a:r>
                        <a:rPr lang="en-US" sz="900">
                          <a:effectLst/>
                        </a:rPr>
                        <a:t>2</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34" marR="61434" marT="0" marB="0"/>
                </a:tc>
                <a:tc>
                  <a:txBody>
                    <a:bodyPr/>
                    <a:lstStyle/>
                    <a:p>
                      <a:pPr>
                        <a:lnSpc>
                          <a:spcPct val="115000"/>
                        </a:lnSpc>
                        <a:spcAft>
                          <a:spcPts val="1000"/>
                        </a:spcAft>
                        <a:buNone/>
                      </a:pPr>
                      <a:r>
                        <a:rPr lang="en-US" sz="900">
                          <a:effectLst/>
                        </a:rPr>
                        <a:t>Legislation</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34" marR="61434" marT="0" marB="0"/>
                </a:tc>
                <a:tc>
                  <a:txBody>
                    <a:bodyPr/>
                    <a:lstStyle/>
                    <a:p>
                      <a:pPr>
                        <a:lnSpc>
                          <a:spcPct val="115000"/>
                        </a:lnSpc>
                        <a:spcAft>
                          <a:spcPts val="1000"/>
                        </a:spcAft>
                        <a:buNone/>
                      </a:pPr>
                      <a:r>
                        <a:rPr lang="en-US" sz="900">
                          <a:effectLst/>
                        </a:rPr>
                        <a:t>Accredited, licensed, fully compliance, new sector norms, new ecological standards?</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34" marR="61434" marT="0" marB="0"/>
                </a:tc>
                <a:tc>
                  <a:txBody>
                    <a:bodyPr/>
                    <a:lstStyle/>
                    <a:p>
                      <a:pPr>
                        <a:lnSpc>
                          <a:spcPct val="115000"/>
                        </a:lnSpc>
                        <a:spcAft>
                          <a:spcPts val="1000"/>
                        </a:spcAft>
                        <a:buNone/>
                      </a:pPr>
                      <a:r>
                        <a:rPr lang="en-US"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34" marR="61434" marT="0" marB="0"/>
                </a:tc>
                <a:extLst>
                  <a:ext uri="{0D108BD9-81ED-4DB2-BD59-A6C34878D82A}">
                    <a16:rowId xmlns:a16="http://schemas.microsoft.com/office/drawing/2014/main" val="394687645"/>
                  </a:ext>
                </a:extLst>
              </a:tr>
              <a:tr h="543405">
                <a:tc>
                  <a:txBody>
                    <a:bodyPr/>
                    <a:lstStyle/>
                    <a:p>
                      <a:pPr>
                        <a:lnSpc>
                          <a:spcPct val="115000"/>
                        </a:lnSpc>
                        <a:spcAft>
                          <a:spcPts val="1000"/>
                        </a:spcAft>
                        <a:buNone/>
                      </a:pPr>
                      <a:r>
                        <a:rPr lang="en-US" sz="900">
                          <a:effectLst/>
                        </a:rPr>
                        <a:t>3</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34" marR="61434" marT="0" marB="0"/>
                </a:tc>
                <a:tc>
                  <a:txBody>
                    <a:bodyPr/>
                    <a:lstStyle/>
                    <a:p>
                      <a:pPr>
                        <a:lnSpc>
                          <a:spcPct val="115000"/>
                        </a:lnSpc>
                        <a:spcAft>
                          <a:spcPts val="1000"/>
                        </a:spcAft>
                        <a:buNone/>
                      </a:pPr>
                      <a:r>
                        <a:rPr lang="en-US" sz="900">
                          <a:effectLst/>
                        </a:rPr>
                        <a:t>Quality</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34" marR="61434" marT="0" marB="0"/>
                </a:tc>
                <a:tc>
                  <a:txBody>
                    <a:bodyPr/>
                    <a:lstStyle/>
                    <a:p>
                      <a:pPr>
                        <a:lnSpc>
                          <a:spcPct val="115000"/>
                        </a:lnSpc>
                        <a:spcAft>
                          <a:spcPts val="1000"/>
                        </a:spcAft>
                        <a:buNone/>
                      </a:pPr>
                      <a:r>
                        <a:rPr lang="en-US" sz="900">
                          <a:effectLst/>
                        </a:rPr>
                        <a:t>Reliability and longevity perceived by customers.</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34" marR="61434" marT="0" marB="0"/>
                </a:tc>
                <a:tc>
                  <a:txBody>
                    <a:bodyPr/>
                    <a:lstStyle/>
                    <a:p>
                      <a:pPr>
                        <a:lnSpc>
                          <a:spcPct val="115000"/>
                        </a:lnSpc>
                        <a:spcAft>
                          <a:spcPts val="1000"/>
                        </a:spcAft>
                        <a:buNone/>
                      </a:pPr>
                      <a:r>
                        <a:rPr lang="en-US"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34" marR="61434" marT="0" marB="0"/>
                </a:tc>
                <a:extLst>
                  <a:ext uri="{0D108BD9-81ED-4DB2-BD59-A6C34878D82A}">
                    <a16:rowId xmlns:a16="http://schemas.microsoft.com/office/drawing/2014/main" val="3231237313"/>
                  </a:ext>
                </a:extLst>
              </a:tr>
              <a:tr h="543405">
                <a:tc>
                  <a:txBody>
                    <a:bodyPr/>
                    <a:lstStyle/>
                    <a:p>
                      <a:pPr>
                        <a:lnSpc>
                          <a:spcPct val="115000"/>
                        </a:lnSpc>
                        <a:spcAft>
                          <a:spcPts val="1000"/>
                        </a:spcAft>
                        <a:buNone/>
                      </a:pPr>
                      <a:r>
                        <a:rPr lang="en-US" sz="900">
                          <a:effectLst/>
                        </a:rPr>
                        <a:t>4</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34" marR="61434" marT="0" marB="0"/>
                </a:tc>
                <a:tc>
                  <a:txBody>
                    <a:bodyPr/>
                    <a:lstStyle/>
                    <a:p>
                      <a:pPr>
                        <a:lnSpc>
                          <a:spcPct val="115000"/>
                        </a:lnSpc>
                        <a:spcAft>
                          <a:spcPts val="1000"/>
                        </a:spcAft>
                        <a:buNone/>
                      </a:pPr>
                      <a:r>
                        <a:rPr lang="en-US" sz="900">
                          <a:effectLst/>
                        </a:rPr>
                        <a:t>Risk reduction</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34" marR="61434" marT="0" marB="0"/>
                </a:tc>
                <a:tc>
                  <a:txBody>
                    <a:bodyPr/>
                    <a:lstStyle/>
                    <a:p>
                      <a:pPr>
                        <a:lnSpc>
                          <a:spcPct val="115000"/>
                        </a:lnSpc>
                        <a:spcAft>
                          <a:spcPts val="1000"/>
                        </a:spcAft>
                        <a:buNone/>
                      </a:pPr>
                      <a:r>
                        <a:rPr lang="en-US" sz="900">
                          <a:effectLst/>
                        </a:rPr>
                        <a:t>Customers perceive it will reduce risks or avoid bottle-necks.</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34" marR="61434" marT="0" marB="0"/>
                </a:tc>
                <a:tc>
                  <a:txBody>
                    <a:bodyPr/>
                    <a:lstStyle/>
                    <a:p>
                      <a:pPr>
                        <a:lnSpc>
                          <a:spcPct val="115000"/>
                        </a:lnSpc>
                        <a:spcAft>
                          <a:spcPts val="1000"/>
                        </a:spcAft>
                        <a:buNone/>
                      </a:pPr>
                      <a:r>
                        <a:rPr lang="en-US"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34" marR="61434" marT="0" marB="0"/>
                </a:tc>
                <a:extLst>
                  <a:ext uri="{0D108BD9-81ED-4DB2-BD59-A6C34878D82A}">
                    <a16:rowId xmlns:a16="http://schemas.microsoft.com/office/drawing/2014/main" val="2833996707"/>
                  </a:ext>
                </a:extLst>
              </a:tr>
              <a:tr h="543405">
                <a:tc>
                  <a:txBody>
                    <a:bodyPr/>
                    <a:lstStyle/>
                    <a:p>
                      <a:pPr>
                        <a:lnSpc>
                          <a:spcPct val="115000"/>
                        </a:lnSpc>
                        <a:spcAft>
                          <a:spcPts val="1000"/>
                        </a:spcAft>
                        <a:buNone/>
                      </a:pPr>
                      <a:r>
                        <a:rPr lang="en-US" sz="900">
                          <a:effectLst/>
                        </a:rPr>
                        <a:t>5</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34" marR="61434" marT="0" marB="0"/>
                </a:tc>
                <a:tc>
                  <a:txBody>
                    <a:bodyPr/>
                    <a:lstStyle/>
                    <a:p>
                      <a:pPr>
                        <a:lnSpc>
                          <a:spcPct val="115000"/>
                        </a:lnSpc>
                        <a:spcAft>
                          <a:spcPts val="1000"/>
                        </a:spcAft>
                        <a:buNone/>
                      </a:pPr>
                      <a:r>
                        <a:rPr lang="en-US" sz="900">
                          <a:effectLst/>
                        </a:rPr>
                        <a:t>Productivity</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34" marR="61434" marT="0" marB="0"/>
                </a:tc>
                <a:tc>
                  <a:txBody>
                    <a:bodyPr/>
                    <a:lstStyle/>
                    <a:p>
                      <a:pPr>
                        <a:lnSpc>
                          <a:spcPct val="115000"/>
                        </a:lnSpc>
                        <a:spcAft>
                          <a:spcPts val="1000"/>
                        </a:spcAft>
                        <a:buNone/>
                      </a:pPr>
                      <a:r>
                        <a:rPr lang="en-US" sz="900">
                          <a:effectLst/>
                        </a:rPr>
                        <a:t>It will boost the customers’ productivity, more output, opportunity to attract bigger clients.</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34" marR="61434" marT="0" marB="0"/>
                </a:tc>
                <a:tc>
                  <a:txBody>
                    <a:bodyPr/>
                    <a:lstStyle/>
                    <a:p>
                      <a:pPr>
                        <a:lnSpc>
                          <a:spcPct val="115000"/>
                        </a:lnSpc>
                        <a:spcAft>
                          <a:spcPts val="1000"/>
                        </a:spcAft>
                        <a:buNone/>
                      </a:pPr>
                      <a:r>
                        <a:rPr lang="en-US"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34" marR="61434" marT="0" marB="0"/>
                </a:tc>
                <a:extLst>
                  <a:ext uri="{0D108BD9-81ED-4DB2-BD59-A6C34878D82A}">
                    <a16:rowId xmlns:a16="http://schemas.microsoft.com/office/drawing/2014/main" val="2738320926"/>
                  </a:ext>
                </a:extLst>
              </a:tr>
              <a:tr h="543405">
                <a:tc>
                  <a:txBody>
                    <a:bodyPr/>
                    <a:lstStyle/>
                    <a:p>
                      <a:pPr>
                        <a:lnSpc>
                          <a:spcPct val="115000"/>
                        </a:lnSpc>
                        <a:spcAft>
                          <a:spcPts val="1000"/>
                        </a:spcAft>
                        <a:buNone/>
                      </a:pPr>
                      <a:r>
                        <a:rPr lang="en-US" sz="900">
                          <a:effectLst/>
                        </a:rPr>
                        <a:t>6</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34" marR="61434" marT="0" marB="0"/>
                </a:tc>
                <a:tc>
                  <a:txBody>
                    <a:bodyPr/>
                    <a:lstStyle/>
                    <a:p>
                      <a:pPr>
                        <a:lnSpc>
                          <a:spcPct val="115000"/>
                        </a:lnSpc>
                        <a:spcAft>
                          <a:spcPts val="1000"/>
                        </a:spcAft>
                        <a:buNone/>
                      </a:pPr>
                      <a:r>
                        <a:rPr lang="en-US" sz="900">
                          <a:effectLst/>
                        </a:rPr>
                        <a:t>Cost</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34" marR="61434" marT="0" marB="0"/>
                </a:tc>
                <a:tc>
                  <a:txBody>
                    <a:bodyPr/>
                    <a:lstStyle/>
                    <a:p>
                      <a:pPr>
                        <a:lnSpc>
                          <a:spcPct val="115000"/>
                        </a:lnSpc>
                        <a:spcAft>
                          <a:spcPts val="1000"/>
                        </a:spcAft>
                        <a:buNone/>
                      </a:pPr>
                      <a:r>
                        <a:rPr lang="en-US" sz="900">
                          <a:effectLst/>
                        </a:rPr>
                        <a:t>It will lower the customer’s operating, service costs.</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34" marR="61434" marT="0" marB="0"/>
                </a:tc>
                <a:tc>
                  <a:txBody>
                    <a:bodyPr/>
                    <a:lstStyle/>
                    <a:p>
                      <a:pPr>
                        <a:lnSpc>
                          <a:spcPct val="115000"/>
                        </a:lnSpc>
                        <a:spcAft>
                          <a:spcPts val="1000"/>
                        </a:spcAft>
                        <a:buNone/>
                      </a:pPr>
                      <a:r>
                        <a:rPr lang="en-US"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34" marR="61434" marT="0" marB="0"/>
                </a:tc>
                <a:extLst>
                  <a:ext uri="{0D108BD9-81ED-4DB2-BD59-A6C34878D82A}">
                    <a16:rowId xmlns:a16="http://schemas.microsoft.com/office/drawing/2014/main" val="979664202"/>
                  </a:ext>
                </a:extLst>
              </a:tr>
              <a:tr h="543405">
                <a:tc>
                  <a:txBody>
                    <a:bodyPr/>
                    <a:lstStyle/>
                    <a:p>
                      <a:pPr>
                        <a:lnSpc>
                          <a:spcPct val="115000"/>
                        </a:lnSpc>
                        <a:spcAft>
                          <a:spcPts val="1000"/>
                        </a:spcAft>
                        <a:buNone/>
                      </a:pPr>
                      <a:r>
                        <a:rPr lang="en-US" sz="900">
                          <a:effectLst/>
                        </a:rPr>
                        <a:t>7</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34" marR="61434" marT="0" marB="0"/>
                </a:tc>
                <a:tc>
                  <a:txBody>
                    <a:bodyPr/>
                    <a:lstStyle/>
                    <a:p>
                      <a:pPr>
                        <a:lnSpc>
                          <a:spcPct val="115000"/>
                        </a:lnSpc>
                        <a:spcAft>
                          <a:spcPts val="1000"/>
                        </a:spcAft>
                        <a:buNone/>
                      </a:pPr>
                      <a:r>
                        <a:rPr lang="en-US" sz="900">
                          <a:effectLst/>
                        </a:rPr>
                        <a:t>Prestige</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34" marR="61434" marT="0" marB="0"/>
                </a:tc>
                <a:tc>
                  <a:txBody>
                    <a:bodyPr/>
                    <a:lstStyle/>
                    <a:p>
                      <a:pPr>
                        <a:lnSpc>
                          <a:spcPct val="115000"/>
                        </a:lnSpc>
                        <a:spcAft>
                          <a:spcPts val="1000"/>
                        </a:spcAft>
                        <a:buNone/>
                      </a:pPr>
                      <a:r>
                        <a:rPr lang="en-US" sz="900">
                          <a:effectLst/>
                        </a:rPr>
                        <a:t>It will provide prestige and accreditation to the customer. It will enhance the brand and management. They will getextra-business accreditation.</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34" marR="61434" marT="0" marB="0"/>
                </a:tc>
                <a:tc>
                  <a:txBody>
                    <a:bodyPr/>
                    <a:lstStyle/>
                    <a:p>
                      <a:pPr>
                        <a:lnSpc>
                          <a:spcPct val="115000"/>
                        </a:lnSpc>
                        <a:spcAft>
                          <a:spcPts val="1000"/>
                        </a:spcAft>
                        <a:buNone/>
                      </a:pPr>
                      <a:r>
                        <a:rPr lang="en-US"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34" marR="61434" marT="0" marB="0"/>
                </a:tc>
                <a:extLst>
                  <a:ext uri="{0D108BD9-81ED-4DB2-BD59-A6C34878D82A}">
                    <a16:rowId xmlns:a16="http://schemas.microsoft.com/office/drawing/2014/main" val="1661946844"/>
                  </a:ext>
                </a:extLst>
              </a:tr>
              <a:tr h="543405">
                <a:tc>
                  <a:txBody>
                    <a:bodyPr/>
                    <a:lstStyle/>
                    <a:p>
                      <a:pPr>
                        <a:lnSpc>
                          <a:spcPct val="115000"/>
                        </a:lnSpc>
                        <a:spcAft>
                          <a:spcPts val="1000"/>
                        </a:spcAft>
                        <a:buNone/>
                      </a:pPr>
                      <a:r>
                        <a:rPr lang="en-US" sz="900">
                          <a:effectLst/>
                        </a:rPr>
                        <a:t>8</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34" marR="61434" marT="0" marB="0"/>
                </a:tc>
                <a:tc>
                  <a:txBody>
                    <a:bodyPr/>
                    <a:lstStyle/>
                    <a:p>
                      <a:pPr>
                        <a:lnSpc>
                          <a:spcPct val="115000"/>
                        </a:lnSpc>
                        <a:spcAft>
                          <a:spcPts val="1000"/>
                        </a:spcAft>
                        <a:buNone/>
                      </a:pPr>
                      <a:r>
                        <a:rPr lang="en-US" sz="900">
                          <a:effectLst/>
                        </a:rPr>
                        <a:t>Dependency</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34" marR="61434" marT="0" marB="0"/>
                </a:tc>
                <a:tc>
                  <a:txBody>
                    <a:bodyPr/>
                    <a:lstStyle/>
                    <a:p>
                      <a:pPr>
                        <a:lnSpc>
                          <a:spcPct val="115000"/>
                        </a:lnSpc>
                        <a:spcAft>
                          <a:spcPts val="1000"/>
                        </a:spcAft>
                        <a:buNone/>
                      </a:pPr>
                      <a:r>
                        <a:rPr lang="en-US" sz="900">
                          <a:effectLst/>
                        </a:rPr>
                        <a:t>Your product or service is an integrated, complementary service to an existing, established product or service.</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34" marR="61434" marT="0" marB="0"/>
                </a:tc>
                <a:tc>
                  <a:txBody>
                    <a:bodyPr/>
                    <a:lstStyle/>
                    <a:p>
                      <a:pPr>
                        <a:lnSpc>
                          <a:spcPct val="115000"/>
                        </a:lnSpc>
                        <a:spcAft>
                          <a:spcPts val="1000"/>
                        </a:spcAft>
                        <a:buNone/>
                      </a:pPr>
                      <a:r>
                        <a:rPr lang="en-US"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34" marR="61434" marT="0" marB="0"/>
                </a:tc>
                <a:extLst>
                  <a:ext uri="{0D108BD9-81ED-4DB2-BD59-A6C34878D82A}">
                    <a16:rowId xmlns:a16="http://schemas.microsoft.com/office/drawing/2014/main" val="3781076515"/>
                  </a:ext>
                </a:extLst>
              </a:tr>
              <a:tr h="543405">
                <a:tc>
                  <a:txBody>
                    <a:bodyPr/>
                    <a:lstStyle/>
                    <a:p>
                      <a:pPr>
                        <a:lnSpc>
                          <a:spcPct val="115000"/>
                        </a:lnSpc>
                        <a:spcAft>
                          <a:spcPts val="1000"/>
                        </a:spcAft>
                        <a:buNone/>
                      </a:pPr>
                      <a:r>
                        <a:rPr lang="en-US" sz="900">
                          <a:effectLst/>
                        </a:rPr>
                        <a:t>9</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34" marR="61434" marT="0" marB="0"/>
                </a:tc>
                <a:tc>
                  <a:txBody>
                    <a:bodyPr/>
                    <a:lstStyle/>
                    <a:p>
                      <a:pPr>
                        <a:lnSpc>
                          <a:spcPct val="115000"/>
                        </a:lnSpc>
                        <a:spcAft>
                          <a:spcPts val="1000"/>
                        </a:spcAft>
                        <a:buNone/>
                      </a:pPr>
                      <a:r>
                        <a:rPr lang="en-US" sz="900">
                          <a:effectLst/>
                        </a:rPr>
                        <a:t>Attractiveness to resellers</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34" marR="61434" marT="0" marB="0"/>
                </a:tc>
                <a:tc>
                  <a:txBody>
                    <a:bodyPr/>
                    <a:lstStyle/>
                    <a:p>
                      <a:pPr>
                        <a:lnSpc>
                          <a:spcPct val="115000"/>
                        </a:lnSpc>
                        <a:spcAft>
                          <a:spcPts val="1000"/>
                        </a:spcAft>
                        <a:buNone/>
                      </a:pPr>
                      <a:r>
                        <a:rPr lang="en-US" sz="900">
                          <a:effectLst/>
                        </a:rPr>
                        <a:t>Resellers determine largely your sales volumes.</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34" marR="61434" marT="0" marB="0"/>
                </a:tc>
                <a:tc>
                  <a:txBody>
                    <a:bodyPr/>
                    <a:lstStyle/>
                    <a:p>
                      <a:pPr>
                        <a:lnSpc>
                          <a:spcPct val="115000"/>
                        </a:lnSpc>
                        <a:spcAft>
                          <a:spcPts val="1000"/>
                        </a:spcAft>
                        <a:buNone/>
                      </a:pPr>
                      <a:r>
                        <a:rPr lang="en-US"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34" marR="61434" marT="0" marB="0"/>
                </a:tc>
                <a:extLst>
                  <a:ext uri="{0D108BD9-81ED-4DB2-BD59-A6C34878D82A}">
                    <a16:rowId xmlns:a16="http://schemas.microsoft.com/office/drawing/2014/main" val="2954035685"/>
                  </a:ext>
                </a:extLst>
              </a:tr>
              <a:tr h="543405">
                <a:tc>
                  <a:txBody>
                    <a:bodyPr/>
                    <a:lstStyle/>
                    <a:p>
                      <a:pPr>
                        <a:lnSpc>
                          <a:spcPct val="115000"/>
                        </a:lnSpc>
                        <a:spcAft>
                          <a:spcPts val="1000"/>
                        </a:spcAft>
                        <a:buNone/>
                      </a:pPr>
                      <a:r>
                        <a:rPr lang="en-US" sz="900">
                          <a:effectLst/>
                        </a:rPr>
                        <a:t>10</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34" marR="61434" marT="0" marB="0"/>
                </a:tc>
                <a:tc>
                  <a:txBody>
                    <a:bodyPr/>
                    <a:lstStyle/>
                    <a:p>
                      <a:pPr>
                        <a:lnSpc>
                          <a:spcPct val="115000"/>
                        </a:lnSpc>
                        <a:spcAft>
                          <a:spcPts val="1000"/>
                        </a:spcAft>
                        <a:buNone/>
                      </a:pPr>
                      <a:r>
                        <a:rPr lang="en-US" sz="900">
                          <a:effectLst/>
                        </a:rPr>
                        <a:t>Influencers</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34" marR="61434" marT="0" marB="0"/>
                </a:tc>
                <a:tc>
                  <a:txBody>
                    <a:bodyPr/>
                    <a:lstStyle/>
                    <a:p>
                      <a:pPr>
                        <a:lnSpc>
                          <a:spcPct val="115000"/>
                        </a:lnSpc>
                        <a:spcAft>
                          <a:spcPts val="1000"/>
                        </a:spcAft>
                        <a:buNone/>
                      </a:pPr>
                      <a:r>
                        <a:rPr lang="en-US" sz="900">
                          <a:effectLst/>
                        </a:rPr>
                        <a:t>Influencers, strategic partners and networkers will be your main sales-weapon.</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34" marR="61434" marT="0" marB="0"/>
                </a:tc>
                <a:tc>
                  <a:txBody>
                    <a:bodyPr/>
                    <a:lstStyle/>
                    <a:p>
                      <a:pPr>
                        <a:lnSpc>
                          <a:spcPct val="115000"/>
                        </a:lnSpc>
                        <a:spcAft>
                          <a:spcPts val="1000"/>
                        </a:spcAft>
                        <a:buNone/>
                      </a:pPr>
                      <a:r>
                        <a:rPr lang="en-US"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34" marR="61434" marT="0" marB="0"/>
                </a:tc>
                <a:extLst>
                  <a:ext uri="{0D108BD9-81ED-4DB2-BD59-A6C34878D82A}">
                    <a16:rowId xmlns:a16="http://schemas.microsoft.com/office/drawing/2014/main" val="1669909939"/>
                  </a:ext>
                </a:extLst>
              </a:tr>
            </a:tbl>
          </a:graphicData>
        </a:graphic>
      </p:graphicFrame>
      <p:pic>
        <p:nvPicPr>
          <p:cNvPr id="2" name="Afbeelding 1" descr="Afbeelding met Graphics, cirkel, schermopname, Lettertype&#10;&#10;Door AI gegenereerde inhoud is mogelijk onjuist.">
            <a:extLst>
              <a:ext uri="{FF2B5EF4-FFF2-40B4-BE49-F238E27FC236}">
                <a16:creationId xmlns:a16="http://schemas.microsoft.com/office/drawing/2014/main" id="{75C3859F-10F9-5717-0EBD-4A55C926F6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pic>
        <p:nvPicPr>
          <p:cNvPr id="7" name="Picture 4">
            <a:extLst>
              <a:ext uri="{FF2B5EF4-FFF2-40B4-BE49-F238E27FC236}">
                <a16:creationId xmlns:a16="http://schemas.microsoft.com/office/drawing/2014/main" id="{981EDAF1-2CAE-7DD6-4B3B-29731354B0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7">
            <a:extLst>
              <a:ext uri="{FF2B5EF4-FFF2-40B4-BE49-F238E27FC236}">
                <a16:creationId xmlns:a16="http://schemas.microsoft.com/office/drawing/2014/main" id="{3831C74A-6BD2-CB5C-75C8-E17C4DEFACE0}"/>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4">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sp>
        <p:nvSpPr>
          <p:cNvPr id="4" name="Tekstvak 3">
            <a:extLst>
              <a:ext uri="{FF2B5EF4-FFF2-40B4-BE49-F238E27FC236}">
                <a16:creationId xmlns:a16="http://schemas.microsoft.com/office/drawing/2014/main" id="{F21B5C11-A2C3-0B9A-F3C8-1F700E8A5F74}"/>
              </a:ext>
            </a:extLst>
          </p:cNvPr>
          <p:cNvSpPr txBox="1"/>
          <p:nvPr/>
        </p:nvSpPr>
        <p:spPr>
          <a:xfrm>
            <a:off x="6355264" y="6513545"/>
            <a:ext cx="3214341" cy="229935"/>
          </a:xfrm>
          <a:prstGeom prst="rect">
            <a:avLst/>
          </a:prstGeom>
          <a:noFill/>
        </p:spPr>
        <p:txBody>
          <a:bodyPr wrap="none" rtlCol="0">
            <a:spAutoFit/>
          </a:bodyPr>
          <a:lstStyle/>
          <a:p>
            <a:r>
              <a:rPr lang="nl-BE" sz="894"/>
              <a:t>Only fill in what is relevant for you. Modify template if needed.</a:t>
            </a:r>
          </a:p>
        </p:txBody>
      </p:sp>
    </p:spTree>
    <p:extLst>
      <p:ext uri="{BB962C8B-B14F-4D97-AF65-F5344CB8AC3E}">
        <p14:creationId xmlns:p14="http://schemas.microsoft.com/office/powerpoint/2010/main" val="3859728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B8875-C69B-2B13-B344-FBEB5A35B467}"/>
            </a:ext>
          </a:extLst>
        </p:cNvPr>
        <p:cNvGrpSpPr/>
        <p:nvPr/>
      </p:nvGrpSpPr>
      <p:grpSpPr>
        <a:xfrm>
          <a:off x="0" y="0"/>
          <a:ext cx="0" cy="0"/>
          <a:chOff x="0" y="0"/>
          <a:chExt cx="0" cy="0"/>
        </a:xfrm>
      </p:grpSpPr>
      <p:sp>
        <p:nvSpPr>
          <p:cNvPr id="7" name="Tekstvak 6">
            <a:extLst>
              <a:ext uri="{FF2B5EF4-FFF2-40B4-BE49-F238E27FC236}">
                <a16:creationId xmlns:a16="http://schemas.microsoft.com/office/drawing/2014/main" id="{D81AB37C-B5AE-DA6F-6A6C-08ABD3401A16}"/>
              </a:ext>
            </a:extLst>
          </p:cNvPr>
          <p:cNvSpPr txBox="1"/>
          <p:nvPr/>
        </p:nvSpPr>
        <p:spPr>
          <a:xfrm>
            <a:off x="274454" y="409399"/>
            <a:ext cx="5581977" cy="343171"/>
          </a:xfrm>
          <a:prstGeom prst="rect">
            <a:avLst/>
          </a:prstGeom>
          <a:noFill/>
        </p:spPr>
        <p:txBody>
          <a:bodyPr wrap="none" rtlCol="0">
            <a:spAutoFit/>
          </a:bodyPr>
          <a:lstStyle/>
          <a:p>
            <a:r>
              <a:rPr lang="en-GB" altLang="nl-BE" sz="1630" b="1">
                <a:latin typeface="Aptos" panose="020B0004020202020204" pitchFamily="34" charset="0"/>
                <a:ea typeface="Calibri" panose="020F0502020204030204" pitchFamily="34" charset="0"/>
                <a:cs typeface="Times New Roman" panose="02020603050405020304" pitchFamily="18" charset="0"/>
              </a:rPr>
              <a:t>SWOT analysis: exploit  strengths, disguise shortcomings</a:t>
            </a:r>
            <a:endParaRPr lang="nl-BE" altLang="nl-BE" sz="1630" b="1">
              <a:latin typeface="Aptos" panose="020B0004020202020204" pitchFamily="34" charset="0"/>
            </a:endParaRPr>
          </a:p>
        </p:txBody>
      </p:sp>
      <p:graphicFrame>
        <p:nvGraphicFramePr>
          <p:cNvPr id="8" name="Tabel 5">
            <a:extLst>
              <a:ext uri="{FF2B5EF4-FFF2-40B4-BE49-F238E27FC236}">
                <a16:creationId xmlns:a16="http://schemas.microsoft.com/office/drawing/2014/main" id="{09EF4AD0-8624-A651-4E67-F9BB6E3B8B19}"/>
              </a:ext>
            </a:extLst>
          </p:cNvPr>
          <p:cNvGraphicFramePr>
            <a:graphicFrameLocks noGrp="1"/>
          </p:cNvGraphicFramePr>
          <p:nvPr>
            <p:extLst>
              <p:ext uri="{D42A27DB-BD31-4B8C-83A1-F6EECF244321}">
                <p14:modId xmlns:p14="http://schemas.microsoft.com/office/powerpoint/2010/main" val="3450787376"/>
              </p:ext>
            </p:extLst>
          </p:nvPr>
        </p:nvGraphicFramePr>
        <p:xfrm>
          <a:off x="321369" y="892366"/>
          <a:ext cx="9248236" cy="5387247"/>
        </p:xfrm>
        <a:graphic>
          <a:graphicData uri="http://schemas.openxmlformats.org/drawingml/2006/table">
            <a:tbl>
              <a:tblPr firstRow="1" bandRow="1">
                <a:tableStyleId>{5C22544A-7EE6-4342-B048-85BDC9FD1C3A}</a:tableStyleId>
              </a:tblPr>
              <a:tblGrid>
                <a:gridCol w="2312059">
                  <a:extLst>
                    <a:ext uri="{9D8B030D-6E8A-4147-A177-3AD203B41FA5}">
                      <a16:colId xmlns:a16="http://schemas.microsoft.com/office/drawing/2014/main" val="3060303866"/>
                    </a:ext>
                  </a:extLst>
                </a:gridCol>
                <a:gridCol w="2312059">
                  <a:extLst>
                    <a:ext uri="{9D8B030D-6E8A-4147-A177-3AD203B41FA5}">
                      <a16:colId xmlns:a16="http://schemas.microsoft.com/office/drawing/2014/main" val="4035251704"/>
                    </a:ext>
                  </a:extLst>
                </a:gridCol>
                <a:gridCol w="2312059">
                  <a:extLst>
                    <a:ext uri="{9D8B030D-6E8A-4147-A177-3AD203B41FA5}">
                      <a16:colId xmlns:a16="http://schemas.microsoft.com/office/drawing/2014/main" val="2213161724"/>
                    </a:ext>
                  </a:extLst>
                </a:gridCol>
                <a:gridCol w="2312059">
                  <a:extLst>
                    <a:ext uri="{9D8B030D-6E8A-4147-A177-3AD203B41FA5}">
                      <a16:colId xmlns:a16="http://schemas.microsoft.com/office/drawing/2014/main" val="2597493980"/>
                    </a:ext>
                  </a:extLst>
                </a:gridCol>
              </a:tblGrid>
              <a:tr h="472479">
                <a:tc>
                  <a:txBody>
                    <a:bodyPr/>
                    <a:lstStyle/>
                    <a:p>
                      <a:pPr algn="ctr"/>
                      <a:r>
                        <a:rPr lang="nl-BE" sz="1050" b="1"/>
                        <a:t>STRENGTHS</a:t>
                      </a:r>
                    </a:p>
                  </a:txBody>
                  <a:tcPr marL="74295" marR="74295" marT="37148" marB="37148"/>
                </a:tc>
                <a:tc>
                  <a:txBody>
                    <a:bodyPr/>
                    <a:lstStyle/>
                    <a:p>
                      <a:pPr algn="ctr"/>
                      <a:r>
                        <a:rPr lang="nl-BE" sz="1050" b="1"/>
                        <a:t>WEAKNESSES</a:t>
                      </a:r>
                    </a:p>
                  </a:txBody>
                  <a:tcPr marL="74295" marR="74295" marT="37148" marB="37148"/>
                </a:tc>
                <a:tc>
                  <a:txBody>
                    <a:bodyPr/>
                    <a:lstStyle/>
                    <a:p>
                      <a:pPr algn="ctr"/>
                      <a:r>
                        <a:rPr lang="nl-BE" sz="1050" b="1"/>
                        <a:t>OPPORTUNITIES</a:t>
                      </a:r>
                    </a:p>
                  </a:txBody>
                  <a:tcPr marL="74295" marR="74295" marT="37148" marB="37148"/>
                </a:tc>
                <a:tc>
                  <a:txBody>
                    <a:bodyPr/>
                    <a:lstStyle/>
                    <a:p>
                      <a:pPr algn="ctr"/>
                      <a:r>
                        <a:rPr lang="nl-BE" sz="1050" b="1"/>
                        <a:t>THREATS</a:t>
                      </a:r>
                    </a:p>
                  </a:txBody>
                  <a:tcPr marL="74295" marR="74295" marT="37148" marB="37148"/>
                </a:tc>
                <a:extLst>
                  <a:ext uri="{0D108BD9-81ED-4DB2-BD59-A6C34878D82A}">
                    <a16:rowId xmlns:a16="http://schemas.microsoft.com/office/drawing/2014/main" val="3967584666"/>
                  </a:ext>
                </a:extLst>
              </a:tr>
              <a:tr h="2457384">
                <a:tc>
                  <a:txBody>
                    <a:bodyPr/>
                    <a:lstStyle/>
                    <a:p>
                      <a:r>
                        <a:rPr lang="nl-BE" sz="1000">
                          <a:latin typeface="+mn-lt"/>
                        </a:rPr>
                        <a:t>Your clear, tangible, quite unique strong points</a:t>
                      </a:r>
                    </a:p>
                  </a:txBody>
                  <a:tcPr marL="74295" marR="74295" marT="37148" marB="37148"/>
                </a:tc>
                <a:tc>
                  <a:txBody>
                    <a:bodyPr/>
                    <a:lstStyle/>
                    <a:p>
                      <a:r>
                        <a:rPr lang="nl-BE" sz="1000">
                          <a:latin typeface="+mn-lt"/>
                        </a:rPr>
                        <a:t>What are your shortcomings to win it from competitors?</a:t>
                      </a:r>
                    </a:p>
                  </a:txBody>
                  <a:tcPr marL="74295" marR="74295" marT="37148" marB="37148"/>
                </a:tc>
                <a:tc>
                  <a:txBody>
                    <a:bodyPr/>
                    <a:lstStyle/>
                    <a:p>
                      <a:r>
                        <a:rPr lang="nl-BE" sz="1000">
                          <a:latin typeface="+mn-lt"/>
                        </a:rPr>
                        <a:t>Where are the gaps in the target segments where you can make a tangible difference?</a:t>
                      </a:r>
                    </a:p>
                  </a:txBody>
                  <a:tcPr marL="74295" marR="74295" marT="37148" marB="37148"/>
                </a:tc>
                <a:tc>
                  <a:txBody>
                    <a:bodyPr/>
                    <a:lstStyle/>
                    <a:p>
                      <a:r>
                        <a:rPr lang="nl-BE" sz="1000">
                          <a:latin typeface="+mn-lt"/>
                        </a:rPr>
                        <a:t>What could or will likely be a threat to your product, solution or innovation?</a:t>
                      </a:r>
                    </a:p>
                  </a:txBody>
                  <a:tcPr marL="74295" marR="74295" marT="37148" marB="37148"/>
                </a:tc>
                <a:extLst>
                  <a:ext uri="{0D108BD9-81ED-4DB2-BD59-A6C34878D82A}">
                    <a16:rowId xmlns:a16="http://schemas.microsoft.com/office/drawing/2014/main" val="437105495"/>
                  </a:ext>
                </a:extLst>
              </a:tr>
              <a:tr h="2457384">
                <a:tc>
                  <a:txBody>
                    <a:bodyPr/>
                    <a:lstStyle/>
                    <a:p>
                      <a:pPr>
                        <a:lnSpc>
                          <a:spcPct val="115000"/>
                        </a:lnSpc>
                        <a:spcAft>
                          <a:spcPts val="1000"/>
                        </a:spcAft>
                        <a:buNone/>
                      </a:pPr>
                      <a:r>
                        <a:rPr lang="en-GB" sz="1000">
                          <a:solidFill>
                            <a:schemeClr val="tx1"/>
                          </a:solidFill>
                          <a:effectLst/>
                          <a:latin typeface="+mn-lt"/>
                          <a:ea typeface="Calibri" panose="020F0502020204030204" pitchFamily="34" charset="0"/>
                          <a:cs typeface="Times New Roman" panose="02020603050405020304" pitchFamily="18" charset="0"/>
                        </a:rPr>
                        <a:t>How can you exploit your strengths?</a:t>
                      </a:r>
                      <a:endParaRPr lang="nl-BE"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buNone/>
                      </a:pPr>
                      <a:r>
                        <a:rPr lang="en-GB" sz="1000">
                          <a:solidFill>
                            <a:schemeClr val="tx1"/>
                          </a:solidFill>
                          <a:effectLst/>
                          <a:latin typeface="+mn-lt"/>
                          <a:ea typeface="Calibri" panose="020F0502020204030204" pitchFamily="34" charset="0"/>
                          <a:cs typeface="Times New Roman" panose="02020603050405020304" pitchFamily="18" charset="0"/>
                        </a:rPr>
                        <a:t>How can you compensate, camouflage your shortcomings? What do you have to do to resolve your shortcomings?</a:t>
                      </a:r>
                      <a:endParaRPr lang="nl-BE"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buNone/>
                      </a:pPr>
                      <a:r>
                        <a:rPr lang="en-GB" sz="1000">
                          <a:solidFill>
                            <a:schemeClr val="tx1"/>
                          </a:solidFill>
                          <a:effectLst/>
                          <a:latin typeface="+mn-lt"/>
                          <a:ea typeface="Calibri" panose="020F0502020204030204" pitchFamily="34" charset="0"/>
                          <a:cs typeface="Times New Roman" panose="02020603050405020304" pitchFamily="18" charset="0"/>
                        </a:rPr>
                        <a:t>Which niches are not well serviced by competitors? Do customer complains about still having issues with the current solutions?</a:t>
                      </a:r>
                      <a:endParaRPr lang="nl-BE"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buNone/>
                      </a:pPr>
                      <a:r>
                        <a:rPr lang="en-GB" sz="1000">
                          <a:solidFill>
                            <a:schemeClr val="tx1"/>
                          </a:solidFill>
                          <a:effectLst/>
                          <a:latin typeface="+mn-lt"/>
                          <a:ea typeface="Calibri" panose="020F0502020204030204" pitchFamily="34" charset="0"/>
                          <a:cs typeface="Times New Roman" panose="02020603050405020304" pitchFamily="18" charset="0"/>
                        </a:rPr>
                        <a:t>How serious are these threats and what can you do to lower these threats?</a:t>
                      </a:r>
                      <a:endParaRPr lang="nl-BE" sz="10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55524997"/>
                  </a:ext>
                </a:extLst>
              </a:tr>
            </a:tbl>
          </a:graphicData>
        </a:graphic>
      </p:graphicFrame>
      <p:pic>
        <p:nvPicPr>
          <p:cNvPr id="2" name="Afbeelding 1" descr="Afbeelding met Graphics, cirkel, schermopname, Lettertype&#10;&#10;Door AI gegenereerde inhoud is mogelijk onjuist.">
            <a:extLst>
              <a:ext uri="{FF2B5EF4-FFF2-40B4-BE49-F238E27FC236}">
                <a16:creationId xmlns:a16="http://schemas.microsoft.com/office/drawing/2014/main" id="{BA091F85-F686-2A04-2B90-7A789223DC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pic>
        <p:nvPicPr>
          <p:cNvPr id="5" name="Picture 4">
            <a:extLst>
              <a:ext uri="{FF2B5EF4-FFF2-40B4-BE49-F238E27FC236}">
                <a16:creationId xmlns:a16="http://schemas.microsoft.com/office/drawing/2014/main" id="{99624197-372E-6DF3-F6A7-B91A76630D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5">
            <a:extLst>
              <a:ext uri="{FF2B5EF4-FFF2-40B4-BE49-F238E27FC236}">
                <a16:creationId xmlns:a16="http://schemas.microsoft.com/office/drawing/2014/main" id="{2EC5ACB8-F4A1-F701-3074-F74B85C94048}"/>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4">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sp>
        <p:nvSpPr>
          <p:cNvPr id="3" name="Tekstvak 2">
            <a:extLst>
              <a:ext uri="{FF2B5EF4-FFF2-40B4-BE49-F238E27FC236}">
                <a16:creationId xmlns:a16="http://schemas.microsoft.com/office/drawing/2014/main" id="{29975343-12FF-B44E-0B0D-C271C8754F23}"/>
              </a:ext>
            </a:extLst>
          </p:cNvPr>
          <p:cNvSpPr txBox="1"/>
          <p:nvPr/>
        </p:nvSpPr>
        <p:spPr>
          <a:xfrm>
            <a:off x="6355264" y="6513545"/>
            <a:ext cx="3214341" cy="229935"/>
          </a:xfrm>
          <a:prstGeom prst="rect">
            <a:avLst/>
          </a:prstGeom>
          <a:noFill/>
        </p:spPr>
        <p:txBody>
          <a:bodyPr wrap="none" rtlCol="0">
            <a:spAutoFit/>
          </a:bodyPr>
          <a:lstStyle/>
          <a:p>
            <a:r>
              <a:rPr lang="nl-BE" sz="894"/>
              <a:t>Only fill in what is relevant for you. Modify template if needed.</a:t>
            </a:r>
          </a:p>
        </p:txBody>
      </p:sp>
    </p:spTree>
    <p:extLst>
      <p:ext uri="{BB962C8B-B14F-4D97-AF65-F5344CB8AC3E}">
        <p14:creationId xmlns:p14="http://schemas.microsoft.com/office/powerpoint/2010/main" val="2426685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DCEC9-7023-1234-BABC-63402CB3E688}"/>
            </a:ext>
          </a:extLst>
        </p:cNvPr>
        <p:cNvGrpSpPr/>
        <p:nvPr/>
      </p:nvGrpSpPr>
      <p:grpSpPr>
        <a:xfrm>
          <a:off x="0" y="0"/>
          <a:ext cx="0" cy="0"/>
          <a:chOff x="0" y="0"/>
          <a:chExt cx="0" cy="0"/>
        </a:xfrm>
      </p:grpSpPr>
      <p:graphicFrame>
        <p:nvGraphicFramePr>
          <p:cNvPr id="5" name="Tabel 4">
            <a:extLst>
              <a:ext uri="{FF2B5EF4-FFF2-40B4-BE49-F238E27FC236}">
                <a16:creationId xmlns:a16="http://schemas.microsoft.com/office/drawing/2014/main" id="{37132A71-108B-6368-5169-3C97B7DA5F0E}"/>
              </a:ext>
            </a:extLst>
          </p:cNvPr>
          <p:cNvGraphicFramePr>
            <a:graphicFrameLocks noGrp="1"/>
          </p:cNvGraphicFramePr>
          <p:nvPr>
            <p:extLst>
              <p:ext uri="{D42A27DB-BD31-4B8C-83A1-F6EECF244321}">
                <p14:modId xmlns:p14="http://schemas.microsoft.com/office/powerpoint/2010/main" val="1956933619"/>
              </p:ext>
            </p:extLst>
          </p:nvPr>
        </p:nvGraphicFramePr>
        <p:xfrm>
          <a:off x="333169" y="878496"/>
          <a:ext cx="9256044" cy="5396800"/>
        </p:xfrm>
        <a:graphic>
          <a:graphicData uri="http://schemas.openxmlformats.org/drawingml/2006/table">
            <a:tbl>
              <a:tblPr firstRow="1" firstCol="1" bandRow="1">
                <a:tableStyleId>{5C22544A-7EE6-4342-B048-85BDC9FD1C3A}</a:tableStyleId>
              </a:tblPr>
              <a:tblGrid>
                <a:gridCol w="635019">
                  <a:extLst>
                    <a:ext uri="{9D8B030D-6E8A-4147-A177-3AD203B41FA5}">
                      <a16:colId xmlns:a16="http://schemas.microsoft.com/office/drawing/2014/main" val="1729391044"/>
                    </a:ext>
                  </a:extLst>
                </a:gridCol>
                <a:gridCol w="1684112">
                  <a:extLst>
                    <a:ext uri="{9D8B030D-6E8A-4147-A177-3AD203B41FA5}">
                      <a16:colId xmlns:a16="http://schemas.microsoft.com/office/drawing/2014/main" val="462598887"/>
                    </a:ext>
                  </a:extLst>
                </a:gridCol>
                <a:gridCol w="915334">
                  <a:extLst>
                    <a:ext uri="{9D8B030D-6E8A-4147-A177-3AD203B41FA5}">
                      <a16:colId xmlns:a16="http://schemas.microsoft.com/office/drawing/2014/main" val="731443459"/>
                    </a:ext>
                  </a:extLst>
                </a:gridCol>
                <a:gridCol w="934947">
                  <a:extLst>
                    <a:ext uri="{9D8B030D-6E8A-4147-A177-3AD203B41FA5}">
                      <a16:colId xmlns:a16="http://schemas.microsoft.com/office/drawing/2014/main" val="463728585"/>
                    </a:ext>
                  </a:extLst>
                </a:gridCol>
                <a:gridCol w="954560">
                  <a:extLst>
                    <a:ext uri="{9D8B030D-6E8A-4147-A177-3AD203B41FA5}">
                      <a16:colId xmlns:a16="http://schemas.microsoft.com/office/drawing/2014/main" val="2636046034"/>
                    </a:ext>
                  </a:extLst>
                </a:gridCol>
                <a:gridCol w="954560">
                  <a:extLst>
                    <a:ext uri="{9D8B030D-6E8A-4147-A177-3AD203B41FA5}">
                      <a16:colId xmlns:a16="http://schemas.microsoft.com/office/drawing/2014/main" val="2641136669"/>
                    </a:ext>
                  </a:extLst>
                </a:gridCol>
                <a:gridCol w="1085324">
                  <a:extLst>
                    <a:ext uri="{9D8B030D-6E8A-4147-A177-3AD203B41FA5}">
                      <a16:colId xmlns:a16="http://schemas.microsoft.com/office/drawing/2014/main" val="2840122816"/>
                    </a:ext>
                  </a:extLst>
                </a:gridCol>
                <a:gridCol w="1046094">
                  <a:extLst>
                    <a:ext uri="{9D8B030D-6E8A-4147-A177-3AD203B41FA5}">
                      <a16:colId xmlns:a16="http://schemas.microsoft.com/office/drawing/2014/main" val="4261139544"/>
                    </a:ext>
                  </a:extLst>
                </a:gridCol>
                <a:gridCol w="1046094">
                  <a:extLst>
                    <a:ext uri="{9D8B030D-6E8A-4147-A177-3AD203B41FA5}">
                      <a16:colId xmlns:a16="http://schemas.microsoft.com/office/drawing/2014/main" val="1335807606"/>
                    </a:ext>
                  </a:extLst>
                </a:gridCol>
              </a:tblGrid>
              <a:tr h="687830">
                <a:tc>
                  <a:txBody>
                    <a:bodyPr/>
                    <a:lstStyle/>
                    <a:p>
                      <a:pPr>
                        <a:lnSpc>
                          <a:spcPct val="115000"/>
                        </a:lnSpc>
                        <a:spcAft>
                          <a:spcPts val="1000"/>
                        </a:spcAft>
                        <a:buNone/>
                      </a:pPr>
                      <a:r>
                        <a:rPr lang="nl-BE" sz="8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tc>
                <a:tc>
                  <a:txBody>
                    <a:bodyPr/>
                    <a:lstStyle/>
                    <a:p>
                      <a:pPr>
                        <a:lnSpc>
                          <a:spcPct val="115000"/>
                        </a:lnSpc>
                        <a:spcAft>
                          <a:spcPts val="1000"/>
                        </a:spcAft>
                        <a:buNone/>
                      </a:pPr>
                      <a:r>
                        <a:rPr lang="nl-BE" sz="800">
                          <a:effectLst/>
                        </a:rPr>
                        <a:t>HR applicatie voor grote KMO’s, consultancy en nutsbedrijven. </a:t>
                      </a:r>
                      <a:endParaRPr lang="nl-BE" sz="8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solidFill>
                      <a:schemeClr val="accent1"/>
                    </a:solidFill>
                  </a:tcPr>
                </a:tc>
                <a:tc>
                  <a:txBody>
                    <a:bodyPr/>
                    <a:lstStyle/>
                    <a:p>
                      <a:pPr algn="ctr">
                        <a:lnSpc>
                          <a:spcPct val="115000"/>
                        </a:lnSpc>
                        <a:spcAft>
                          <a:spcPts val="1000"/>
                        </a:spcAft>
                        <a:buNone/>
                      </a:pPr>
                      <a:r>
                        <a:rPr lang="nl-BE" sz="800">
                          <a:effectLst/>
                        </a:rPr>
                        <a:t>Procurement &amp; compliance officer</a:t>
                      </a:r>
                      <a:endParaRPr lang="nl-BE" sz="8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solidFill>
                      <a:schemeClr val="accent1"/>
                    </a:solidFill>
                  </a:tcPr>
                </a:tc>
                <a:tc>
                  <a:txBody>
                    <a:bodyPr/>
                    <a:lstStyle/>
                    <a:p>
                      <a:pPr algn="ctr">
                        <a:lnSpc>
                          <a:spcPct val="115000"/>
                        </a:lnSpc>
                        <a:spcAft>
                          <a:spcPts val="1000"/>
                        </a:spcAft>
                        <a:buNone/>
                      </a:pPr>
                      <a:r>
                        <a:rPr lang="nl-BE" sz="800">
                          <a:effectLst/>
                        </a:rPr>
                        <a:t>COO &amp; Production Manager</a:t>
                      </a:r>
                      <a:endParaRPr lang="nl-BE" sz="8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solidFill>
                      <a:schemeClr val="accent1"/>
                    </a:solidFill>
                  </a:tcPr>
                </a:tc>
                <a:tc>
                  <a:txBody>
                    <a:bodyPr/>
                    <a:lstStyle/>
                    <a:p>
                      <a:pPr algn="ctr">
                        <a:lnSpc>
                          <a:spcPct val="115000"/>
                        </a:lnSpc>
                        <a:spcAft>
                          <a:spcPts val="1000"/>
                        </a:spcAft>
                        <a:buNone/>
                      </a:pPr>
                      <a:r>
                        <a:rPr lang="nl-BE"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Head of IT  or Network Architect</a:t>
                      </a:r>
                    </a:p>
                  </a:txBody>
                  <a:tcPr marL="61332" marR="61332" marT="0" marB="0">
                    <a:solidFill>
                      <a:schemeClr val="accent1"/>
                    </a:solidFill>
                  </a:tcPr>
                </a:tc>
                <a:tc>
                  <a:txBody>
                    <a:bodyPr/>
                    <a:lstStyle/>
                    <a:p>
                      <a:pPr algn="ctr">
                        <a:lnSpc>
                          <a:spcPct val="115000"/>
                        </a:lnSpc>
                        <a:spcAft>
                          <a:spcPts val="1000"/>
                        </a:spcAft>
                        <a:buNone/>
                      </a:pPr>
                      <a:r>
                        <a:rPr lang="nl-BE"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Chief Engineer</a:t>
                      </a:r>
                    </a:p>
                  </a:txBody>
                  <a:tcPr marL="61332" marR="61332" marT="0" marB="0">
                    <a:solidFill>
                      <a:schemeClr val="accent1"/>
                    </a:solidFill>
                  </a:tcPr>
                </a:tc>
                <a:tc>
                  <a:txBody>
                    <a:bodyPr/>
                    <a:lstStyle/>
                    <a:p>
                      <a:pPr algn="ctr">
                        <a:lnSpc>
                          <a:spcPct val="115000"/>
                        </a:lnSpc>
                        <a:spcAft>
                          <a:spcPts val="1000"/>
                        </a:spcAft>
                        <a:buNone/>
                      </a:pPr>
                      <a:r>
                        <a:rPr lang="nl-BE" sz="800">
                          <a:solidFill>
                            <a:schemeClr val="bg1"/>
                          </a:solidFill>
                          <a:effectLst/>
                        </a:rPr>
                        <a:t> Chief Finance</a:t>
                      </a:r>
                      <a:endParaRPr lang="nl-BE"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solidFill>
                      <a:schemeClr val="accent1"/>
                    </a:solidFill>
                  </a:tcPr>
                </a:tc>
                <a:tc>
                  <a:txBody>
                    <a:bodyPr/>
                    <a:lstStyle/>
                    <a:p>
                      <a:pPr algn="ctr">
                        <a:lnSpc>
                          <a:spcPct val="115000"/>
                        </a:lnSpc>
                        <a:spcAft>
                          <a:spcPts val="1000"/>
                        </a:spcAft>
                        <a:buNone/>
                      </a:pPr>
                      <a:r>
                        <a:rPr lang="nl-BE"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CEO and Board</a:t>
                      </a:r>
                    </a:p>
                  </a:txBody>
                  <a:tcPr marL="61332" marR="61332" marT="0" marB="0">
                    <a:solidFill>
                      <a:schemeClr val="accent1"/>
                    </a:solidFill>
                  </a:tcPr>
                </a:tc>
                <a:tc>
                  <a:txBody>
                    <a:bodyPr/>
                    <a:lstStyle/>
                    <a:p>
                      <a:pPr algn="ctr">
                        <a:lnSpc>
                          <a:spcPct val="115000"/>
                        </a:lnSpc>
                        <a:spcAft>
                          <a:spcPts val="1000"/>
                        </a:spcAft>
                        <a:buNone/>
                      </a:pPr>
                      <a:r>
                        <a:rPr lang="nl-BE"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Legal / compliance</a:t>
                      </a:r>
                    </a:p>
                  </a:txBody>
                  <a:tcPr marL="61332" marR="61332" marT="0" marB="0">
                    <a:solidFill>
                      <a:schemeClr val="accent1"/>
                    </a:solidFill>
                  </a:tcPr>
                </a:tc>
                <a:extLst>
                  <a:ext uri="{0D108BD9-81ED-4DB2-BD59-A6C34878D82A}">
                    <a16:rowId xmlns:a16="http://schemas.microsoft.com/office/drawing/2014/main" val="2745980910"/>
                  </a:ext>
                </a:extLst>
              </a:tr>
              <a:tr h="672710">
                <a:tc>
                  <a:txBody>
                    <a:bodyPr/>
                    <a:lstStyle/>
                    <a:p>
                      <a:pPr algn="ctr">
                        <a:lnSpc>
                          <a:spcPct val="115000"/>
                        </a:lnSpc>
                        <a:spcAft>
                          <a:spcPts val="1000"/>
                        </a:spcAft>
                        <a:buNone/>
                      </a:pPr>
                      <a:r>
                        <a:rPr lang="nl-BE" sz="800">
                          <a:effectLst/>
                        </a:rPr>
                        <a:t>Benefit</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tc>
                <a:tc>
                  <a:txBody>
                    <a:bodyPr/>
                    <a:lstStyle/>
                    <a:p>
                      <a:pPr>
                        <a:lnSpc>
                          <a:spcPct val="115000"/>
                        </a:lnSpc>
                        <a:spcAft>
                          <a:spcPts val="1000"/>
                        </a:spcAft>
                        <a:buNone/>
                      </a:pPr>
                      <a:r>
                        <a:rPr lang="nl-BE" sz="800">
                          <a:effectLst/>
                          <a:latin typeface="+mj-lt"/>
                        </a:rPr>
                        <a:t>What’s in it for him or her?</a:t>
                      </a:r>
                    </a:p>
                    <a:p>
                      <a:pPr>
                        <a:lnSpc>
                          <a:spcPct val="115000"/>
                        </a:lnSpc>
                        <a:spcAft>
                          <a:spcPts val="1000"/>
                        </a:spcAft>
                        <a:buNone/>
                      </a:pP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nSpc>
                          <a:spcPct val="115000"/>
                        </a:lnSpc>
                        <a:spcAft>
                          <a:spcPts val="1000"/>
                        </a:spcAft>
                        <a:buNone/>
                      </a:pPr>
                      <a:endParaRPr lang="nl-BE" sz="800">
                        <a:solidFill>
                          <a:srgbClr val="000000"/>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nSpc>
                          <a:spcPct val="115000"/>
                        </a:lnSpc>
                        <a:spcAft>
                          <a:spcPts val="1000"/>
                        </a:spcAft>
                        <a:buNone/>
                      </a:pPr>
                      <a:r>
                        <a:rPr lang="nl-BE" sz="800">
                          <a:effectLst/>
                          <a:latin typeface="+mj-lt"/>
                        </a:rPr>
                        <a:t> </a:t>
                      </a: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nSpc>
                          <a:spcPct val="115000"/>
                        </a:lnSpc>
                        <a:spcAft>
                          <a:spcPts val="1000"/>
                        </a:spcAft>
                        <a:buNone/>
                      </a:pP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nSpc>
                          <a:spcPct val="115000"/>
                        </a:lnSpc>
                        <a:spcAft>
                          <a:spcPts val="1000"/>
                        </a:spcAft>
                        <a:buNone/>
                      </a:pP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nSpc>
                          <a:spcPct val="115000"/>
                        </a:lnSpc>
                        <a:spcAft>
                          <a:spcPts val="1000"/>
                        </a:spcAft>
                        <a:buNone/>
                      </a:pPr>
                      <a:r>
                        <a:rPr lang="nl-BE" sz="800">
                          <a:effectLst/>
                          <a:latin typeface="+mj-lt"/>
                        </a:rPr>
                        <a:t> </a:t>
                      </a: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nSpc>
                          <a:spcPct val="115000"/>
                        </a:lnSpc>
                        <a:spcAft>
                          <a:spcPts val="1000"/>
                        </a:spcAft>
                        <a:buNone/>
                      </a:pP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nSpc>
                          <a:spcPct val="115000"/>
                        </a:lnSpc>
                        <a:spcAft>
                          <a:spcPts val="1000"/>
                        </a:spcAft>
                        <a:buNone/>
                      </a:pP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extLst>
                  <a:ext uri="{0D108BD9-81ED-4DB2-BD59-A6C34878D82A}">
                    <a16:rowId xmlns:a16="http://schemas.microsoft.com/office/drawing/2014/main" val="2557163328"/>
                  </a:ext>
                </a:extLst>
              </a:tr>
              <a:tr h="672710">
                <a:tc>
                  <a:txBody>
                    <a:bodyPr/>
                    <a:lstStyle/>
                    <a:p>
                      <a:pPr algn="ctr">
                        <a:lnSpc>
                          <a:spcPct val="115000"/>
                        </a:lnSpc>
                        <a:spcAft>
                          <a:spcPts val="1000"/>
                        </a:spcAft>
                        <a:buNone/>
                      </a:pPr>
                      <a:r>
                        <a:rPr lang="nl-BE" sz="800">
                          <a:effectLst/>
                        </a:rPr>
                        <a:t>Features</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tc>
                <a:tc>
                  <a:txBody>
                    <a:bodyPr/>
                    <a:lstStyle/>
                    <a:p>
                      <a:pPr>
                        <a:lnSpc>
                          <a:spcPct val="115000"/>
                        </a:lnSpc>
                        <a:spcAft>
                          <a:spcPts val="1000"/>
                        </a:spcAft>
                        <a:buNone/>
                      </a:pPr>
                      <a:r>
                        <a:rPr lang="en-US" sz="800">
                          <a:effectLst/>
                          <a:latin typeface="+mj-lt"/>
                        </a:rPr>
                        <a:t>How does your product work. How do you proceed?</a:t>
                      </a: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nSpc>
                          <a:spcPct val="115000"/>
                        </a:lnSpc>
                        <a:spcAft>
                          <a:spcPts val="1000"/>
                        </a:spcAft>
                        <a:buNone/>
                      </a:pPr>
                      <a:r>
                        <a:rPr lang="nl-BE" sz="800">
                          <a:effectLst/>
                          <a:latin typeface="+mj-lt"/>
                        </a:rPr>
                        <a:t> </a:t>
                      </a: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nSpc>
                          <a:spcPct val="115000"/>
                        </a:lnSpc>
                        <a:spcAft>
                          <a:spcPts val="1000"/>
                        </a:spcAft>
                        <a:buNone/>
                      </a:pPr>
                      <a:r>
                        <a:rPr lang="nl-BE" sz="800">
                          <a:effectLst/>
                          <a:latin typeface="+mj-lt"/>
                        </a:rPr>
                        <a:t> </a:t>
                      </a: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nSpc>
                          <a:spcPct val="115000"/>
                        </a:lnSpc>
                        <a:spcAft>
                          <a:spcPts val="1000"/>
                        </a:spcAft>
                        <a:buNone/>
                      </a:pP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nSpc>
                          <a:spcPct val="115000"/>
                        </a:lnSpc>
                        <a:spcAft>
                          <a:spcPts val="1000"/>
                        </a:spcAft>
                        <a:buNone/>
                      </a:pP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nSpc>
                          <a:spcPct val="115000"/>
                        </a:lnSpc>
                        <a:spcAft>
                          <a:spcPts val="1000"/>
                        </a:spcAft>
                        <a:buNone/>
                      </a:pPr>
                      <a:r>
                        <a:rPr lang="nl-BE" sz="800">
                          <a:effectLst/>
                          <a:latin typeface="+mj-lt"/>
                        </a:rPr>
                        <a:t> </a:t>
                      </a: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nSpc>
                          <a:spcPct val="115000"/>
                        </a:lnSpc>
                        <a:spcAft>
                          <a:spcPts val="1000"/>
                        </a:spcAft>
                        <a:buNone/>
                      </a:pP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nSpc>
                          <a:spcPct val="115000"/>
                        </a:lnSpc>
                        <a:spcAft>
                          <a:spcPts val="1000"/>
                        </a:spcAft>
                        <a:buNone/>
                      </a:pP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extLst>
                  <a:ext uri="{0D108BD9-81ED-4DB2-BD59-A6C34878D82A}">
                    <a16:rowId xmlns:a16="http://schemas.microsoft.com/office/drawing/2014/main" val="2552070670"/>
                  </a:ext>
                </a:extLst>
              </a:tr>
              <a:tr h="672710">
                <a:tc>
                  <a:txBody>
                    <a:bodyPr/>
                    <a:lstStyle/>
                    <a:p>
                      <a:pPr algn="ctr">
                        <a:lnSpc>
                          <a:spcPct val="115000"/>
                        </a:lnSpc>
                        <a:spcAft>
                          <a:spcPts val="1000"/>
                        </a:spcAft>
                        <a:buNone/>
                      </a:pPr>
                      <a:r>
                        <a:rPr lang="nl-BE" sz="800">
                          <a:effectLst/>
                        </a:rPr>
                        <a:t>Fears</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tc>
                <a:tc>
                  <a:txBody>
                    <a:bodyPr/>
                    <a:lstStyle/>
                    <a:p>
                      <a:pPr>
                        <a:lnSpc>
                          <a:spcPct val="115000"/>
                        </a:lnSpc>
                        <a:spcAft>
                          <a:spcPts val="1000"/>
                        </a:spcAft>
                        <a:buNone/>
                      </a:pPr>
                      <a:r>
                        <a:rPr lang="en-US" sz="800">
                          <a:effectLst/>
                          <a:latin typeface="+mj-lt"/>
                        </a:rPr>
                        <a:t>What is the risk of switching to your product or service?  What are their concerns when they switch to your product or service?</a:t>
                      </a: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20000"/>
                      </a:schemeClr>
                    </a:solidFill>
                  </a:tcPr>
                </a:tc>
                <a:tc>
                  <a:txBody>
                    <a:bodyPr/>
                    <a:lstStyle/>
                    <a:p>
                      <a:pPr>
                        <a:lnSpc>
                          <a:spcPct val="115000"/>
                        </a:lnSpc>
                        <a:spcAft>
                          <a:spcPts val="1000"/>
                        </a:spcAft>
                        <a:buNone/>
                      </a:pPr>
                      <a:r>
                        <a:rPr lang="nl-BE" sz="800">
                          <a:effectLst/>
                          <a:latin typeface="+mj-lt"/>
                        </a:rPr>
                        <a:t> </a:t>
                      </a: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20000"/>
                      </a:schemeClr>
                    </a:solidFill>
                  </a:tcPr>
                </a:tc>
                <a:tc>
                  <a:txBody>
                    <a:bodyPr/>
                    <a:lstStyle/>
                    <a:p>
                      <a:pPr>
                        <a:lnSpc>
                          <a:spcPct val="115000"/>
                        </a:lnSpc>
                        <a:spcAft>
                          <a:spcPts val="1000"/>
                        </a:spcAft>
                        <a:buNone/>
                      </a:pPr>
                      <a:r>
                        <a:rPr lang="nl-BE" sz="800">
                          <a:effectLst/>
                          <a:latin typeface="+mj-lt"/>
                        </a:rPr>
                        <a:t> </a:t>
                      </a: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20000"/>
                      </a:schemeClr>
                    </a:solidFill>
                  </a:tcPr>
                </a:tc>
                <a:tc>
                  <a:txBody>
                    <a:bodyPr/>
                    <a:lstStyle/>
                    <a:p>
                      <a:pPr>
                        <a:lnSpc>
                          <a:spcPct val="115000"/>
                        </a:lnSpc>
                        <a:spcAft>
                          <a:spcPts val="1000"/>
                        </a:spcAft>
                        <a:buNone/>
                      </a:pP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20000"/>
                      </a:schemeClr>
                    </a:solidFill>
                  </a:tcPr>
                </a:tc>
                <a:tc>
                  <a:txBody>
                    <a:bodyPr/>
                    <a:lstStyle/>
                    <a:p>
                      <a:pPr>
                        <a:lnSpc>
                          <a:spcPct val="115000"/>
                        </a:lnSpc>
                        <a:spcAft>
                          <a:spcPts val="1000"/>
                        </a:spcAft>
                        <a:buNone/>
                      </a:pP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20000"/>
                      </a:schemeClr>
                    </a:solidFill>
                  </a:tcPr>
                </a:tc>
                <a:tc>
                  <a:txBody>
                    <a:bodyPr/>
                    <a:lstStyle/>
                    <a:p>
                      <a:pPr>
                        <a:lnSpc>
                          <a:spcPct val="115000"/>
                        </a:lnSpc>
                        <a:spcAft>
                          <a:spcPts val="1000"/>
                        </a:spcAft>
                        <a:buNone/>
                      </a:pPr>
                      <a:r>
                        <a:rPr lang="nl-BE" sz="800">
                          <a:effectLst/>
                          <a:latin typeface="+mj-lt"/>
                        </a:rPr>
                        <a:t> </a:t>
                      </a: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20000"/>
                      </a:schemeClr>
                    </a:solidFill>
                  </a:tcPr>
                </a:tc>
                <a:tc>
                  <a:txBody>
                    <a:bodyPr/>
                    <a:lstStyle/>
                    <a:p>
                      <a:pPr>
                        <a:lnSpc>
                          <a:spcPct val="115000"/>
                        </a:lnSpc>
                        <a:spcAft>
                          <a:spcPts val="1000"/>
                        </a:spcAft>
                        <a:buNone/>
                      </a:pP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20000"/>
                      </a:schemeClr>
                    </a:solidFill>
                  </a:tcPr>
                </a:tc>
                <a:tc>
                  <a:txBody>
                    <a:bodyPr/>
                    <a:lstStyle/>
                    <a:p>
                      <a:pPr>
                        <a:lnSpc>
                          <a:spcPct val="115000"/>
                        </a:lnSpc>
                        <a:spcAft>
                          <a:spcPts val="1000"/>
                        </a:spcAft>
                        <a:buNone/>
                      </a:pP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20000"/>
                      </a:schemeClr>
                    </a:solidFill>
                  </a:tcPr>
                </a:tc>
                <a:extLst>
                  <a:ext uri="{0D108BD9-81ED-4DB2-BD59-A6C34878D82A}">
                    <a16:rowId xmlns:a16="http://schemas.microsoft.com/office/drawing/2014/main" val="1189888833"/>
                  </a:ext>
                </a:extLst>
              </a:tr>
              <a:tr h="672710">
                <a:tc>
                  <a:txBody>
                    <a:bodyPr/>
                    <a:lstStyle/>
                    <a:p>
                      <a:pPr algn="ctr">
                        <a:lnSpc>
                          <a:spcPct val="115000"/>
                        </a:lnSpc>
                        <a:spcAft>
                          <a:spcPts val="1000"/>
                        </a:spcAft>
                        <a:buNone/>
                      </a:pPr>
                      <a:r>
                        <a:rPr lang="nl-BE" sz="800">
                          <a:effectLst/>
                        </a:rPr>
                        <a:t>Hidden</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tc>
                <a:tc>
                  <a:txBody>
                    <a:bodyPr/>
                    <a:lstStyle/>
                    <a:p>
                      <a:pPr>
                        <a:lnSpc>
                          <a:spcPct val="115000"/>
                        </a:lnSpc>
                        <a:spcAft>
                          <a:spcPts val="1000"/>
                        </a:spcAft>
                        <a:buNone/>
                      </a:pPr>
                      <a:r>
                        <a:rPr lang="en-US" sz="800">
                          <a:effectLst/>
                          <a:latin typeface="+mj-lt"/>
                        </a:rPr>
                        <a:t>What are the hidden (personal) motives for buying your product or service?</a:t>
                      </a: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nSpc>
                          <a:spcPct val="115000"/>
                        </a:lnSpc>
                        <a:spcAft>
                          <a:spcPts val="1000"/>
                        </a:spcAft>
                        <a:buNone/>
                      </a:pPr>
                      <a:r>
                        <a:rPr lang="nl-BE" sz="800">
                          <a:effectLst/>
                          <a:latin typeface="+mj-lt"/>
                        </a:rPr>
                        <a:t> </a:t>
                      </a: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nSpc>
                          <a:spcPct val="115000"/>
                        </a:lnSpc>
                        <a:spcAft>
                          <a:spcPts val="1000"/>
                        </a:spcAft>
                        <a:buNone/>
                      </a:pPr>
                      <a:r>
                        <a:rPr lang="nl-BE" sz="800">
                          <a:effectLst/>
                          <a:latin typeface="+mj-lt"/>
                        </a:rPr>
                        <a:t> </a:t>
                      </a: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nSpc>
                          <a:spcPct val="115000"/>
                        </a:lnSpc>
                        <a:spcAft>
                          <a:spcPts val="1000"/>
                        </a:spcAft>
                        <a:buNone/>
                      </a:pP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nSpc>
                          <a:spcPct val="115000"/>
                        </a:lnSpc>
                        <a:spcAft>
                          <a:spcPts val="1000"/>
                        </a:spcAft>
                        <a:buNone/>
                      </a:pP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nSpc>
                          <a:spcPct val="115000"/>
                        </a:lnSpc>
                        <a:spcAft>
                          <a:spcPts val="1000"/>
                        </a:spcAft>
                        <a:buNone/>
                      </a:pPr>
                      <a:r>
                        <a:rPr lang="nl-BE" sz="800">
                          <a:effectLst/>
                          <a:latin typeface="+mj-lt"/>
                        </a:rPr>
                        <a:t> </a:t>
                      </a: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nSpc>
                          <a:spcPct val="115000"/>
                        </a:lnSpc>
                        <a:spcAft>
                          <a:spcPts val="1000"/>
                        </a:spcAft>
                        <a:buNone/>
                      </a:pP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nSpc>
                          <a:spcPct val="115000"/>
                        </a:lnSpc>
                        <a:spcAft>
                          <a:spcPts val="1000"/>
                        </a:spcAft>
                        <a:buNone/>
                      </a:pP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extLst>
                  <a:ext uri="{0D108BD9-81ED-4DB2-BD59-A6C34878D82A}">
                    <a16:rowId xmlns:a16="http://schemas.microsoft.com/office/drawing/2014/main" val="3331764161"/>
                  </a:ext>
                </a:extLst>
              </a:tr>
              <a:tr h="672710">
                <a:tc>
                  <a:txBody>
                    <a:bodyPr/>
                    <a:lstStyle/>
                    <a:p>
                      <a:pPr algn="ctr">
                        <a:lnSpc>
                          <a:spcPct val="115000"/>
                        </a:lnSpc>
                        <a:spcAft>
                          <a:spcPts val="1000"/>
                        </a:spcAft>
                        <a:buNone/>
                      </a:pPr>
                      <a:r>
                        <a:rPr lang="nl-BE" sz="800">
                          <a:effectLst/>
                        </a:rPr>
                        <a:t>Habits</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tc>
                <a:tc>
                  <a:txBody>
                    <a:bodyPr/>
                    <a:lstStyle/>
                    <a:p>
                      <a:pPr>
                        <a:lnSpc>
                          <a:spcPct val="115000"/>
                        </a:lnSpc>
                        <a:spcAft>
                          <a:spcPts val="1000"/>
                        </a:spcAft>
                        <a:buNone/>
                      </a:pPr>
                      <a:r>
                        <a:rPr lang="en-US" sz="800">
                          <a:effectLst/>
                          <a:latin typeface="+mj-lt"/>
                        </a:rPr>
                        <a:t>Are there any habits / protocol that stand in the way of switching to your product or service?</a:t>
                      </a: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20000"/>
                      </a:schemeClr>
                    </a:solidFill>
                  </a:tcPr>
                </a:tc>
                <a:tc>
                  <a:txBody>
                    <a:bodyPr/>
                    <a:lstStyle/>
                    <a:p>
                      <a:pPr>
                        <a:lnSpc>
                          <a:spcPct val="115000"/>
                        </a:lnSpc>
                        <a:spcAft>
                          <a:spcPts val="1000"/>
                        </a:spcAft>
                        <a:buNone/>
                      </a:pPr>
                      <a:r>
                        <a:rPr lang="nl-BE" sz="800">
                          <a:effectLst/>
                          <a:latin typeface="+mj-lt"/>
                        </a:rPr>
                        <a:t> </a:t>
                      </a: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20000"/>
                      </a:schemeClr>
                    </a:solidFill>
                  </a:tcPr>
                </a:tc>
                <a:tc>
                  <a:txBody>
                    <a:bodyPr/>
                    <a:lstStyle/>
                    <a:p>
                      <a:pPr>
                        <a:lnSpc>
                          <a:spcPct val="115000"/>
                        </a:lnSpc>
                        <a:spcAft>
                          <a:spcPts val="1000"/>
                        </a:spcAft>
                        <a:buNone/>
                      </a:pPr>
                      <a:r>
                        <a:rPr lang="nl-BE" sz="800">
                          <a:effectLst/>
                          <a:latin typeface="+mj-lt"/>
                        </a:rPr>
                        <a:t> </a:t>
                      </a: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20000"/>
                      </a:schemeClr>
                    </a:solidFill>
                  </a:tcPr>
                </a:tc>
                <a:tc>
                  <a:txBody>
                    <a:bodyPr/>
                    <a:lstStyle/>
                    <a:p>
                      <a:pPr>
                        <a:lnSpc>
                          <a:spcPct val="115000"/>
                        </a:lnSpc>
                        <a:spcAft>
                          <a:spcPts val="1000"/>
                        </a:spcAft>
                        <a:buNone/>
                      </a:pP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20000"/>
                      </a:schemeClr>
                    </a:solidFill>
                  </a:tcPr>
                </a:tc>
                <a:tc>
                  <a:txBody>
                    <a:bodyPr/>
                    <a:lstStyle/>
                    <a:p>
                      <a:pPr>
                        <a:lnSpc>
                          <a:spcPct val="115000"/>
                        </a:lnSpc>
                        <a:spcAft>
                          <a:spcPts val="1000"/>
                        </a:spcAft>
                        <a:buNone/>
                      </a:pP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20000"/>
                      </a:schemeClr>
                    </a:solidFill>
                  </a:tcPr>
                </a:tc>
                <a:tc>
                  <a:txBody>
                    <a:bodyPr/>
                    <a:lstStyle/>
                    <a:p>
                      <a:pPr>
                        <a:lnSpc>
                          <a:spcPct val="115000"/>
                        </a:lnSpc>
                        <a:spcAft>
                          <a:spcPts val="1000"/>
                        </a:spcAft>
                        <a:buNone/>
                      </a:pPr>
                      <a:r>
                        <a:rPr lang="nl-BE" sz="800">
                          <a:effectLst/>
                          <a:latin typeface="+mj-lt"/>
                        </a:rPr>
                        <a:t> </a:t>
                      </a: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20000"/>
                      </a:schemeClr>
                    </a:solidFill>
                  </a:tcPr>
                </a:tc>
                <a:tc>
                  <a:txBody>
                    <a:bodyPr/>
                    <a:lstStyle/>
                    <a:p>
                      <a:pPr>
                        <a:lnSpc>
                          <a:spcPct val="115000"/>
                        </a:lnSpc>
                        <a:spcAft>
                          <a:spcPts val="1000"/>
                        </a:spcAft>
                        <a:buNone/>
                      </a:pP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20000"/>
                      </a:schemeClr>
                    </a:solidFill>
                  </a:tcPr>
                </a:tc>
                <a:tc>
                  <a:txBody>
                    <a:bodyPr/>
                    <a:lstStyle/>
                    <a:p>
                      <a:pPr>
                        <a:lnSpc>
                          <a:spcPct val="115000"/>
                        </a:lnSpc>
                        <a:spcAft>
                          <a:spcPts val="1000"/>
                        </a:spcAft>
                        <a:buNone/>
                      </a:pP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20000"/>
                      </a:schemeClr>
                    </a:solidFill>
                  </a:tcPr>
                </a:tc>
                <a:extLst>
                  <a:ext uri="{0D108BD9-81ED-4DB2-BD59-A6C34878D82A}">
                    <a16:rowId xmlns:a16="http://schemas.microsoft.com/office/drawing/2014/main" val="3291150731"/>
                  </a:ext>
                </a:extLst>
              </a:tr>
              <a:tr h="672710">
                <a:tc>
                  <a:txBody>
                    <a:bodyPr/>
                    <a:lstStyle/>
                    <a:p>
                      <a:pPr algn="ctr">
                        <a:lnSpc>
                          <a:spcPct val="115000"/>
                        </a:lnSpc>
                        <a:spcAft>
                          <a:spcPts val="1000"/>
                        </a:spcAft>
                        <a:buNone/>
                      </a:pPr>
                      <a:r>
                        <a:rPr lang="nl-BE" sz="800">
                          <a:effectLst/>
                        </a:rPr>
                        <a:t>Currently</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tc>
                <a:tc>
                  <a:txBody>
                    <a:bodyPr/>
                    <a:lstStyle/>
                    <a:p>
                      <a:pPr>
                        <a:lnSpc>
                          <a:spcPct val="115000"/>
                        </a:lnSpc>
                        <a:spcAft>
                          <a:spcPts val="1000"/>
                        </a:spcAft>
                        <a:buNone/>
                      </a:pPr>
                      <a:r>
                        <a:rPr lang="en-US" sz="800">
                          <a:effectLst/>
                          <a:latin typeface="+mj-lt"/>
                        </a:rPr>
                        <a:t>How does this person views the current solution?</a:t>
                      </a: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nSpc>
                          <a:spcPct val="115000"/>
                        </a:lnSpc>
                        <a:spcAft>
                          <a:spcPts val="1000"/>
                        </a:spcAft>
                        <a:buNone/>
                      </a:pPr>
                      <a:r>
                        <a:rPr lang="nl-BE" sz="800">
                          <a:effectLst/>
                          <a:latin typeface="+mj-lt"/>
                        </a:rPr>
                        <a:t> </a:t>
                      </a: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nSpc>
                          <a:spcPct val="115000"/>
                        </a:lnSpc>
                        <a:spcAft>
                          <a:spcPts val="1000"/>
                        </a:spcAft>
                        <a:buNone/>
                      </a:pPr>
                      <a:r>
                        <a:rPr lang="nl-BE" sz="800">
                          <a:effectLst/>
                          <a:latin typeface="+mj-lt"/>
                        </a:rPr>
                        <a:t> </a:t>
                      </a: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nSpc>
                          <a:spcPct val="115000"/>
                        </a:lnSpc>
                        <a:spcAft>
                          <a:spcPts val="1000"/>
                        </a:spcAft>
                        <a:buNone/>
                      </a:pP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nSpc>
                          <a:spcPct val="115000"/>
                        </a:lnSpc>
                        <a:spcAft>
                          <a:spcPts val="1000"/>
                        </a:spcAft>
                        <a:buNone/>
                      </a:pP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nSpc>
                          <a:spcPct val="115000"/>
                        </a:lnSpc>
                        <a:spcAft>
                          <a:spcPts val="1000"/>
                        </a:spcAft>
                        <a:buNone/>
                      </a:pPr>
                      <a:r>
                        <a:rPr lang="nl-BE" sz="800">
                          <a:effectLst/>
                          <a:latin typeface="+mj-lt"/>
                        </a:rPr>
                        <a:t> </a:t>
                      </a: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nSpc>
                          <a:spcPct val="115000"/>
                        </a:lnSpc>
                        <a:spcAft>
                          <a:spcPts val="1000"/>
                        </a:spcAft>
                        <a:buNone/>
                      </a:pP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nSpc>
                          <a:spcPct val="115000"/>
                        </a:lnSpc>
                        <a:spcAft>
                          <a:spcPts val="1000"/>
                        </a:spcAft>
                        <a:buNone/>
                      </a:pP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extLst>
                  <a:ext uri="{0D108BD9-81ED-4DB2-BD59-A6C34878D82A}">
                    <a16:rowId xmlns:a16="http://schemas.microsoft.com/office/drawing/2014/main" val="3072622835"/>
                  </a:ext>
                </a:extLst>
              </a:tr>
              <a:tr h="672710">
                <a:tc>
                  <a:txBody>
                    <a:bodyPr/>
                    <a:lstStyle/>
                    <a:p>
                      <a:pPr algn="ctr">
                        <a:lnSpc>
                          <a:spcPct val="115000"/>
                        </a:lnSpc>
                        <a:spcAft>
                          <a:spcPts val="1000"/>
                        </a:spcAft>
                        <a:buNone/>
                      </a:pPr>
                      <a:r>
                        <a:rPr lang="nl-BE" sz="800">
                          <a:effectLst/>
                        </a:rPr>
                        <a:t>Other solutions</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tc>
                <a:tc>
                  <a:txBody>
                    <a:bodyPr/>
                    <a:lstStyle/>
                    <a:p>
                      <a:pPr>
                        <a:lnSpc>
                          <a:spcPct val="115000"/>
                        </a:lnSpc>
                        <a:spcAft>
                          <a:spcPts val="1000"/>
                        </a:spcAft>
                        <a:buNone/>
                      </a:pPr>
                      <a:r>
                        <a:rPr lang="en-US" sz="800">
                          <a:effectLst/>
                          <a:latin typeface="+mj-lt"/>
                        </a:rPr>
                        <a:t>What products/services is the prospect currently buying from competitors or through alternative solutions?</a:t>
                      </a: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20000"/>
                      </a:schemeClr>
                    </a:solidFill>
                  </a:tcPr>
                </a:tc>
                <a:tc>
                  <a:txBody>
                    <a:bodyPr/>
                    <a:lstStyle/>
                    <a:p>
                      <a:pPr>
                        <a:lnSpc>
                          <a:spcPct val="115000"/>
                        </a:lnSpc>
                        <a:spcAft>
                          <a:spcPts val="1000"/>
                        </a:spcAft>
                        <a:buNone/>
                      </a:pPr>
                      <a:r>
                        <a:rPr lang="nl-BE" sz="800">
                          <a:effectLst/>
                          <a:latin typeface="+mj-lt"/>
                        </a:rPr>
                        <a:t> </a:t>
                      </a: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20000"/>
                      </a:schemeClr>
                    </a:solidFill>
                  </a:tcPr>
                </a:tc>
                <a:tc>
                  <a:txBody>
                    <a:bodyPr/>
                    <a:lstStyle/>
                    <a:p>
                      <a:pPr>
                        <a:lnSpc>
                          <a:spcPct val="115000"/>
                        </a:lnSpc>
                        <a:spcAft>
                          <a:spcPts val="1000"/>
                        </a:spcAft>
                        <a:buNone/>
                      </a:pPr>
                      <a:r>
                        <a:rPr lang="nl-BE" sz="800">
                          <a:effectLst/>
                          <a:latin typeface="+mj-lt"/>
                        </a:rPr>
                        <a:t> </a:t>
                      </a: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20000"/>
                      </a:schemeClr>
                    </a:solidFill>
                  </a:tcPr>
                </a:tc>
                <a:tc>
                  <a:txBody>
                    <a:bodyPr/>
                    <a:lstStyle/>
                    <a:p>
                      <a:pPr>
                        <a:lnSpc>
                          <a:spcPct val="115000"/>
                        </a:lnSpc>
                        <a:spcAft>
                          <a:spcPts val="1000"/>
                        </a:spcAft>
                        <a:buNone/>
                      </a:pP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20000"/>
                      </a:schemeClr>
                    </a:solidFill>
                  </a:tcPr>
                </a:tc>
                <a:tc>
                  <a:txBody>
                    <a:bodyPr/>
                    <a:lstStyle/>
                    <a:p>
                      <a:pPr>
                        <a:lnSpc>
                          <a:spcPct val="115000"/>
                        </a:lnSpc>
                        <a:spcAft>
                          <a:spcPts val="1000"/>
                        </a:spcAft>
                        <a:buNone/>
                      </a:pP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20000"/>
                      </a:schemeClr>
                    </a:solidFill>
                  </a:tcPr>
                </a:tc>
                <a:tc>
                  <a:txBody>
                    <a:bodyPr/>
                    <a:lstStyle/>
                    <a:p>
                      <a:pPr>
                        <a:lnSpc>
                          <a:spcPct val="115000"/>
                        </a:lnSpc>
                        <a:spcAft>
                          <a:spcPts val="1000"/>
                        </a:spcAft>
                        <a:buNone/>
                      </a:pPr>
                      <a:r>
                        <a:rPr lang="nl-BE" sz="800">
                          <a:effectLst/>
                          <a:latin typeface="+mj-lt"/>
                        </a:rPr>
                        <a:t> </a:t>
                      </a: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20000"/>
                      </a:schemeClr>
                    </a:solidFill>
                  </a:tcPr>
                </a:tc>
                <a:tc>
                  <a:txBody>
                    <a:bodyPr/>
                    <a:lstStyle/>
                    <a:p>
                      <a:pPr>
                        <a:lnSpc>
                          <a:spcPct val="115000"/>
                        </a:lnSpc>
                        <a:spcAft>
                          <a:spcPts val="1000"/>
                        </a:spcAft>
                        <a:buNone/>
                      </a:pP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20000"/>
                      </a:schemeClr>
                    </a:solidFill>
                  </a:tcPr>
                </a:tc>
                <a:tc>
                  <a:txBody>
                    <a:bodyPr/>
                    <a:lstStyle/>
                    <a:p>
                      <a:pPr>
                        <a:lnSpc>
                          <a:spcPct val="115000"/>
                        </a:lnSpc>
                        <a:spcAft>
                          <a:spcPts val="1000"/>
                        </a:spcAft>
                        <a:buNone/>
                      </a:pPr>
                      <a:endParaRPr lang="nl-BE" sz="800">
                        <a:solidFill>
                          <a:srgbClr val="1D1B11"/>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20000"/>
                      </a:schemeClr>
                    </a:solidFill>
                  </a:tcPr>
                </a:tc>
                <a:extLst>
                  <a:ext uri="{0D108BD9-81ED-4DB2-BD59-A6C34878D82A}">
                    <a16:rowId xmlns:a16="http://schemas.microsoft.com/office/drawing/2014/main" val="1445442528"/>
                  </a:ext>
                </a:extLst>
              </a:tr>
            </a:tbl>
          </a:graphicData>
        </a:graphic>
      </p:graphicFrame>
      <p:sp>
        <p:nvSpPr>
          <p:cNvPr id="6" name="Tekstvak 5">
            <a:extLst>
              <a:ext uri="{FF2B5EF4-FFF2-40B4-BE49-F238E27FC236}">
                <a16:creationId xmlns:a16="http://schemas.microsoft.com/office/drawing/2014/main" id="{CBD10BEB-5E9A-17D9-6D75-E84FF5AD5C88}"/>
              </a:ext>
            </a:extLst>
          </p:cNvPr>
          <p:cNvSpPr txBox="1"/>
          <p:nvPr/>
        </p:nvSpPr>
        <p:spPr>
          <a:xfrm>
            <a:off x="274454" y="409399"/>
            <a:ext cx="4730910" cy="343171"/>
          </a:xfrm>
          <a:prstGeom prst="rect">
            <a:avLst/>
          </a:prstGeom>
          <a:noFill/>
        </p:spPr>
        <p:txBody>
          <a:bodyPr wrap="none" rtlCol="0">
            <a:spAutoFit/>
          </a:bodyPr>
          <a:lstStyle/>
          <a:p>
            <a:r>
              <a:rPr lang="en-GB" altLang="nl-BE" sz="1630" b="1">
                <a:latin typeface="Aptos" panose="020B0004020202020204" pitchFamily="34" charset="0"/>
                <a:ea typeface="Calibri" panose="020F0502020204030204" pitchFamily="34" charset="0"/>
                <a:cs typeface="Times New Roman" panose="02020603050405020304" pitchFamily="18" charset="0"/>
              </a:rPr>
              <a:t>Pains &amp; Gains analysis, per decion maker profile</a:t>
            </a:r>
            <a:endParaRPr lang="nl-BE" altLang="nl-BE" sz="1630" b="1">
              <a:latin typeface="Aptos" panose="020B0004020202020204" pitchFamily="34" charset="0"/>
            </a:endParaRPr>
          </a:p>
        </p:txBody>
      </p:sp>
      <p:pic>
        <p:nvPicPr>
          <p:cNvPr id="2" name="Afbeelding 1" descr="Afbeelding met Graphics, cirkel, schermopname, Lettertype&#10;&#10;Door AI gegenereerde inhoud is mogelijk onjuist.">
            <a:extLst>
              <a:ext uri="{FF2B5EF4-FFF2-40B4-BE49-F238E27FC236}">
                <a16:creationId xmlns:a16="http://schemas.microsoft.com/office/drawing/2014/main" id="{30954C48-B6AB-D8FC-8792-94492A3011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pic>
        <p:nvPicPr>
          <p:cNvPr id="7" name="Picture 4">
            <a:extLst>
              <a:ext uri="{FF2B5EF4-FFF2-40B4-BE49-F238E27FC236}">
                <a16:creationId xmlns:a16="http://schemas.microsoft.com/office/drawing/2014/main" id="{5F345CE7-43B3-5384-5364-70859A86C9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7">
            <a:extLst>
              <a:ext uri="{FF2B5EF4-FFF2-40B4-BE49-F238E27FC236}">
                <a16:creationId xmlns:a16="http://schemas.microsoft.com/office/drawing/2014/main" id="{AD9662E0-7992-B6E0-6042-88AD156DF07E}"/>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4">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sp>
        <p:nvSpPr>
          <p:cNvPr id="3" name="Tekstvak 2">
            <a:extLst>
              <a:ext uri="{FF2B5EF4-FFF2-40B4-BE49-F238E27FC236}">
                <a16:creationId xmlns:a16="http://schemas.microsoft.com/office/drawing/2014/main" id="{1DEC2A2D-8844-ECE6-24D6-810A8A26BD1E}"/>
              </a:ext>
            </a:extLst>
          </p:cNvPr>
          <p:cNvSpPr txBox="1"/>
          <p:nvPr/>
        </p:nvSpPr>
        <p:spPr>
          <a:xfrm>
            <a:off x="6355264" y="6513545"/>
            <a:ext cx="3214341" cy="229935"/>
          </a:xfrm>
          <a:prstGeom prst="rect">
            <a:avLst/>
          </a:prstGeom>
          <a:noFill/>
        </p:spPr>
        <p:txBody>
          <a:bodyPr wrap="none" rtlCol="0">
            <a:spAutoFit/>
          </a:bodyPr>
          <a:lstStyle/>
          <a:p>
            <a:r>
              <a:rPr lang="nl-BE" sz="894"/>
              <a:t>Only fill in what is relevant for you. Modify template if needed.</a:t>
            </a:r>
          </a:p>
        </p:txBody>
      </p:sp>
    </p:spTree>
    <p:extLst>
      <p:ext uri="{BB962C8B-B14F-4D97-AF65-F5344CB8AC3E}">
        <p14:creationId xmlns:p14="http://schemas.microsoft.com/office/powerpoint/2010/main" val="2532813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829A2-0D44-2CAA-FF3A-E4ABE74CE5A0}"/>
            </a:ext>
          </a:extLst>
        </p:cNvPr>
        <p:cNvGrpSpPr/>
        <p:nvPr/>
      </p:nvGrpSpPr>
      <p:grpSpPr>
        <a:xfrm>
          <a:off x="0" y="0"/>
          <a:ext cx="0" cy="0"/>
          <a:chOff x="0" y="0"/>
          <a:chExt cx="0" cy="0"/>
        </a:xfrm>
      </p:grpSpPr>
      <p:sp>
        <p:nvSpPr>
          <p:cNvPr id="7" name="Tekstvak 6">
            <a:extLst>
              <a:ext uri="{FF2B5EF4-FFF2-40B4-BE49-F238E27FC236}">
                <a16:creationId xmlns:a16="http://schemas.microsoft.com/office/drawing/2014/main" id="{7FFF74D6-19FC-FFCF-74CD-CCE8BCE6FA6B}"/>
              </a:ext>
            </a:extLst>
          </p:cNvPr>
          <p:cNvSpPr txBox="1"/>
          <p:nvPr/>
        </p:nvSpPr>
        <p:spPr>
          <a:xfrm>
            <a:off x="274454" y="409399"/>
            <a:ext cx="5856668" cy="343171"/>
          </a:xfrm>
          <a:prstGeom prst="rect">
            <a:avLst/>
          </a:prstGeom>
          <a:noFill/>
        </p:spPr>
        <p:txBody>
          <a:bodyPr wrap="none" rtlCol="0">
            <a:spAutoFit/>
          </a:bodyPr>
          <a:lstStyle/>
          <a:p>
            <a:r>
              <a:rPr lang="en-GB" altLang="nl-BE" sz="1630" b="1">
                <a:latin typeface="Aptos" panose="020B0004020202020204" pitchFamily="34" charset="0"/>
                <a:ea typeface="Calibri" panose="020F0502020204030204" pitchFamily="34" charset="0"/>
                <a:cs typeface="Times New Roman" panose="02020603050405020304" pitchFamily="18" charset="0"/>
              </a:rPr>
              <a:t>Low hanging fruit strategy: select your first target customers</a:t>
            </a:r>
            <a:endParaRPr lang="nl-BE" altLang="nl-BE" sz="1630" b="1">
              <a:latin typeface="Aptos" panose="020B0004020202020204" pitchFamily="34" charset="0"/>
            </a:endParaRPr>
          </a:p>
        </p:txBody>
      </p:sp>
      <p:sp>
        <p:nvSpPr>
          <p:cNvPr id="2" name="Tekstvak 1">
            <a:extLst>
              <a:ext uri="{FF2B5EF4-FFF2-40B4-BE49-F238E27FC236}">
                <a16:creationId xmlns:a16="http://schemas.microsoft.com/office/drawing/2014/main" id="{A9BA08D4-9FE9-B9F8-0545-0F18184221BD}"/>
              </a:ext>
            </a:extLst>
          </p:cNvPr>
          <p:cNvSpPr txBox="1"/>
          <p:nvPr/>
        </p:nvSpPr>
        <p:spPr>
          <a:xfrm>
            <a:off x="2188654" y="1163033"/>
            <a:ext cx="1101468" cy="369332"/>
          </a:xfrm>
          <a:prstGeom prst="rect">
            <a:avLst/>
          </a:prstGeom>
          <a:noFill/>
        </p:spPr>
        <p:txBody>
          <a:bodyPr wrap="square" rtlCol="0">
            <a:spAutoFit/>
          </a:bodyPr>
          <a:lstStyle/>
          <a:p>
            <a:r>
              <a:rPr lang="nl-BE" sz="900"/>
              <a:t>Do we have local presence?</a:t>
            </a:r>
          </a:p>
        </p:txBody>
      </p:sp>
      <p:sp>
        <p:nvSpPr>
          <p:cNvPr id="5" name="Tekstvak 4">
            <a:extLst>
              <a:ext uri="{FF2B5EF4-FFF2-40B4-BE49-F238E27FC236}">
                <a16:creationId xmlns:a16="http://schemas.microsoft.com/office/drawing/2014/main" id="{6D74E641-21C8-ED8D-0078-36A47B5E0268}"/>
              </a:ext>
            </a:extLst>
          </p:cNvPr>
          <p:cNvSpPr txBox="1"/>
          <p:nvPr/>
        </p:nvSpPr>
        <p:spPr>
          <a:xfrm>
            <a:off x="4627166" y="1163033"/>
            <a:ext cx="1362874" cy="230832"/>
          </a:xfrm>
          <a:prstGeom prst="rect">
            <a:avLst/>
          </a:prstGeom>
          <a:noFill/>
        </p:spPr>
        <p:txBody>
          <a:bodyPr wrap="none" rtlCol="0">
            <a:spAutoFit/>
          </a:bodyPr>
          <a:lstStyle/>
          <a:p>
            <a:r>
              <a:rPr lang="nl-BE" sz="900"/>
              <a:t>Are we ready to deliver?</a:t>
            </a:r>
          </a:p>
        </p:txBody>
      </p:sp>
      <p:sp>
        <p:nvSpPr>
          <p:cNvPr id="6" name="Tekstvak 5">
            <a:extLst>
              <a:ext uri="{FF2B5EF4-FFF2-40B4-BE49-F238E27FC236}">
                <a16:creationId xmlns:a16="http://schemas.microsoft.com/office/drawing/2014/main" id="{01807027-4128-3B37-3F04-19C31576A95E}"/>
              </a:ext>
            </a:extLst>
          </p:cNvPr>
          <p:cNvSpPr txBox="1"/>
          <p:nvPr/>
        </p:nvSpPr>
        <p:spPr>
          <a:xfrm>
            <a:off x="7272126" y="1163032"/>
            <a:ext cx="1331484" cy="369332"/>
          </a:xfrm>
          <a:prstGeom prst="rect">
            <a:avLst/>
          </a:prstGeom>
          <a:noFill/>
        </p:spPr>
        <p:txBody>
          <a:bodyPr wrap="square" rtlCol="0">
            <a:spAutoFit/>
          </a:bodyPr>
          <a:lstStyle/>
          <a:p>
            <a:r>
              <a:rPr lang="nl-BE" sz="900"/>
              <a:t>Do we have strong valua propositions?</a:t>
            </a:r>
          </a:p>
        </p:txBody>
      </p:sp>
      <p:sp>
        <p:nvSpPr>
          <p:cNvPr id="9" name="Tekstvak 8">
            <a:extLst>
              <a:ext uri="{FF2B5EF4-FFF2-40B4-BE49-F238E27FC236}">
                <a16:creationId xmlns:a16="http://schemas.microsoft.com/office/drawing/2014/main" id="{F26E106D-99FB-28F9-F5B4-FE28873B8312}"/>
              </a:ext>
            </a:extLst>
          </p:cNvPr>
          <p:cNvSpPr txBox="1"/>
          <p:nvPr/>
        </p:nvSpPr>
        <p:spPr>
          <a:xfrm>
            <a:off x="95626" y="1163031"/>
            <a:ext cx="2097049" cy="230832"/>
          </a:xfrm>
          <a:prstGeom prst="rect">
            <a:avLst/>
          </a:prstGeom>
          <a:noFill/>
        </p:spPr>
        <p:txBody>
          <a:bodyPr wrap="none" rtlCol="0">
            <a:spAutoFit/>
          </a:bodyPr>
          <a:lstStyle/>
          <a:p>
            <a:r>
              <a:rPr lang="nl-BE" sz="900"/>
              <a:t>Targeted customer: </a:t>
            </a:r>
            <a:r>
              <a:rPr lang="nl-BE" sz="900">
                <a:solidFill>
                  <a:schemeClr val="tx2"/>
                </a:solidFill>
                <a:latin typeface="Fairwater Script Light" panose="020F0502020204030204" pitchFamily="2" charset="0"/>
              </a:rPr>
              <a:t>Anesticia &amp; beyond</a:t>
            </a:r>
            <a:endParaRPr lang="nl-BE" sz="900">
              <a:solidFill>
                <a:schemeClr val="tx2"/>
              </a:solidFill>
            </a:endParaRPr>
          </a:p>
        </p:txBody>
      </p:sp>
      <p:sp>
        <p:nvSpPr>
          <p:cNvPr id="10" name="Rechthoek 9">
            <a:extLst>
              <a:ext uri="{FF2B5EF4-FFF2-40B4-BE49-F238E27FC236}">
                <a16:creationId xmlns:a16="http://schemas.microsoft.com/office/drawing/2014/main" id="{2627F356-C39B-E6E2-232B-531E2DCADC33}"/>
              </a:ext>
            </a:extLst>
          </p:cNvPr>
          <p:cNvSpPr/>
          <p:nvPr/>
        </p:nvSpPr>
        <p:spPr>
          <a:xfrm>
            <a:off x="3290697" y="1226685"/>
            <a:ext cx="1133770" cy="1077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900"/>
          </a:p>
        </p:txBody>
      </p:sp>
      <p:sp>
        <p:nvSpPr>
          <p:cNvPr id="11" name="Rechthoek 10">
            <a:extLst>
              <a:ext uri="{FF2B5EF4-FFF2-40B4-BE49-F238E27FC236}">
                <a16:creationId xmlns:a16="http://schemas.microsoft.com/office/drawing/2014/main" id="{E57718F6-456B-56BB-1D2D-7E54756D0F13}"/>
              </a:ext>
            </a:extLst>
          </p:cNvPr>
          <p:cNvSpPr/>
          <p:nvPr/>
        </p:nvSpPr>
        <p:spPr>
          <a:xfrm>
            <a:off x="5979955" y="1224847"/>
            <a:ext cx="1133770" cy="1077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900"/>
          </a:p>
        </p:txBody>
      </p:sp>
      <p:sp>
        <p:nvSpPr>
          <p:cNvPr id="12" name="Rechthoek 11">
            <a:extLst>
              <a:ext uri="{FF2B5EF4-FFF2-40B4-BE49-F238E27FC236}">
                <a16:creationId xmlns:a16="http://schemas.microsoft.com/office/drawing/2014/main" id="{1C7AF47D-9CD4-73AE-3129-2B9F4F0EE352}"/>
              </a:ext>
            </a:extLst>
          </p:cNvPr>
          <p:cNvSpPr/>
          <p:nvPr/>
        </p:nvSpPr>
        <p:spPr>
          <a:xfrm>
            <a:off x="8371118" y="1234026"/>
            <a:ext cx="1133770" cy="1077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8" name="Rechthoek 37">
            <a:extLst>
              <a:ext uri="{FF2B5EF4-FFF2-40B4-BE49-F238E27FC236}">
                <a16:creationId xmlns:a16="http://schemas.microsoft.com/office/drawing/2014/main" id="{82085FBA-B5E3-06C9-D3DE-3987A87EE4FE}"/>
              </a:ext>
            </a:extLst>
          </p:cNvPr>
          <p:cNvSpPr/>
          <p:nvPr/>
        </p:nvSpPr>
        <p:spPr>
          <a:xfrm>
            <a:off x="3298054" y="1232020"/>
            <a:ext cx="531807" cy="107721"/>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900"/>
          </a:p>
        </p:txBody>
      </p:sp>
      <p:sp>
        <p:nvSpPr>
          <p:cNvPr id="86" name="Rechthoek 85">
            <a:extLst>
              <a:ext uri="{FF2B5EF4-FFF2-40B4-BE49-F238E27FC236}">
                <a16:creationId xmlns:a16="http://schemas.microsoft.com/office/drawing/2014/main" id="{C72C7C68-552A-404B-0819-CEC77E220BCE}"/>
              </a:ext>
            </a:extLst>
          </p:cNvPr>
          <p:cNvSpPr/>
          <p:nvPr/>
        </p:nvSpPr>
        <p:spPr>
          <a:xfrm>
            <a:off x="5979955" y="1230501"/>
            <a:ext cx="1012518" cy="98079"/>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900"/>
          </a:p>
        </p:txBody>
      </p:sp>
      <p:sp>
        <p:nvSpPr>
          <p:cNvPr id="88" name="Rechthoek 87">
            <a:extLst>
              <a:ext uri="{FF2B5EF4-FFF2-40B4-BE49-F238E27FC236}">
                <a16:creationId xmlns:a16="http://schemas.microsoft.com/office/drawing/2014/main" id="{D9935B8B-42B0-2ADA-ED7A-A5185FE3891E}"/>
              </a:ext>
            </a:extLst>
          </p:cNvPr>
          <p:cNvSpPr/>
          <p:nvPr/>
        </p:nvSpPr>
        <p:spPr>
          <a:xfrm>
            <a:off x="8379049" y="1237846"/>
            <a:ext cx="1048761" cy="101895"/>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900"/>
          </a:p>
        </p:txBody>
      </p:sp>
      <p:pic>
        <p:nvPicPr>
          <p:cNvPr id="13" name="Afbeelding 12" descr="Afbeelding met Graphics, cirkel, schermopname, Lettertype&#10;&#10;Door AI gegenereerde inhoud is mogelijk onjuist.">
            <a:extLst>
              <a:ext uri="{FF2B5EF4-FFF2-40B4-BE49-F238E27FC236}">
                <a16:creationId xmlns:a16="http://schemas.microsoft.com/office/drawing/2014/main" id="{DC121B9E-13D6-0F3A-DB78-434BBB52D8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pic>
        <p:nvPicPr>
          <p:cNvPr id="8" name="Picture 4">
            <a:extLst>
              <a:ext uri="{FF2B5EF4-FFF2-40B4-BE49-F238E27FC236}">
                <a16:creationId xmlns:a16="http://schemas.microsoft.com/office/drawing/2014/main" id="{CC17062B-1AF9-53B4-3E49-640099543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kstvak 20">
            <a:extLst>
              <a:ext uri="{FF2B5EF4-FFF2-40B4-BE49-F238E27FC236}">
                <a16:creationId xmlns:a16="http://schemas.microsoft.com/office/drawing/2014/main" id="{C7AF222C-568B-FEBB-045D-FEC9DEB110EC}"/>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4">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sp>
        <p:nvSpPr>
          <p:cNvPr id="3" name="Tekstvak 2">
            <a:extLst>
              <a:ext uri="{FF2B5EF4-FFF2-40B4-BE49-F238E27FC236}">
                <a16:creationId xmlns:a16="http://schemas.microsoft.com/office/drawing/2014/main" id="{62261352-4B03-71EF-3217-AB3CEC9B2EB3}"/>
              </a:ext>
            </a:extLst>
          </p:cNvPr>
          <p:cNvSpPr txBox="1"/>
          <p:nvPr/>
        </p:nvSpPr>
        <p:spPr>
          <a:xfrm>
            <a:off x="6355264" y="6513545"/>
            <a:ext cx="3214341" cy="229935"/>
          </a:xfrm>
          <a:prstGeom prst="rect">
            <a:avLst/>
          </a:prstGeom>
          <a:noFill/>
        </p:spPr>
        <p:txBody>
          <a:bodyPr wrap="none" rtlCol="0">
            <a:spAutoFit/>
          </a:bodyPr>
          <a:lstStyle/>
          <a:p>
            <a:r>
              <a:rPr lang="nl-BE" sz="894"/>
              <a:t>Only fill in what is relevant for you. Modify template if needed.</a:t>
            </a:r>
          </a:p>
        </p:txBody>
      </p:sp>
      <p:sp>
        <p:nvSpPr>
          <p:cNvPr id="73" name="Tekstvak 72">
            <a:extLst>
              <a:ext uri="{FF2B5EF4-FFF2-40B4-BE49-F238E27FC236}">
                <a16:creationId xmlns:a16="http://schemas.microsoft.com/office/drawing/2014/main" id="{90ED11FA-440C-233D-B0CF-92FF21BA9F49}"/>
              </a:ext>
            </a:extLst>
          </p:cNvPr>
          <p:cNvSpPr txBox="1"/>
          <p:nvPr/>
        </p:nvSpPr>
        <p:spPr>
          <a:xfrm>
            <a:off x="2188651" y="2211907"/>
            <a:ext cx="1101468" cy="369332"/>
          </a:xfrm>
          <a:prstGeom prst="rect">
            <a:avLst/>
          </a:prstGeom>
          <a:noFill/>
        </p:spPr>
        <p:txBody>
          <a:bodyPr wrap="square" rtlCol="0">
            <a:spAutoFit/>
          </a:bodyPr>
          <a:lstStyle/>
          <a:p>
            <a:r>
              <a:rPr lang="nl-BE" sz="900"/>
              <a:t>Do we have local presence?</a:t>
            </a:r>
          </a:p>
        </p:txBody>
      </p:sp>
      <p:sp>
        <p:nvSpPr>
          <p:cNvPr id="77" name="Tekstvak 76">
            <a:extLst>
              <a:ext uri="{FF2B5EF4-FFF2-40B4-BE49-F238E27FC236}">
                <a16:creationId xmlns:a16="http://schemas.microsoft.com/office/drawing/2014/main" id="{59BD9F5D-32B3-69CF-1F09-C9ACD3CEC8CF}"/>
              </a:ext>
            </a:extLst>
          </p:cNvPr>
          <p:cNvSpPr txBox="1"/>
          <p:nvPr/>
        </p:nvSpPr>
        <p:spPr>
          <a:xfrm>
            <a:off x="4627163" y="2211907"/>
            <a:ext cx="1362874" cy="230832"/>
          </a:xfrm>
          <a:prstGeom prst="rect">
            <a:avLst/>
          </a:prstGeom>
          <a:noFill/>
        </p:spPr>
        <p:txBody>
          <a:bodyPr wrap="none" rtlCol="0">
            <a:spAutoFit/>
          </a:bodyPr>
          <a:lstStyle/>
          <a:p>
            <a:r>
              <a:rPr lang="nl-BE" sz="900"/>
              <a:t>Are we ready to deliver?</a:t>
            </a:r>
          </a:p>
        </p:txBody>
      </p:sp>
      <p:sp>
        <p:nvSpPr>
          <p:cNvPr id="78" name="Tekstvak 77">
            <a:extLst>
              <a:ext uri="{FF2B5EF4-FFF2-40B4-BE49-F238E27FC236}">
                <a16:creationId xmlns:a16="http://schemas.microsoft.com/office/drawing/2014/main" id="{18A66003-26BC-EFC1-D9CF-EB11457CEF2B}"/>
              </a:ext>
            </a:extLst>
          </p:cNvPr>
          <p:cNvSpPr txBox="1"/>
          <p:nvPr/>
        </p:nvSpPr>
        <p:spPr>
          <a:xfrm>
            <a:off x="7272123" y="2211906"/>
            <a:ext cx="1331484" cy="369332"/>
          </a:xfrm>
          <a:prstGeom prst="rect">
            <a:avLst/>
          </a:prstGeom>
          <a:noFill/>
        </p:spPr>
        <p:txBody>
          <a:bodyPr wrap="square" rtlCol="0">
            <a:spAutoFit/>
          </a:bodyPr>
          <a:lstStyle/>
          <a:p>
            <a:r>
              <a:rPr lang="nl-BE" sz="900"/>
              <a:t>Do we have strong valua propositions?</a:t>
            </a:r>
          </a:p>
        </p:txBody>
      </p:sp>
      <p:sp>
        <p:nvSpPr>
          <p:cNvPr id="79" name="Tekstvak 78">
            <a:extLst>
              <a:ext uri="{FF2B5EF4-FFF2-40B4-BE49-F238E27FC236}">
                <a16:creationId xmlns:a16="http://schemas.microsoft.com/office/drawing/2014/main" id="{8199B1D3-A440-C74E-0F40-0428EE45CE38}"/>
              </a:ext>
            </a:extLst>
          </p:cNvPr>
          <p:cNvSpPr txBox="1"/>
          <p:nvPr/>
        </p:nvSpPr>
        <p:spPr>
          <a:xfrm>
            <a:off x="95623" y="2211905"/>
            <a:ext cx="2029723" cy="230832"/>
          </a:xfrm>
          <a:prstGeom prst="rect">
            <a:avLst/>
          </a:prstGeom>
          <a:noFill/>
        </p:spPr>
        <p:txBody>
          <a:bodyPr wrap="none" rtlCol="0">
            <a:spAutoFit/>
          </a:bodyPr>
          <a:lstStyle/>
          <a:p>
            <a:r>
              <a:rPr lang="nl-BE" sz="900"/>
              <a:t>Targeted customer: ………………………</a:t>
            </a:r>
          </a:p>
        </p:txBody>
      </p:sp>
      <p:sp>
        <p:nvSpPr>
          <p:cNvPr id="80" name="Rechthoek 79">
            <a:extLst>
              <a:ext uri="{FF2B5EF4-FFF2-40B4-BE49-F238E27FC236}">
                <a16:creationId xmlns:a16="http://schemas.microsoft.com/office/drawing/2014/main" id="{B9ECF388-CAEE-C74C-655F-50AB7F7E5B4B}"/>
              </a:ext>
            </a:extLst>
          </p:cNvPr>
          <p:cNvSpPr/>
          <p:nvPr/>
        </p:nvSpPr>
        <p:spPr>
          <a:xfrm>
            <a:off x="3290694" y="2275559"/>
            <a:ext cx="1133770" cy="1077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900"/>
          </a:p>
        </p:txBody>
      </p:sp>
      <p:sp>
        <p:nvSpPr>
          <p:cNvPr id="95" name="Rechthoek 94">
            <a:extLst>
              <a:ext uri="{FF2B5EF4-FFF2-40B4-BE49-F238E27FC236}">
                <a16:creationId xmlns:a16="http://schemas.microsoft.com/office/drawing/2014/main" id="{86D3FADD-0C82-BCCC-411B-2329D1AC812F}"/>
              </a:ext>
            </a:extLst>
          </p:cNvPr>
          <p:cNvSpPr/>
          <p:nvPr/>
        </p:nvSpPr>
        <p:spPr>
          <a:xfrm>
            <a:off x="5979952" y="2273721"/>
            <a:ext cx="1133770" cy="1077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900"/>
          </a:p>
        </p:txBody>
      </p:sp>
      <p:sp>
        <p:nvSpPr>
          <p:cNvPr id="96" name="Rechthoek 95">
            <a:extLst>
              <a:ext uri="{FF2B5EF4-FFF2-40B4-BE49-F238E27FC236}">
                <a16:creationId xmlns:a16="http://schemas.microsoft.com/office/drawing/2014/main" id="{71B01872-F931-74E7-299C-7D849D8BDEA3}"/>
              </a:ext>
            </a:extLst>
          </p:cNvPr>
          <p:cNvSpPr/>
          <p:nvPr/>
        </p:nvSpPr>
        <p:spPr>
          <a:xfrm>
            <a:off x="8371115" y="2282900"/>
            <a:ext cx="1133770" cy="1077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0" name="Tekstvak 99">
            <a:extLst>
              <a:ext uri="{FF2B5EF4-FFF2-40B4-BE49-F238E27FC236}">
                <a16:creationId xmlns:a16="http://schemas.microsoft.com/office/drawing/2014/main" id="{2E5E6FC2-F877-F9EF-F465-0653A5D7798A}"/>
              </a:ext>
            </a:extLst>
          </p:cNvPr>
          <p:cNvSpPr txBox="1"/>
          <p:nvPr/>
        </p:nvSpPr>
        <p:spPr>
          <a:xfrm>
            <a:off x="2197618" y="3278707"/>
            <a:ext cx="1101468" cy="369332"/>
          </a:xfrm>
          <a:prstGeom prst="rect">
            <a:avLst/>
          </a:prstGeom>
          <a:noFill/>
        </p:spPr>
        <p:txBody>
          <a:bodyPr wrap="square" rtlCol="0">
            <a:spAutoFit/>
          </a:bodyPr>
          <a:lstStyle/>
          <a:p>
            <a:r>
              <a:rPr lang="nl-BE" sz="900"/>
              <a:t>Do we have local presence?</a:t>
            </a:r>
          </a:p>
        </p:txBody>
      </p:sp>
      <p:sp>
        <p:nvSpPr>
          <p:cNvPr id="101" name="Tekstvak 100">
            <a:extLst>
              <a:ext uri="{FF2B5EF4-FFF2-40B4-BE49-F238E27FC236}">
                <a16:creationId xmlns:a16="http://schemas.microsoft.com/office/drawing/2014/main" id="{2B4BB126-C5CE-0FFB-48B3-4745D40366AA}"/>
              </a:ext>
            </a:extLst>
          </p:cNvPr>
          <p:cNvSpPr txBox="1"/>
          <p:nvPr/>
        </p:nvSpPr>
        <p:spPr>
          <a:xfrm>
            <a:off x="4636130" y="3278707"/>
            <a:ext cx="1362874" cy="230832"/>
          </a:xfrm>
          <a:prstGeom prst="rect">
            <a:avLst/>
          </a:prstGeom>
          <a:noFill/>
        </p:spPr>
        <p:txBody>
          <a:bodyPr wrap="none" rtlCol="0">
            <a:spAutoFit/>
          </a:bodyPr>
          <a:lstStyle/>
          <a:p>
            <a:r>
              <a:rPr lang="nl-BE" sz="900"/>
              <a:t>Are we ready to deliver?</a:t>
            </a:r>
          </a:p>
        </p:txBody>
      </p:sp>
      <p:sp>
        <p:nvSpPr>
          <p:cNvPr id="102" name="Tekstvak 101">
            <a:extLst>
              <a:ext uri="{FF2B5EF4-FFF2-40B4-BE49-F238E27FC236}">
                <a16:creationId xmlns:a16="http://schemas.microsoft.com/office/drawing/2014/main" id="{8E4D4702-3F59-5ACE-6D90-13EA123FEB28}"/>
              </a:ext>
            </a:extLst>
          </p:cNvPr>
          <p:cNvSpPr txBox="1"/>
          <p:nvPr/>
        </p:nvSpPr>
        <p:spPr>
          <a:xfrm>
            <a:off x="7281090" y="3278706"/>
            <a:ext cx="1331484" cy="369332"/>
          </a:xfrm>
          <a:prstGeom prst="rect">
            <a:avLst/>
          </a:prstGeom>
          <a:noFill/>
        </p:spPr>
        <p:txBody>
          <a:bodyPr wrap="square" rtlCol="0">
            <a:spAutoFit/>
          </a:bodyPr>
          <a:lstStyle/>
          <a:p>
            <a:r>
              <a:rPr lang="nl-BE" sz="900"/>
              <a:t>Do we have strong valua propositions?</a:t>
            </a:r>
          </a:p>
        </p:txBody>
      </p:sp>
      <p:sp>
        <p:nvSpPr>
          <p:cNvPr id="103" name="Tekstvak 102">
            <a:extLst>
              <a:ext uri="{FF2B5EF4-FFF2-40B4-BE49-F238E27FC236}">
                <a16:creationId xmlns:a16="http://schemas.microsoft.com/office/drawing/2014/main" id="{E3B3537F-0FF5-7BC1-29D2-ABE4E8B1941E}"/>
              </a:ext>
            </a:extLst>
          </p:cNvPr>
          <p:cNvSpPr txBox="1"/>
          <p:nvPr/>
        </p:nvSpPr>
        <p:spPr>
          <a:xfrm>
            <a:off x="104590" y="3278705"/>
            <a:ext cx="2029723" cy="230832"/>
          </a:xfrm>
          <a:prstGeom prst="rect">
            <a:avLst/>
          </a:prstGeom>
          <a:noFill/>
        </p:spPr>
        <p:txBody>
          <a:bodyPr wrap="none" rtlCol="0">
            <a:spAutoFit/>
          </a:bodyPr>
          <a:lstStyle/>
          <a:p>
            <a:r>
              <a:rPr lang="nl-BE" sz="900"/>
              <a:t>Targeted customer: ………………………</a:t>
            </a:r>
          </a:p>
        </p:txBody>
      </p:sp>
      <p:sp>
        <p:nvSpPr>
          <p:cNvPr id="104" name="Rechthoek 103">
            <a:extLst>
              <a:ext uri="{FF2B5EF4-FFF2-40B4-BE49-F238E27FC236}">
                <a16:creationId xmlns:a16="http://schemas.microsoft.com/office/drawing/2014/main" id="{C75EBD74-CCB4-6BE0-109F-10C514453754}"/>
              </a:ext>
            </a:extLst>
          </p:cNvPr>
          <p:cNvSpPr/>
          <p:nvPr/>
        </p:nvSpPr>
        <p:spPr>
          <a:xfrm>
            <a:off x="3299661" y="3342359"/>
            <a:ext cx="1133770" cy="1077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900"/>
          </a:p>
        </p:txBody>
      </p:sp>
      <p:sp>
        <p:nvSpPr>
          <p:cNvPr id="105" name="Rechthoek 104">
            <a:extLst>
              <a:ext uri="{FF2B5EF4-FFF2-40B4-BE49-F238E27FC236}">
                <a16:creationId xmlns:a16="http://schemas.microsoft.com/office/drawing/2014/main" id="{B3260813-3CC2-097B-29D1-1DD055C14C98}"/>
              </a:ext>
            </a:extLst>
          </p:cNvPr>
          <p:cNvSpPr/>
          <p:nvPr/>
        </p:nvSpPr>
        <p:spPr>
          <a:xfrm>
            <a:off x="5988919" y="3340521"/>
            <a:ext cx="1133770" cy="1077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900"/>
          </a:p>
        </p:txBody>
      </p:sp>
      <p:sp>
        <p:nvSpPr>
          <p:cNvPr id="106" name="Rechthoek 105">
            <a:extLst>
              <a:ext uri="{FF2B5EF4-FFF2-40B4-BE49-F238E27FC236}">
                <a16:creationId xmlns:a16="http://schemas.microsoft.com/office/drawing/2014/main" id="{A8A0E5FF-5CD0-724C-8C40-36C3F319DC4D}"/>
              </a:ext>
            </a:extLst>
          </p:cNvPr>
          <p:cNvSpPr/>
          <p:nvPr/>
        </p:nvSpPr>
        <p:spPr>
          <a:xfrm>
            <a:off x="8380082" y="3349700"/>
            <a:ext cx="1133770" cy="1077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0" name="Tekstvak 109">
            <a:extLst>
              <a:ext uri="{FF2B5EF4-FFF2-40B4-BE49-F238E27FC236}">
                <a16:creationId xmlns:a16="http://schemas.microsoft.com/office/drawing/2014/main" id="{0627DFC7-B3E6-C41A-8F52-7132B2905019}"/>
              </a:ext>
            </a:extLst>
          </p:cNvPr>
          <p:cNvSpPr txBox="1"/>
          <p:nvPr/>
        </p:nvSpPr>
        <p:spPr>
          <a:xfrm>
            <a:off x="2197617" y="4372399"/>
            <a:ext cx="1101468" cy="369332"/>
          </a:xfrm>
          <a:prstGeom prst="rect">
            <a:avLst/>
          </a:prstGeom>
          <a:noFill/>
        </p:spPr>
        <p:txBody>
          <a:bodyPr wrap="square" rtlCol="0">
            <a:spAutoFit/>
          </a:bodyPr>
          <a:lstStyle/>
          <a:p>
            <a:r>
              <a:rPr lang="nl-BE" sz="900"/>
              <a:t>Do we have local presence?</a:t>
            </a:r>
          </a:p>
        </p:txBody>
      </p:sp>
      <p:sp>
        <p:nvSpPr>
          <p:cNvPr id="111" name="Tekstvak 110">
            <a:extLst>
              <a:ext uri="{FF2B5EF4-FFF2-40B4-BE49-F238E27FC236}">
                <a16:creationId xmlns:a16="http://schemas.microsoft.com/office/drawing/2014/main" id="{8AB4641C-EDC4-F427-25EF-18AC7AA66B78}"/>
              </a:ext>
            </a:extLst>
          </p:cNvPr>
          <p:cNvSpPr txBox="1"/>
          <p:nvPr/>
        </p:nvSpPr>
        <p:spPr>
          <a:xfrm>
            <a:off x="4636129" y="4372399"/>
            <a:ext cx="1362874" cy="230832"/>
          </a:xfrm>
          <a:prstGeom prst="rect">
            <a:avLst/>
          </a:prstGeom>
          <a:noFill/>
        </p:spPr>
        <p:txBody>
          <a:bodyPr wrap="none" rtlCol="0">
            <a:spAutoFit/>
          </a:bodyPr>
          <a:lstStyle/>
          <a:p>
            <a:r>
              <a:rPr lang="nl-BE" sz="900"/>
              <a:t>Are we ready to deliver?</a:t>
            </a:r>
          </a:p>
        </p:txBody>
      </p:sp>
      <p:sp>
        <p:nvSpPr>
          <p:cNvPr id="112" name="Tekstvak 111">
            <a:extLst>
              <a:ext uri="{FF2B5EF4-FFF2-40B4-BE49-F238E27FC236}">
                <a16:creationId xmlns:a16="http://schemas.microsoft.com/office/drawing/2014/main" id="{99D1A1A1-6A50-4909-033C-70AAE045E6D1}"/>
              </a:ext>
            </a:extLst>
          </p:cNvPr>
          <p:cNvSpPr txBox="1"/>
          <p:nvPr/>
        </p:nvSpPr>
        <p:spPr>
          <a:xfrm>
            <a:off x="7281089" y="4372398"/>
            <a:ext cx="1331484" cy="369332"/>
          </a:xfrm>
          <a:prstGeom prst="rect">
            <a:avLst/>
          </a:prstGeom>
          <a:noFill/>
        </p:spPr>
        <p:txBody>
          <a:bodyPr wrap="square" rtlCol="0">
            <a:spAutoFit/>
          </a:bodyPr>
          <a:lstStyle/>
          <a:p>
            <a:r>
              <a:rPr lang="nl-BE" sz="900"/>
              <a:t>Do we have strong valua propositions?</a:t>
            </a:r>
          </a:p>
        </p:txBody>
      </p:sp>
      <p:sp>
        <p:nvSpPr>
          <p:cNvPr id="113" name="Tekstvak 112">
            <a:extLst>
              <a:ext uri="{FF2B5EF4-FFF2-40B4-BE49-F238E27FC236}">
                <a16:creationId xmlns:a16="http://schemas.microsoft.com/office/drawing/2014/main" id="{17E6686F-39B4-5C23-D413-4844C184EB7C}"/>
              </a:ext>
            </a:extLst>
          </p:cNvPr>
          <p:cNvSpPr txBox="1"/>
          <p:nvPr/>
        </p:nvSpPr>
        <p:spPr>
          <a:xfrm>
            <a:off x="104589" y="4372397"/>
            <a:ext cx="2029723" cy="230832"/>
          </a:xfrm>
          <a:prstGeom prst="rect">
            <a:avLst/>
          </a:prstGeom>
          <a:noFill/>
        </p:spPr>
        <p:txBody>
          <a:bodyPr wrap="none" rtlCol="0">
            <a:spAutoFit/>
          </a:bodyPr>
          <a:lstStyle/>
          <a:p>
            <a:r>
              <a:rPr lang="nl-BE" sz="900"/>
              <a:t>Targeted customer: ………………………</a:t>
            </a:r>
          </a:p>
        </p:txBody>
      </p:sp>
      <p:sp>
        <p:nvSpPr>
          <p:cNvPr id="114" name="Rechthoek 113">
            <a:extLst>
              <a:ext uri="{FF2B5EF4-FFF2-40B4-BE49-F238E27FC236}">
                <a16:creationId xmlns:a16="http://schemas.microsoft.com/office/drawing/2014/main" id="{C1AA3250-E0DE-28EC-CD85-91C295FDAAB1}"/>
              </a:ext>
            </a:extLst>
          </p:cNvPr>
          <p:cNvSpPr/>
          <p:nvPr/>
        </p:nvSpPr>
        <p:spPr>
          <a:xfrm>
            <a:off x="3299660" y="4436051"/>
            <a:ext cx="1133770" cy="1077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900"/>
          </a:p>
        </p:txBody>
      </p:sp>
      <p:sp>
        <p:nvSpPr>
          <p:cNvPr id="115" name="Rechthoek 114">
            <a:extLst>
              <a:ext uri="{FF2B5EF4-FFF2-40B4-BE49-F238E27FC236}">
                <a16:creationId xmlns:a16="http://schemas.microsoft.com/office/drawing/2014/main" id="{AF0D0445-678F-BD42-601D-20EA2EF3C317}"/>
              </a:ext>
            </a:extLst>
          </p:cNvPr>
          <p:cNvSpPr/>
          <p:nvPr/>
        </p:nvSpPr>
        <p:spPr>
          <a:xfrm>
            <a:off x="5988918" y="4434213"/>
            <a:ext cx="1133770" cy="1077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900"/>
          </a:p>
        </p:txBody>
      </p:sp>
      <p:sp>
        <p:nvSpPr>
          <p:cNvPr id="116" name="Rechthoek 115">
            <a:extLst>
              <a:ext uri="{FF2B5EF4-FFF2-40B4-BE49-F238E27FC236}">
                <a16:creationId xmlns:a16="http://schemas.microsoft.com/office/drawing/2014/main" id="{E13ECBF1-D833-E125-2E1E-DC2F154CF427}"/>
              </a:ext>
            </a:extLst>
          </p:cNvPr>
          <p:cNvSpPr/>
          <p:nvPr/>
        </p:nvSpPr>
        <p:spPr>
          <a:xfrm>
            <a:off x="8380081" y="4443392"/>
            <a:ext cx="1133770" cy="1077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2" name="Tekstvak 121">
            <a:extLst>
              <a:ext uri="{FF2B5EF4-FFF2-40B4-BE49-F238E27FC236}">
                <a16:creationId xmlns:a16="http://schemas.microsoft.com/office/drawing/2014/main" id="{A4E1FF8F-70D9-66E8-45D1-9A5F4D6C267A}"/>
              </a:ext>
            </a:extLst>
          </p:cNvPr>
          <p:cNvSpPr txBox="1"/>
          <p:nvPr/>
        </p:nvSpPr>
        <p:spPr>
          <a:xfrm>
            <a:off x="2197616" y="5457133"/>
            <a:ext cx="1101468" cy="369332"/>
          </a:xfrm>
          <a:prstGeom prst="rect">
            <a:avLst/>
          </a:prstGeom>
          <a:noFill/>
        </p:spPr>
        <p:txBody>
          <a:bodyPr wrap="square" rtlCol="0">
            <a:spAutoFit/>
          </a:bodyPr>
          <a:lstStyle/>
          <a:p>
            <a:r>
              <a:rPr lang="nl-BE" sz="900"/>
              <a:t>Do we have local presence?</a:t>
            </a:r>
          </a:p>
        </p:txBody>
      </p:sp>
      <p:sp>
        <p:nvSpPr>
          <p:cNvPr id="123" name="Tekstvak 122">
            <a:extLst>
              <a:ext uri="{FF2B5EF4-FFF2-40B4-BE49-F238E27FC236}">
                <a16:creationId xmlns:a16="http://schemas.microsoft.com/office/drawing/2014/main" id="{1DEC5AC4-A8D7-60F5-59E7-B182800407A0}"/>
              </a:ext>
            </a:extLst>
          </p:cNvPr>
          <p:cNvSpPr txBox="1"/>
          <p:nvPr/>
        </p:nvSpPr>
        <p:spPr>
          <a:xfrm>
            <a:off x="4636128" y="5457133"/>
            <a:ext cx="1362874" cy="230832"/>
          </a:xfrm>
          <a:prstGeom prst="rect">
            <a:avLst/>
          </a:prstGeom>
          <a:noFill/>
        </p:spPr>
        <p:txBody>
          <a:bodyPr wrap="none" rtlCol="0">
            <a:spAutoFit/>
          </a:bodyPr>
          <a:lstStyle/>
          <a:p>
            <a:r>
              <a:rPr lang="nl-BE" sz="900"/>
              <a:t>Are we ready to deliver?</a:t>
            </a:r>
          </a:p>
        </p:txBody>
      </p:sp>
      <p:sp>
        <p:nvSpPr>
          <p:cNvPr id="124" name="Tekstvak 123">
            <a:extLst>
              <a:ext uri="{FF2B5EF4-FFF2-40B4-BE49-F238E27FC236}">
                <a16:creationId xmlns:a16="http://schemas.microsoft.com/office/drawing/2014/main" id="{C6F71897-CA15-98EC-B211-3C19EA966523}"/>
              </a:ext>
            </a:extLst>
          </p:cNvPr>
          <p:cNvSpPr txBox="1"/>
          <p:nvPr/>
        </p:nvSpPr>
        <p:spPr>
          <a:xfrm>
            <a:off x="7281088" y="5457132"/>
            <a:ext cx="1331484" cy="369332"/>
          </a:xfrm>
          <a:prstGeom prst="rect">
            <a:avLst/>
          </a:prstGeom>
          <a:noFill/>
        </p:spPr>
        <p:txBody>
          <a:bodyPr wrap="square" rtlCol="0">
            <a:spAutoFit/>
          </a:bodyPr>
          <a:lstStyle/>
          <a:p>
            <a:r>
              <a:rPr lang="nl-BE" sz="900"/>
              <a:t>Do we have strong valua propositions?</a:t>
            </a:r>
          </a:p>
        </p:txBody>
      </p:sp>
      <p:sp>
        <p:nvSpPr>
          <p:cNvPr id="125" name="Tekstvak 124">
            <a:extLst>
              <a:ext uri="{FF2B5EF4-FFF2-40B4-BE49-F238E27FC236}">
                <a16:creationId xmlns:a16="http://schemas.microsoft.com/office/drawing/2014/main" id="{5E733ECD-F610-58CC-5960-F1210F338A5D}"/>
              </a:ext>
            </a:extLst>
          </p:cNvPr>
          <p:cNvSpPr txBox="1"/>
          <p:nvPr/>
        </p:nvSpPr>
        <p:spPr>
          <a:xfrm>
            <a:off x="104588" y="5457131"/>
            <a:ext cx="2029723" cy="230832"/>
          </a:xfrm>
          <a:prstGeom prst="rect">
            <a:avLst/>
          </a:prstGeom>
          <a:noFill/>
        </p:spPr>
        <p:txBody>
          <a:bodyPr wrap="none" rtlCol="0">
            <a:spAutoFit/>
          </a:bodyPr>
          <a:lstStyle/>
          <a:p>
            <a:r>
              <a:rPr lang="nl-BE" sz="900"/>
              <a:t>Targeted customer: ………………………</a:t>
            </a:r>
          </a:p>
        </p:txBody>
      </p:sp>
      <p:sp>
        <p:nvSpPr>
          <p:cNvPr id="126" name="Rechthoek 125">
            <a:extLst>
              <a:ext uri="{FF2B5EF4-FFF2-40B4-BE49-F238E27FC236}">
                <a16:creationId xmlns:a16="http://schemas.microsoft.com/office/drawing/2014/main" id="{C601DD5E-1A94-8406-7A5E-084B4A41AB6B}"/>
              </a:ext>
            </a:extLst>
          </p:cNvPr>
          <p:cNvSpPr/>
          <p:nvPr/>
        </p:nvSpPr>
        <p:spPr>
          <a:xfrm>
            <a:off x="3299659" y="5520785"/>
            <a:ext cx="1133770" cy="1077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900"/>
          </a:p>
        </p:txBody>
      </p:sp>
      <p:sp>
        <p:nvSpPr>
          <p:cNvPr id="127" name="Rechthoek 126">
            <a:extLst>
              <a:ext uri="{FF2B5EF4-FFF2-40B4-BE49-F238E27FC236}">
                <a16:creationId xmlns:a16="http://schemas.microsoft.com/office/drawing/2014/main" id="{46212CE3-21F5-44D4-E075-9C50E09BF1AA}"/>
              </a:ext>
            </a:extLst>
          </p:cNvPr>
          <p:cNvSpPr/>
          <p:nvPr/>
        </p:nvSpPr>
        <p:spPr>
          <a:xfrm>
            <a:off x="5988917" y="5518947"/>
            <a:ext cx="1133770" cy="1077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900"/>
          </a:p>
        </p:txBody>
      </p:sp>
      <p:sp>
        <p:nvSpPr>
          <p:cNvPr id="128" name="Rechthoek 127">
            <a:extLst>
              <a:ext uri="{FF2B5EF4-FFF2-40B4-BE49-F238E27FC236}">
                <a16:creationId xmlns:a16="http://schemas.microsoft.com/office/drawing/2014/main" id="{E6D15BCE-0E49-F4C8-7676-19F35DB22AB9}"/>
              </a:ext>
            </a:extLst>
          </p:cNvPr>
          <p:cNvSpPr/>
          <p:nvPr/>
        </p:nvSpPr>
        <p:spPr>
          <a:xfrm>
            <a:off x="8380080" y="5528126"/>
            <a:ext cx="1133770" cy="1077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061361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CB3EC-CC86-F04D-1F0F-67A8F0F43361}"/>
            </a:ext>
          </a:extLst>
        </p:cNvPr>
        <p:cNvGrpSpPr/>
        <p:nvPr/>
      </p:nvGrpSpPr>
      <p:grpSpPr>
        <a:xfrm>
          <a:off x="0" y="0"/>
          <a:ext cx="0" cy="0"/>
          <a:chOff x="0" y="0"/>
          <a:chExt cx="0" cy="0"/>
        </a:xfrm>
      </p:grpSpPr>
      <p:pic>
        <p:nvPicPr>
          <p:cNvPr id="4" name="Picture 4">
            <a:extLst>
              <a:ext uri="{FF2B5EF4-FFF2-40B4-BE49-F238E27FC236}">
                <a16:creationId xmlns:a16="http://schemas.microsoft.com/office/drawing/2014/main" id="{A82A5C50-ED95-736D-F974-24B39DA0F4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5">
            <a:extLst>
              <a:ext uri="{FF2B5EF4-FFF2-40B4-BE49-F238E27FC236}">
                <a16:creationId xmlns:a16="http://schemas.microsoft.com/office/drawing/2014/main" id="{2D52F3F0-E334-4137-4699-61ABC3FB7562}"/>
              </a:ext>
            </a:extLst>
          </p:cNvPr>
          <p:cNvSpPr txBox="1"/>
          <p:nvPr/>
        </p:nvSpPr>
        <p:spPr>
          <a:xfrm>
            <a:off x="274454" y="409399"/>
            <a:ext cx="4730526" cy="343171"/>
          </a:xfrm>
          <a:prstGeom prst="rect">
            <a:avLst/>
          </a:prstGeom>
          <a:noFill/>
        </p:spPr>
        <p:txBody>
          <a:bodyPr wrap="none" rtlCol="0">
            <a:spAutoFit/>
          </a:bodyPr>
          <a:lstStyle/>
          <a:p>
            <a:r>
              <a:rPr lang="en-US" sz="1630" b="1"/>
              <a:t>Preferred Clients shortlist, early &amp; medium term</a:t>
            </a:r>
            <a:endParaRPr lang="nl-BE" sz="1625" b="1"/>
          </a:p>
        </p:txBody>
      </p:sp>
      <p:sp>
        <p:nvSpPr>
          <p:cNvPr id="7" name="Tekstvak 6">
            <a:extLst>
              <a:ext uri="{FF2B5EF4-FFF2-40B4-BE49-F238E27FC236}">
                <a16:creationId xmlns:a16="http://schemas.microsoft.com/office/drawing/2014/main" id="{854394CF-9F0D-37CB-8D5C-01217A777D14}"/>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3">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graphicFrame>
        <p:nvGraphicFramePr>
          <p:cNvPr id="3" name="Tabel 2">
            <a:extLst>
              <a:ext uri="{FF2B5EF4-FFF2-40B4-BE49-F238E27FC236}">
                <a16:creationId xmlns:a16="http://schemas.microsoft.com/office/drawing/2014/main" id="{E9D6B384-3338-9F29-DFEF-2DAB44F0E7C7}"/>
              </a:ext>
            </a:extLst>
          </p:cNvPr>
          <p:cNvGraphicFramePr>
            <a:graphicFrameLocks noGrp="1"/>
          </p:cNvGraphicFramePr>
          <p:nvPr>
            <p:extLst>
              <p:ext uri="{D42A27DB-BD31-4B8C-83A1-F6EECF244321}">
                <p14:modId xmlns:p14="http://schemas.microsoft.com/office/powerpoint/2010/main" val="2663922012"/>
              </p:ext>
            </p:extLst>
          </p:nvPr>
        </p:nvGraphicFramePr>
        <p:xfrm>
          <a:off x="321368" y="933841"/>
          <a:ext cx="8945180" cy="5156931"/>
        </p:xfrm>
        <a:graphic>
          <a:graphicData uri="http://schemas.openxmlformats.org/drawingml/2006/table">
            <a:tbl>
              <a:tblPr firstRow="1" bandRow="1">
                <a:tableStyleId>{5C22544A-7EE6-4342-B048-85BDC9FD1C3A}</a:tableStyleId>
              </a:tblPr>
              <a:tblGrid>
                <a:gridCol w="1789036">
                  <a:extLst>
                    <a:ext uri="{9D8B030D-6E8A-4147-A177-3AD203B41FA5}">
                      <a16:colId xmlns:a16="http://schemas.microsoft.com/office/drawing/2014/main" val="2562577711"/>
                    </a:ext>
                  </a:extLst>
                </a:gridCol>
                <a:gridCol w="1789036">
                  <a:extLst>
                    <a:ext uri="{9D8B030D-6E8A-4147-A177-3AD203B41FA5}">
                      <a16:colId xmlns:a16="http://schemas.microsoft.com/office/drawing/2014/main" val="354204516"/>
                    </a:ext>
                  </a:extLst>
                </a:gridCol>
                <a:gridCol w="1789036">
                  <a:extLst>
                    <a:ext uri="{9D8B030D-6E8A-4147-A177-3AD203B41FA5}">
                      <a16:colId xmlns:a16="http://schemas.microsoft.com/office/drawing/2014/main" val="834938011"/>
                    </a:ext>
                  </a:extLst>
                </a:gridCol>
                <a:gridCol w="1789036">
                  <a:extLst>
                    <a:ext uri="{9D8B030D-6E8A-4147-A177-3AD203B41FA5}">
                      <a16:colId xmlns:a16="http://schemas.microsoft.com/office/drawing/2014/main" val="2258798010"/>
                    </a:ext>
                  </a:extLst>
                </a:gridCol>
                <a:gridCol w="1789036">
                  <a:extLst>
                    <a:ext uri="{9D8B030D-6E8A-4147-A177-3AD203B41FA5}">
                      <a16:colId xmlns:a16="http://schemas.microsoft.com/office/drawing/2014/main" val="3249112876"/>
                    </a:ext>
                  </a:extLst>
                </a:gridCol>
              </a:tblGrid>
              <a:tr h="660063">
                <a:tc>
                  <a:txBody>
                    <a:bodyPr/>
                    <a:lstStyle/>
                    <a:p>
                      <a:endParaRPr lang="nl-BE" sz="900" b="0">
                        <a:latin typeface="+mj-lt"/>
                      </a:endParaRPr>
                    </a:p>
                  </a:txBody>
                  <a:tcPr/>
                </a:tc>
                <a:tc>
                  <a:txBody>
                    <a:bodyPr/>
                    <a:lstStyle/>
                    <a:p>
                      <a:pPr algn="ctr"/>
                      <a:r>
                        <a:rPr lang="nl-BE" sz="1100" b="0">
                          <a:latin typeface="+mj-lt"/>
                        </a:rPr>
                        <a:t>Strategic Customers</a:t>
                      </a:r>
                    </a:p>
                  </a:txBody>
                  <a:tcPr/>
                </a:tc>
                <a:tc>
                  <a:txBody>
                    <a:bodyPr/>
                    <a:lstStyle/>
                    <a:p>
                      <a:pPr algn="ctr"/>
                      <a:r>
                        <a:rPr lang="nl-BE" sz="1100" b="0">
                          <a:latin typeface="+mj-lt"/>
                        </a:rPr>
                        <a:t>High End Customers</a:t>
                      </a:r>
                    </a:p>
                  </a:txBody>
                  <a:tcPr/>
                </a:tc>
                <a:tc>
                  <a:txBody>
                    <a:bodyPr/>
                    <a:lstStyle/>
                    <a:p>
                      <a:pPr algn="ctr"/>
                      <a:r>
                        <a:rPr lang="nl-BE" sz="1100" b="0">
                          <a:latin typeface="+mj-lt"/>
                        </a:rPr>
                        <a:t>Medium</a:t>
                      </a:r>
                    </a:p>
                  </a:txBody>
                  <a:tcPr/>
                </a:tc>
                <a:tc>
                  <a:txBody>
                    <a:bodyPr/>
                    <a:lstStyle/>
                    <a:p>
                      <a:pPr algn="ctr"/>
                      <a:r>
                        <a:rPr lang="nl-BE" sz="1100" b="0">
                          <a:latin typeface="+mj-lt"/>
                        </a:rPr>
                        <a:t>Light customers</a:t>
                      </a:r>
                    </a:p>
                  </a:txBody>
                  <a:tcPr/>
                </a:tc>
                <a:extLst>
                  <a:ext uri="{0D108BD9-81ED-4DB2-BD59-A6C34878D82A}">
                    <a16:rowId xmlns:a16="http://schemas.microsoft.com/office/drawing/2014/main" val="3678620247"/>
                  </a:ext>
                </a:extLst>
              </a:tr>
              <a:tr h="1520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050" b="0">
                          <a:latin typeface="+mj-lt"/>
                        </a:rPr>
                        <a:t>Sector / Niche / Location: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050" b="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050" b="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050" b="0">
                          <a:solidFill>
                            <a:schemeClr val="accent1"/>
                          </a:solidFill>
                          <a:latin typeface="+mj-lt"/>
                        </a:rPr>
                        <a:t>Early (e.g.) first 2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050" b="0">
                        <a:solidFill>
                          <a:schemeClr val="accent1"/>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050" b="0">
                        <a:solidFill>
                          <a:schemeClr val="accent1"/>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050" b="0">
                          <a:solidFill>
                            <a:schemeClr val="accent1"/>
                          </a:solidFill>
                          <a:latin typeface="+mj-lt"/>
                        </a:rPr>
                        <a:t>Later (e.g.): + 2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050" b="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050" b="0">
                        <a:latin typeface="+mj-lt"/>
                      </a:endParaRPr>
                    </a:p>
                  </a:txBody>
                  <a:tcPr/>
                </a:tc>
                <a:tc>
                  <a:txBody>
                    <a:bodyPr/>
                    <a:lstStyle/>
                    <a:p>
                      <a:endParaRPr lang="nl-BE" sz="900" b="0">
                        <a:latin typeface="+mj-lt"/>
                      </a:endParaRPr>
                    </a:p>
                  </a:txBody>
                  <a:tcPr/>
                </a:tc>
                <a:tc>
                  <a:txBody>
                    <a:bodyPr/>
                    <a:lstStyle/>
                    <a:p>
                      <a:endParaRPr lang="nl-BE" sz="900" b="0">
                        <a:latin typeface="Bradley Hand ITC" panose="03070402050302030203" pitchFamily="66" charset="0"/>
                      </a:endParaRPr>
                    </a:p>
                  </a:txBody>
                  <a:tcPr/>
                </a:tc>
                <a:tc>
                  <a:txBody>
                    <a:bodyPr/>
                    <a:lstStyle/>
                    <a:p>
                      <a:endParaRPr lang="nl-BE" sz="900" b="0">
                        <a:latin typeface="Bradley Hand ITC" panose="03070402050302030203" pitchFamily="66" charset="0"/>
                      </a:endParaRPr>
                    </a:p>
                  </a:txBody>
                  <a:tcPr/>
                </a:tc>
                <a:tc>
                  <a:txBody>
                    <a:bodyPr/>
                    <a:lstStyle/>
                    <a:p>
                      <a:endParaRPr lang="nl-BE" sz="900" b="0">
                        <a:latin typeface="Bradley Hand ITC" panose="03070402050302030203" pitchFamily="66" charset="0"/>
                      </a:endParaRPr>
                    </a:p>
                  </a:txBody>
                  <a:tcPr/>
                </a:tc>
                <a:extLst>
                  <a:ext uri="{0D108BD9-81ED-4DB2-BD59-A6C34878D82A}">
                    <a16:rowId xmlns:a16="http://schemas.microsoft.com/office/drawing/2014/main" val="790381974"/>
                  </a:ext>
                </a:extLst>
              </a:tr>
              <a:tr h="14826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050" b="0" kern="1200">
                          <a:solidFill>
                            <a:schemeClr val="dk1"/>
                          </a:solidFill>
                          <a:latin typeface="+mn-lt"/>
                          <a:ea typeface="+mn-ea"/>
                          <a:cs typeface="+mn-cs"/>
                        </a:rPr>
                        <a:t>Sector / Niche / Location: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050" b="0" kern="120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050" b="0" kern="120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050" b="0" kern="1200">
                          <a:solidFill>
                            <a:schemeClr val="accent1"/>
                          </a:solidFill>
                          <a:latin typeface="+mn-lt"/>
                          <a:ea typeface="+mn-ea"/>
                          <a:cs typeface="+mn-cs"/>
                        </a:rPr>
                        <a:t>Early (e.g.) first 2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050" b="0" kern="1200">
                        <a:solidFill>
                          <a:schemeClr val="accent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050" b="0" kern="1200">
                        <a:solidFill>
                          <a:schemeClr val="accent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050" b="0" kern="1200">
                          <a:solidFill>
                            <a:schemeClr val="accent1"/>
                          </a:solidFill>
                          <a:latin typeface="+mn-lt"/>
                          <a:ea typeface="+mn-ea"/>
                          <a:cs typeface="+mn-cs"/>
                        </a:rPr>
                        <a:t>Later (e.g.): + 2 years</a:t>
                      </a:r>
                    </a:p>
                    <a:p>
                      <a:endParaRPr lang="nl-BE" sz="1050" b="0">
                        <a:latin typeface="+mj-lt"/>
                      </a:endParaRPr>
                    </a:p>
                  </a:txBody>
                  <a:tcPr/>
                </a:tc>
                <a:tc>
                  <a:txBody>
                    <a:bodyPr/>
                    <a:lstStyle/>
                    <a:p>
                      <a:endParaRPr lang="nl-BE" sz="900" b="0">
                        <a:latin typeface="+mj-lt"/>
                      </a:endParaRPr>
                    </a:p>
                  </a:txBody>
                  <a:tcPr/>
                </a:tc>
                <a:tc>
                  <a:txBody>
                    <a:bodyPr/>
                    <a:lstStyle/>
                    <a:p>
                      <a:endParaRPr lang="nl-BE" sz="900" b="0">
                        <a:latin typeface="+mj-lt"/>
                      </a:endParaRPr>
                    </a:p>
                  </a:txBody>
                  <a:tcPr/>
                </a:tc>
                <a:tc>
                  <a:txBody>
                    <a:bodyPr/>
                    <a:lstStyle/>
                    <a:p>
                      <a:endParaRPr lang="nl-BE" sz="900" b="0">
                        <a:latin typeface="+mj-lt"/>
                      </a:endParaRPr>
                    </a:p>
                  </a:txBody>
                  <a:tcPr/>
                </a:tc>
                <a:tc>
                  <a:txBody>
                    <a:bodyPr/>
                    <a:lstStyle/>
                    <a:p>
                      <a:endParaRPr lang="nl-BE" sz="900" b="0">
                        <a:latin typeface="+mj-lt"/>
                      </a:endParaRPr>
                    </a:p>
                  </a:txBody>
                  <a:tcPr/>
                </a:tc>
                <a:extLst>
                  <a:ext uri="{0D108BD9-81ED-4DB2-BD59-A6C34878D82A}">
                    <a16:rowId xmlns:a16="http://schemas.microsoft.com/office/drawing/2014/main" val="3467846888"/>
                  </a:ext>
                </a:extLst>
              </a:tr>
              <a:tr h="14826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050" b="0" kern="1200">
                          <a:solidFill>
                            <a:schemeClr val="dk1"/>
                          </a:solidFill>
                          <a:latin typeface="+mn-lt"/>
                          <a:ea typeface="+mn-ea"/>
                          <a:cs typeface="+mn-cs"/>
                        </a:rPr>
                        <a:t>Sector / Niche / Location: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050" b="0" kern="120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050" b="0" kern="120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050" b="0" kern="1200">
                          <a:solidFill>
                            <a:schemeClr val="accent1"/>
                          </a:solidFill>
                          <a:latin typeface="+mn-lt"/>
                          <a:ea typeface="+mn-ea"/>
                          <a:cs typeface="+mn-cs"/>
                        </a:rPr>
                        <a:t>Early (e.g.) first 2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050" b="0" kern="1200">
                        <a:solidFill>
                          <a:schemeClr val="accent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050" b="0" kern="1200">
                        <a:solidFill>
                          <a:schemeClr val="accent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050" b="0" kern="1200">
                          <a:solidFill>
                            <a:schemeClr val="accent1"/>
                          </a:solidFill>
                          <a:latin typeface="+mn-lt"/>
                          <a:ea typeface="+mn-ea"/>
                          <a:cs typeface="+mn-cs"/>
                        </a:rPr>
                        <a:t>Later (e.g.): + 2 years</a:t>
                      </a:r>
                    </a:p>
                    <a:p>
                      <a:endParaRPr lang="nl-BE" sz="1050" b="0">
                        <a:latin typeface="+mj-lt"/>
                      </a:endParaRPr>
                    </a:p>
                  </a:txBody>
                  <a:tcPr/>
                </a:tc>
                <a:tc>
                  <a:txBody>
                    <a:bodyPr/>
                    <a:lstStyle/>
                    <a:p>
                      <a:endParaRPr lang="nl-BE" sz="900" b="0">
                        <a:latin typeface="+mj-lt"/>
                      </a:endParaRPr>
                    </a:p>
                  </a:txBody>
                  <a:tcPr/>
                </a:tc>
                <a:tc>
                  <a:txBody>
                    <a:bodyPr/>
                    <a:lstStyle/>
                    <a:p>
                      <a:endParaRPr lang="nl-BE" sz="900" b="0">
                        <a:latin typeface="+mj-lt"/>
                      </a:endParaRPr>
                    </a:p>
                  </a:txBody>
                  <a:tcPr/>
                </a:tc>
                <a:tc>
                  <a:txBody>
                    <a:bodyPr/>
                    <a:lstStyle/>
                    <a:p>
                      <a:endParaRPr lang="nl-BE" sz="900" b="0">
                        <a:latin typeface="+mj-lt"/>
                      </a:endParaRPr>
                    </a:p>
                  </a:txBody>
                  <a:tcPr/>
                </a:tc>
                <a:tc>
                  <a:txBody>
                    <a:bodyPr/>
                    <a:lstStyle/>
                    <a:p>
                      <a:endParaRPr lang="nl-BE" sz="900" b="0">
                        <a:latin typeface="+mj-lt"/>
                      </a:endParaRPr>
                    </a:p>
                  </a:txBody>
                  <a:tcPr/>
                </a:tc>
                <a:extLst>
                  <a:ext uri="{0D108BD9-81ED-4DB2-BD59-A6C34878D82A}">
                    <a16:rowId xmlns:a16="http://schemas.microsoft.com/office/drawing/2014/main" val="2610117514"/>
                  </a:ext>
                </a:extLst>
              </a:tr>
            </a:tbl>
          </a:graphicData>
        </a:graphic>
      </p:graphicFrame>
      <p:sp>
        <p:nvSpPr>
          <p:cNvPr id="2" name="Tekstvak 1">
            <a:extLst>
              <a:ext uri="{FF2B5EF4-FFF2-40B4-BE49-F238E27FC236}">
                <a16:creationId xmlns:a16="http://schemas.microsoft.com/office/drawing/2014/main" id="{0B74B7E4-04FF-D6AE-49C1-64BBCED7F8A7}"/>
              </a:ext>
            </a:extLst>
          </p:cNvPr>
          <p:cNvSpPr txBox="1"/>
          <p:nvPr/>
        </p:nvSpPr>
        <p:spPr>
          <a:xfrm>
            <a:off x="6706177" y="6079313"/>
            <a:ext cx="2571538" cy="229935"/>
          </a:xfrm>
          <a:prstGeom prst="rect">
            <a:avLst/>
          </a:prstGeom>
          <a:noFill/>
        </p:spPr>
        <p:txBody>
          <a:bodyPr wrap="none" rtlCol="0">
            <a:spAutoFit/>
          </a:bodyPr>
          <a:lstStyle/>
          <a:p>
            <a:r>
              <a:rPr lang="nl-BE" sz="894"/>
              <a:t>Make a list of customers you would love to get. </a:t>
            </a:r>
          </a:p>
        </p:txBody>
      </p:sp>
      <p:pic>
        <p:nvPicPr>
          <p:cNvPr id="10" name="Afbeelding 9" descr="Afbeelding met Graphics, cirkel, schermopname, Lettertype&#10;&#10;Door AI gegenereerde inhoud is mogelijk onjuist.">
            <a:extLst>
              <a:ext uri="{FF2B5EF4-FFF2-40B4-BE49-F238E27FC236}">
                <a16:creationId xmlns:a16="http://schemas.microsoft.com/office/drawing/2014/main" id="{1452C32C-1C21-601F-EDE0-D57B490D46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sp>
        <p:nvSpPr>
          <p:cNvPr id="5" name="Tekstvak 4">
            <a:extLst>
              <a:ext uri="{FF2B5EF4-FFF2-40B4-BE49-F238E27FC236}">
                <a16:creationId xmlns:a16="http://schemas.microsoft.com/office/drawing/2014/main" id="{D67B88B5-A668-A048-FBE2-0FCE1287FD45}"/>
              </a:ext>
            </a:extLst>
          </p:cNvPr>
          <p:cNvSpPr txBox="1"/>
          <p:nvPr/>
        </p:nvSpPr>
        <p:spPr>
          <a:xfrm>
            <a:off x="6355264" y="6513545"/>
            <a:ext cx="3214341" cy="229935"/>
          </a:xfrm>
          <a:prstGeom prst="rect">
            <a:avLst/>
          </a:prstGeom>
          <a:noFill/>
        </p:spPr>
        <p:txBody>
          <a:bodyPr wrap="none" rtlCol="0">
            <a:spAutoFit/>
          </a:bodyPr>
          <a:lstStyle/>
          <a:p>
            <a:r>
              <a:rPr lang="nl-BE" sz="894"/>
              <a:t>Only fill in what is relevant for you. Modify template if needed.</a:t>
            </a:r>
          </a:p>
        </p:txBody>
      </p:sp>
    </p:spTree>
    <p:extLst>
      <p:ext uri="{BB962C8B-B14F-4D97-AF65-F5344CB8AC3E}">
        <p14:creationId xmlns:p14="http://schemas.microsoft.com/office/powerpoint/2010/main" val="331081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FDF68-B86C-E754-4EA4-A9A5AB425667}"/>
            </a:ext>
          </a:extLst>
        </p:cNvPr>
        <p:cNvGrpSpPr/>
        <p:nvPr/>
      </p:nvGrpSpPr>
      <p:grpSpPr>
        <a:xfrm>
          <a:off x="0" y="0"/>
          <a:ext cx="0" cy="0"/>
          <a:chOff x="0" y="0"/>
          <a:chExt cx="0" cy="0"/>
        </a:xfrm>
      </p:grpSpPr>
      <p:pic>
        <p:nvPicPr>
          <p:cNvPr id="4" name="Picture 4">
            <a:extLst>
              <a:ext uri="{FF2B5EF4-FFF2-40B4-BE49-F238E27FC236}">
                <a16:creationId xmlns:a16="http://schemas.microsoft.com/office/drawing/2014/main" id="{A36BF229-F997-8AD2-637F-527735CA83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5">
            <a:extLst>
              <a:ext uri="{FF2B5EF4-FFF2-40B4-BE49-F238E27FC236}">
                <a16:creationId xmlns:a16="http://schemas.microsoft.com/office/drawing/2014/main" id="{25AEF109-6F2F-468B-2B30-4A61F1AFE325}"/>
              </a:ext>
            </a:extLst>
          </p:cNvPr>
          <p:cNvSpPr txBox="1"/>
          <p:nvPr/>
        </p:nvSpPr>
        <p:spPr>
          <a:xfrm>
            <a:off x="274454" y="409399"/>
            <a:ext cx="2497287" cy="343171"/>
          </a:xfrm>
          <a:prstGeom prst="rect">
            <a:avLst/>
          </a:prstGeom>
          <a:noFill/>
        </p:spPr>
        <p:txBody>
          <a:bodyPr wrap="none" rtlCol="0">
            <a:spAutoFit/>
          </a:bodyPr>
          <a:lstStyle/>
          <a:p>
            <a:r>
              <a:rPr lang="en-US" sz="1630" b="1"/>
              <a:t>Client perception matrix</a:t>
            </a:r>
            <a:endParaRPr lang="nl-BE" sz="1625" b="1"/>
          </a:p>
        </p:txBody>
      </p:sp>
      <p:sp>
        <p:nvSpPr>
          <p:cNvPr id="7" name="Tekstvak 6">
            <a:extLst>
              <a:ext uri="{FF2B5EF4-FFF2-40B4-BE49-F238E27FC236}">
                <a16:creationId xmlns:a16="http://schemas.microsoft.com/office/drawing/2014/main" id="{2D6C063E-A597-F402-B229-F7E08F6FFC75}"/>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3">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pic>
        <p:nvPicPr>
          <p:cNvPr id="10" name="Afbeelding 9" descr="Afbeelding met Graphics, cirkel, schermopname, Lettertype&#10;&#10;Door AI gegenereerde inhoud is mogelijk onjuist.">
            <a:extLst>
              <a:ext uri="{FF2B5EF4-FFF2-40B4-BE49-F238E27FC236}">
                <a16:creationId xmlns:a16="http://schemas.microsoft.com/office/drawing/2014/main" id="{AF2DB23C-BB40-0DB7-C8DA-2089CA1E2C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sp>
        <p:nvSpPr>
          <p:cNvPr id="5" name="Tekstvak 4">
            <a:extLst>
              <a:ext uri="{FF2B5EF4-FFF2-40B4-BE49-F238E27FC236}">
                <a16:creationId xmlns:a16="http://schemas.microsoft.com/office/drawing/2014/main" id="{C893D137-23EA-C3DA-E64B-069509E68608}"/>
              </a:ext>
            </a:extLst>
          </p:cNvPr>
          <p:cNvSpPr txBox="1"/>
          <p:nvPr/>
        </p:nvSpPr>
        <p:spPr>
          <a:xfrm>
            <a:off x="6355264" y="6513545"/>
            <a:ext cx="3214341" cy="229935"/>
          </a:xfrm>
          <a:prstGeom prst="rect">
            <a:avLst/>
          </a:prstGeom>
          <a:noFill/>
        </p:spPr>
        <p:txBody>
          <a:bodyPr wrap="none" rtlCol="0">
            <a:spAutoFit/>
          </a:bodyPr>
          <a:lstStyle/>
          <a:p>
            <a:r>
              <a:rPr lang="nl-BE" sz="894"/>
              <a:t>Only fill in what is relevant for you. Modify template if needed.</a:t>
            </a:r>
          </a:p>
        </p:txBody>
      </p:sp>
      <p:pic>
        <p:nvPicPr>
          <p:cNvPr id="8" name="Afbeelding 7">
            <a:extLst>
              <a:ext uri="{FF2B5EF4-FFF2-40B4-BE49-F238E27FC236}">
                <a16:creationId xmlns:a16="http://schemas.microsoft.com/office/drawing/2014/main" id="{FD42BA70-B6BB-D61E-F1D3-0F2B0A6AE0BD}"/>
              </a:ext>
            </a:extLst>
          </p:cNvPr>
          <p:cNvPicPr>
            <a:picLocks noChangeAspect="1"/>
          </p:cNvPicPr>
          <p:nvPr/>
        </p:nvPicPr>
        <p:blipFill>
          <a:blip r:embed="rId5"/>
          <a:stretch>
            <a:fillRect/>
          </a:stretch>
        </p:blipFill>
        <p:spPr>
          <a:xfrm>
            <a:off x="152400" y="1256601"/>
            <a:ext cx="9537700" cy="4395597"/>
          </a:xfrm>
          <a:prstGeom prst="rect">
            <a:avLst/>
          </a:prstGeom>
        </p:spPr>
      </p:pic>
    </p:spTree>
    <p:extLst>
      <p:ext uri="{BB962C8B-B14F-4D97-AF65-F5344CB8AC3E}">
        <p14:creationId xmlns:p14="http://schemas.microsoft.com/office/powerpoint/2010/main" val="1901909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D97A72EB-8898-2530-87D2-65467B5C88E8}"/>
              </a:ext>
            </a:extLst>
          </p:cNvPr>
          <p:cNvPicPr>
            <a:picLocks noChangeAspect="1"/>
          </p:cNvPicPr>
          <p:nvPr/>
        </p:nvPicPr>
        <p:blipFill>
          <a:blip r:embed="rId2"/>
          <a:stretch>
            <a:fillRect/>
          </a:stretch>
        </p:blipFill>
        <p:spPr>
          <a:xfrm>
            <a:off x="0" y="-88746"/>
            <a:ext cx="9988952" cy="6946746"/>
          </a:xfrm>
          <a:prstGeom prst="rect">
            <a:avLst/>
          </a:prstGeom>
        </p:spPr>
      </p:pic>
      <p:pic>
        <p:nvPicPr>
          <p:cNvPr id="7" name="Afbeelding 6" descr="Afbeelding met Menselijk gezicht, persoon, nek, Kin&#10;&#10;Door AI gegenereerde inhoud is mogelijk onjuist.">
            <a:extLst>
              <a:ext uri="{FF2B5EF4-FFF2-40B4-BE49-F238E27FC236}">
                <a16:creationId xmlns:a16="http://schemas.microsoft.com/office/drawing/2014/main" id="{FE8F3C52-3347-2699-7858-50C1D81EB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95559"/>
            <a:ext cx="5034987" cy="3356898"/>
          </a:xfrm>
          <a:prstGeom prst="rect">
            <a:avLst/>
          </a:prstGeom>
        </p:spPr>
      </p:pic>
      <p:sp>
        <p:nvSpPr>
          <p:cNvPr id="2" name="Tekstvak 1">
            <a:extLst>
              <a:ext uri="{FF2B5EF4-FFF2-40B4-BE49-F238E27FC236}">
                <a16:creationId xmlns:a16="http://schemas.microsoft.com/office/drawing/2014/main" id="{1DC60CF5-CE00-66EF-3706-2ED0D29987D2}"/>
              </a:ext>
            </a:extLst>
          </p:cNvPr>
          <p:cNvSpPr txBox="1"/>
          <p:nvPr/>
        </p:nvSpPr>
        <p:spPr>
          <a:xfrm>
            <a:off x="2324220" y="1838697"/>
            <a:ext cx="4792466" cy="1200329"/>
          </a:xfrm>
          <a:prstGeom prst="rect">
            <a:avLst/>
          </a:prstGeom>
          <a:noFill/>
        </p:spPr>
        <p:txBody>
          <a:bodyPr wrap="none" rtlCol="0">
            <a:spAutoFit/>
          </a:bodyPr>
          <a:lstStyle/>
          <a:p>
            <a:pPr>
              <a:lnSpc>
                <a:spcPct val="150000"/>
              </a:lnSpc>
            </a:pPr>
            <a:r>
              <a:rPr lang="nl-BE"/>
              <a:t>Only do the exercises that are relevant for you. </a:t>
            </a:r>
          </a:p>
          <a:p>
            <a:pPr>
              <a:lnSpc>
                <a:spcPct val="150000"/>
              </a:lnSpc>
            </a:pPr>
            <a:r>
              <a:rPr lang="nl-BE"/>
              <a:t>Only fill in where you think it will help you.</a:t>
            </a:r>
          </a:p>
          <a:p>
            <a:endParaRPr lang="nl-BE"/>
          </a:p>
        </p:txBody>
      </p:sp>
      <p:sp>
        <p:nvSpPr>
          <p:cNvPr id="3" name="Tekstvak 2">
            <a:extLst>
              <a:ext uri="{FF2B5EF4-FFF2-40B4-BE49-F238E27FC236}">
                <a16:creationId xmlns:a16="http://schemas.microsoft.com/office/drawing/2014/main" id="{CE5D6BC7-C1AA-F787-F954-3B0EC695ADD0}"/>
              </a:ext>
            </a:extLst>
          </p:cNvPr>
          <p:cNvSpPr txBox="1"/>
          <p:nvPr/>
        </p:nvSpPr>
        <p:spPr>
          <a:xfrm>
            <a:off x="4039563" y="3944576"/>
            <a:ext cx="5308741" cy="1298882"/>
          </a:xfrm>
          <a:prstGeom prst="rect">
            <a:avLst/>
          </a:prstGeom>
          <a:noFill/>
        </p:spPr>
        <p:txBody>
          <a:bodyPr wrap="square" rtlCol="0">
            <a:spAutoFit/>
          </a:bodyPr>
          <a:lstStyle/>
          <a:p>
            <a:pPr>
              <a:lnSpc>
                <a:spcPct val="150000"/>
              </a:lnSpc>
            </a:pPr>
            <a:r>
              <a:rPr lang="nl-BE"/>
              <a:t>Exercises help you to understand, see clear and in context, and allow you to make a sharp and smart strategy, tactics and communications</a:t>
            </a:r>
          </a:p>
        </p:txBody>
      </p:sp>
      <p:sp>
        <p:nvSpPr>
          <p:cNvPr id="10" name="Tekstballon: rechthoek met afgeronde hoeken 9">
            <a:extLst>
              <a:ext uri="{FF2B5EF4-FFF2-40B4-BE49-F238E27FC236}">
                <a16:creationId xmlns:a16="http://schemas.microsoft.com/office/drawing/2014/main" id="{4B4A190B-AC49-8ABA-EEC2-5F16074F8A46}"/>
              </a:ext>
            </a:extLst>
          </p:cNvPr>
          <p:cNvSpPr/>
          <p:nvPr/>
        </p:nvSpPr>
        <p:spPr>
          <a:xfrm>
            <a:off x="2071869" y="1616059"/>
            <a:ext cx="5264735" cy="1411936"/>
          </a:xfrm>
          <a:prstGeom prst="wedgeRoundRectCallout">
            <a:avLst>
              <a:gd name="adj1" fmla="val -33437"/>
              <a:gd name="adj2" fmla="val 89889"/>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ekstballon: rechthoek met afgeronde hoeken 10">
            <a:extLst>
              <a:ext uri="{FF2B5EF4-FFF2-40B4-BE49-F238E27FC236}">
                <a16:creationId xmlns:a16="http://schemas.microsoft.com/office/drawing/2014/main" id="{0AEAE136-E64C-043D-0488-6313413850AD}"/>
              </a:ext>
            </a:extLst>
          </p:cNvPr>
          <p:cNvSpPr/>
          <p:nvPr/>
        </p:nvSpPr>
        <p:spPr>
          <a:xfrm>
            <a:off x="3821390" y="3794645"/>
            <a:ext cx="5538489" cy="1707517"/>
          </a:xfrm>
          <a:prstGeom prst="wedgeRoundRectCallout">
            <a:avLst>
              <a:gd name="adj1" fmla="val -58933"/>
              <a:gd name="adj2" fmla="val 26170"/>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878459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DD672-CBF0-FDC7-CFE5-B56CC4069E6A}"/>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B09C7176-27AE-CA02-72E2-C75C5773A2A5}"/>
              </a:ext>
            </a:extLst>
          </p:cNvPr>
          <p:cNvSpPr txBox="1"/>
          <p:nvPr/>
        </p:nvSpPr>
        <p:spPr>
          <a:xfrm>
            <a:off x="274454" y="409399"/>
            <a:ext cx="2521139" cy="542456"/>
          </a:xfrm>
          <a:prstGeom prst="rect">
            <a:avLst/>
          </a:prstGeom>
          <a:noFill/>
        </p:spPr>
        <p:txBody>
          <a:bodyPr wrap="none" rtlCol="0">
            <a:spAutoFit/>
          </a:bodyPr>
          <a:lstStyle/>
          <a:p>
            <a:r>
              <a:rPr lang="nl-BE" sz="1625" b="1"/>
              <a:t>Target Audience profiling</a:t>
            </a:r>
          </a:p>
          <a:p>
            <a:r>
              <a:rPr lang="nl-BE" sz="1300"/>
              <a:t>Buyer Profile: </a:t>
            </a:r>
            <a:r>
              <a:rPr lang="nl-BE" sz="1300">
                <a:solidFill>
                  <a:schemeClr val="accent1"/>
                </a:solidFill>
              </a:rPr>
              <a:t>HR Directors</a:t>
            </a:r>
          </a:p>
        </p:txBody>
      </p:sp>
      <p:graphicFrame>
        <p:nvGraphicFramePr>
          <p:cNvPr id="9" name="Tabel 6">
            <a:extLst>
              <a:ext uri="{FF2B5EF4-FFF2-40B4-BE49-F238E27FC236}">
                <a16:creationId xmlns:a16="http://schemas.microsoft.com/office/drawing/2014/main" id="{560EDCC3-5D00-7B24-AA90-DEEF3FA6CF5A}"/>
              </a:ext>
            </a:extLst>
          </p:cNvPr>
          <p:cNvGraphicFramePr>
            <a:graphicFrameLocks noGrp="1"/>
          </p:cNvGraphicFramePr>
          <p:nvPr>
            <p:extLst>
              <p:ext uri="{D42A27DB-BD31-4B8C-83A1-F6EECF244321}">
                <p14:modId xmlns:p14="http://schemas.microsoft.com/office/powerpoint/2010/main" val="3098332887"/>
              </p:ext>
            </p:extLst>
          </p:nvPr>
        </p:nvGraphicFramePr>
        <p:xfrm>
          <a:off x="324204" y="1707320"/>
          <a:ext cx="9251130" cy="4428785"/>
        </p:xfrm>
        <a:graphic>
          <a:graphicData uri="http://schemas.openxmlformats.org/drawingml/2006/table">
            <a:tbl>
              <a:tblPr firstRow="1" bandRow="1">
                <a:tableStyleId>{5C22544A-7EE6-4342-B048-85BDC9FD1C3A}</a:tableStyleId>
              </a:tblPr>
              <a:tblGrid>
                <a:gridCol w="3083710">
                  <a:extLst>
                    <a:ext uri="{9D8B030D-6E8A-4147-A177-3AD203B41FA5}">
                      <a16:colId xmlns:a16="http://schemas.microsoft.com/office/drawing/2014/main" val="3812769728"/>
                    </a:ext>
                  </a:extLst>
                </a:gridCol>
                <a:gridCol w="3083710">
                  <a:extLst>
                    <a:ext uri="{9D8B030D-6E8A-4147-A177-3AD203B41FA5}">
                      <a16:colId xmlns:a16="http://schemas.microsoft.com/office/drawing/2014/main" val="456353930"/>
                    </a:ext>
                  </a:extLst>
                </a:gridCol>
                <a:gridCol w="3083710">
                  <a:extLst>
                    <a:ext uri="{9D8B030D-6E8A-4147-A177-3AD203B41FA5}">
                      <a16:colId xmlns:a16="http://schemas.microsoft.com/office/drawing/2014/main" val="3785115197"/>
                    </a:ext>
                  </a:extLst>
                </a:gridCol>
              </a:tblGrid>
              <a:tr h="1123726">
                <a:tc>
                  <a:txBody>
                    <a:bodyPr/>
                    <a:lstStyle/>
                    <a:p>
                      <a:r>
                        <a:rPr lang="nl-BE" sz="1000">
                          <a:latin typeface="+mj-lt"/>
                        </a:rPr>
                        <a:t>Demographic</a:t>
                      </a:r>
                    </a:p>
                    <a:p>
                      <a:r>
                        <a:rPr lang="en-US" sz="1000" b="0">
                          <a:latin typeface="+mj-lt"/>
                        </a:rPr>
                        <a:t>What  segments :
What is her family status:
Age brackets:
Her / his studies? 
</a:t>
                      </a:r>
                      <a:endParaRPr lang="nl-BE" sz="1000">
                        <a:latin typeface="+mj-lt"/>
                      </a:endParaRPr>
                    </a:p>
                  </a:txBody>
                  <a:tcPr/>
                </a:tc>
                <a:tc>
                  <a:txBody>
                    <a:bodyPr/>
                    <a:lstStyle/>
                    <a:p>
                      <a:r>
                        <a:rPr lang="nl-BE" sz="1000">
                          <a:latin typeface="+mj-lt"/>
                        </a:rPr>
                        <a:t>His / her critical pain points?</a:t>
                      </a:r>
                    </a:p>
                  </a:txBody>
                  <a:tcPr/>
                </a:tc>
                <a:tc>
                  <a:txBody>
                    <a:bodyPr/>
                    <a:lstStyle/>
                    <a:p>
                      <a:r>
                        <a:rPr lang="en-US" sz="1000">
                          <a:latin typeface="+mj-lt"/>
                        </a:rPr>
                        <a:t>How he or she is solving problems now?</a:t>
                      </a:r>
                      <a:endParaRPr lang="nl-BE" sz="1000">
                        <a:latin typeface="+mj-lt"/>
                      </a:endParaRPr>
                    </a:p>
                  </a:txBody>
                  <a:tcPr/>
                </a:tc>
                <a:extLst>
                  <a:ext uri="{0D108BD9-81ED-4DB2-BD59-A6C34878D82A}">
                    <a16:rowId xmlns:a16="http://schemas.microsoft.com/office/drawing/2014/main" val="600539927"/>
                  </a:ext>
                </a:extLst>
              </a:tr>
              <a:tr h="809872">
                <a:tc>
                  <a:txBody>
                    <a:bodyPr/>
                    <a:lstStyle/>
                    <a:p>
                      <a:r>
                        <a:rPr lang="nl-BE" sz="900">
                          <a:latin typeface="+mj-lt"/>
                        </a:rPr>
                        <a:t>His / Her personal objectives?</a:t>
                      </a:r>
                    </a:p>
                  </a:txBody>
                  <a:tcPr/>
                </a:tc>
                <a:tc>
                  <a:txBody>
                    <a:bodyPr/>
                    <a:lstStyle/>
                    <a:p>
                      <a:r>
                        <a:rPr lang="en-US" sz="900">
                          <a:latin typeface="+mj-lt"/>
                        </a:rPr>
                        <a:t>Why would she be interested in our innovation?</a:t>
                      </a:r>
                      <a:endParaRPr lang="nl-BE" sz="900">
                        <a:latin typeface="+mj-lt"/>
                      </a:endParaRPr>
                    </a:p>
                  </a:txBody>
                  <a:tcPr/>
                </a:tc>
                <a:tc>
                  <a:txBody>
                    <a:bodyPr/>
                    <a:lstStyle/>
                    <a:p>
                      <a:r>
                        <a:rPr lang="en-US" sz="900">
                          <a:latin typeface="+mj-lt"/>
                        </a:rPr>
                        <a:t>Which specific pains / frustrations / challenges can we solve well?</a:t>
                      </a:r>
                      <a:endParaRPr lang="nl-BE" sz="900">
                        <a:latin typeface="+mj-lt"/>
                      </a:endParaRPr>
                    </a:p>
                  </a:txBody>
                  <a:tcPr/>
                </a:tc>
                <a:extLst>
                  <a:ext uri="{0D108BD9-81ED-4DB2-BD59-A6C34878D82A}">
                    <a16:rowId xmlns:a16="http://schemas.microsoft.com/office/drawing/2014/main" val="4100667851"/>
                  </a:ext>
                </a:extLst>
              </a:tr>
              <a:tr h="890265">
                <a:tc>
                  <a:txBody>
                    <a:bodyPr/>
                    <a:lstStyle/>
                    <a:p>
                      <a:r>
                        <a:rPr lang="nl-BE" sz="900">
                          <a:latin typeface="+mj-lt"/>
                        </a:rPr>
                        <a:t>His / Her preferred form and channel of communiations? How can we reach her?</a:t>
                      </a:r>
                    </a:p>
                  </a:txBody>
                  <a:tcPr/>
                </a:tc>
                <a:tc>
                  <a:txBody>
                    <a:bodyPr/>
                    <a:lstStyle/>
                    <a:p>
                      <a:r>
                        <a:rPr lang="en-US" sz="900">
                          <a:latin typeface="+mj-lt"/>
                        </a:rPr>
                        <a:t>Who are the other procurement decision makers with regards to buying our innovation? </a:t>
                      </a:r>
                      <a:endParaRPr lang="nl-BE" sz="900">
                        <a:latin typeface="+mj-lt"/>
                      </a:endParaRPr>
                    </a:p>
                  </a:txBody>
                  <a:tcPr/>
                </a:tc>
                <a:tc>
                  <a:txBody>
                    <a:bodyPr/>
                    <a:lstStyle/>
                    <a:p>
                      <a:r>
                        <a:rPr lang="en-US" sz="900">
                          <a:latin typeface="+mj-lt"/>
                        </a:rPr>
                        <a:t>What other features of your service or product are important to him / her?</a:t>
                      </a:r>
                      <a:endParaRPr lang="nl-BE" sz="900">
                        <a:latin typeface="+mj-lt"/>
                      </a:endParaRPr>
                    </a:p>
                  </a:txBody>
                  <a:tcPr/>
                </a:tc>
                <a:extLst>
                  <a:ext uri="{0D108BD9-81ED-4DB2-BD59-A6C34878D82A}">
                    <a16:rowId xmlns:a16="http://schemas.microsoft.com/office/drawing/2014/main" val="3397629995"/>
                  </a:ext>
                </a:extLst>
              </a:tr>
              <a:tr h="802461">
                <a:tc>
                  <a:txBody>
                    <a:bodyPr/>
                    <a:lstStyle/>
                    <a:p>
                      <a:r>
                        <a:rPr lang="nl-BE" sz="900">
                          <a:latin typeface="+mj-lt"/>
                        </a:rPr>
                        <a:t>How would they prefer to pay for it? </a:t>
                      </a:r>
                    </a:p>
                  </a:txBody>
                  <a:tcPr/>
                </a:tc>
                <a:tc>
                  <a:txBody>
                    <a:bodyPr/>
                    <a:lstStyle/>
                    <a:p>
                      <a:r>
                        <a:rPr lang="en-US" sz="900">
                          <a:latin typeface="+mj-lt"/>
                        </a:rPr>
                        <a:t>What they are possible breaking points or barriers.</a:t>
                      </a:r>
                      <a:endParaRPr lang="nl-BE" sz="900">
                        <a:latin typeface="+mj-lt"/>
                      </a:endParaRPr>
                    </a:p>
                  </a:txBody>
                  <a:tcPr/>
                </a:tc>
                <a:tc>
                  <a:txBody>
                    <a:bodyPr/>
                    <a:lstStyle/>
                    <a:p>
                      <a:r>
                        <a:rPr lang="en-US" sz="900">
                          <a:latin typeface="+mj-lt"/>
                        </a:rPr>
                        <a:t>Where does they get information? Do they follow influencers / sector experts / channels? Do we know people around her?</a:t>
                      </a:r>
                      <a:endParaRPr lang="nl-BE" sz="900">
                        <a:latin typeface="+mj-lt"/>
                      </a:endParaRPr>
                    </a:p>
                  </a:txBody>
                  <a:tcPr/>
                </a:tc>
                <a:extLst>
                  <a:ext uri="{0D108BD9-81ED-4DB2-BD59-A6C34878D82A}">
                    <a16:rowId xmlns:a16="http://schemas.microsoft.com/office/drawing/2014/main" val="1170724527"/>
                  </a:ext>
                </a:extLst>
              </a:tr>
              <a:tr h="8024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latin typeface="+mj-lt"/>
                        </a:rPr>
                        <a:t>What’s the best manner and time to pitch our innovation? </a:t>
                      </a:r>
                      <a:r>
                        <a:rPr lang="en-US" sz="900" kern="1200">
                          <a:solidFill>
                            <a:schemeClr val="dk1"/>
                          </a:solidFill>
                          <a:latin typeface="+mn-lt"/>
                          <a:ea typeface="+mn-ea"/>
                          <a:cs typeface="+mn-cs"/>
                        </a:rPr>
                        <a:t>What events do they visit?</a:t>
                      </a:r>
                      <a:endParaRPr lang="nl-BE" sz="900" kern="1200">
                        <a:solidFill>
                          <a:schemeClr val="dk1"/>
                        </a:solidFill>
                        <a:latin typeface="+mn-lt"/>
                        <a:ea typeface="+mn-ea"/>
                        <a:cs typeface="+mn-cs"/>
                      </a:endParaRPr>
                    </a:p>
                  </a:txBody>
                  <a:tcPr/>
                </a:tc>
                <a:tc>
                  <a:txBody>
                    <a:bodyPr/>
                    <a:lstStyle/>
                    <a:p>
                      <a:r>
                        <a:rPr lang="en-US" sz="900" kern="1200">
                          <a:solidFill>
                            <a:schemeClr val="dk1"/>
                          </a:solidFill>
                          <a:latin typeface="+mn-lt"/>
                          <a:ea typeface="+mn-ea"/>
                          <a:cs typeface="+mn-cs"/>
                        </a:rPr>
                        <a:t>With what slogan &amp; materials can he / she convince the other decision makers?</a:t>
                      </a:r>
                      <a:endParaRPr lang="en-US" sz="900">
                        <a:latin typeface="+mj-lt"/>
                      </a:endParaRPr>
                    </a:p>
                  </a:txBody>
                  <a:tcPr/>
                </a:tc>
                <a:tc>
                  <a:txBody>
                    <a:bodyPr/>
                    <a:lstStyle/>
                    <a:p>
                      <a:r>
                        <a:rPr lang="en-US" sz="900">
                          <a:latin typeface="+mj-lt"/>
                        </a:rPr>
                        <a:t>On which social media is he / she active? Is it active in working groups, study groups?</a:t>
                      </a:r>
                      <a:endParaRPr lang="nl-BE" sz="900">
                        <a:latin typeface="+mj-lt"/>
                      </a:endParaRPr>
                    </a:p>
                  </a:txBody>
                  <a:tcPr/>
                </a:tc>
                <a:extLst>
                  <a:ext uri="{0D108BD9-81ED-4DB2-BD59-A6C34878D82A}">
                    <a16:rowId xmlns:a16="http://schemas.microsoft.com/office/drawing/2014/main" val="802743546"/>
                  </a:ext>
                </a:extLst>
              </a:tr>
            </a:tbl>
          </a:graphicData>
        </a:graphic>
      </p:graphicFrame>
      <p:sp>
        <p:nvSpPr>
          <p:cNvPr id="11" name="Tekstvak 10">
            <a:extLst>
              <a:ext uri="{FF2B5EF4-FFF2-40B4-BE49-F238E27FC236}">
                <a16:creationId xmlns:a16="http://schemas.microsoft.com/office/drawing/2014/main" id="{49008C9C-FE64-9FB5-EA78-5302417D7E50}"/>
              </a:ext>
            </a:extLst>
          </p:cNvPr>
          <p:cNvSpPr txBox="1"/>
          <p:nvPr/>
        </p:nvSpPr>
        <p:spPr>
          <a:xfrm>
            <a:off x="5587545" y="1373681"/>
            <a:ext cx="3987789" cy="271228"/>
          </a:xfrm>
          <a:prstGeom prst="rect">
            <a:avLst/>
          </a:prstGeom>
          <a:noFill/>
        </p:spPr>
        <p:txBody>
          <a:bodyPr wrap="square">
            <a:spAutoFit/>
          </a:bodyPr>
          <a:lstStyle/>
          <a:p>
            <a:pPr algn="r">
              <a:lnSpc>
                <a:spcPts val="1400"/>
              </a:lnSpc>
              <a:spcAft>
                <a:spcPts val="900"/>
              </a:spcAft>
              <a:buNone/>
            </a:pPr>
            <a:r>
              <a:rPr lang="en-GB" sz="1000" kern="100">
                <a:latin typeface="Aptos Display" panose="020B0004020202020204" pitchFamily="34" charset="0"/>
                <a:ea typeface="Aptos" panose="020B0004020202020204" pitchFamily="34" charset="0"/>
                <a:cs typeface="Times New Roman" panose="02020603050405020304" pitchFamily="18" charset="0"/>
              </a:rPr>
              <a:t>Make this exercise for each of your preferred potential customer’s profile</a:t>
            </a:r>
            <a:endParaRPr lang="nl-BE" sz="1000" kern="100">
              <a:effectLst/>
              <a:latin typeface="Aptos Display" panose="020B0004020202020204" pitchFamily="34" charset="0"/>
              <a:ea typeface="Aptos" panose="020B0004020202020204" pitchFamily="34" charset="0"/>
              <a:cs typeface="Times New Roman" panose="02020603050405020304" pitchFamily="18" charset="0"/>
            </a:endParaRPr>
          </a:p>
        </p:txBody>
      </p:sp>
      <p:pic>
        <p:nvPicPr>
          <p:cNvPr id="3" name="Afbeelding 2" descr="Afbeelding met Graphics, cirkel, schermopname, Lettertype&#10;&#10;Door AI gegenereerde inhoud is mogelijk onjuist.">
            <a:extLst>
              <a:ext uri="{FF2B5EF4-FFF2-40B4-BE49-F238E27FC236}">
                <a16:creationId xmlns:a16="http://schemas.microsoft.com/office/drawing/2014/main" id="{8D7481E4-2D32-4821-1E49-904F0A9EEE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pic>
        <p:nvPicPr>
          <p:cNvPr id="2" name="Picture 4">
            <a:extLst>
              <a:ext uri="{FF2B5EF4-FFF2-40B4-BE49-F238E27FC236}">
                <a16:creationId xmlns:a16="http://schemas.microsoft.com/office/drawing/2014/main" id="{39C58E44-DD1E-B41B-98F4-4E1D522508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895F75C0-0306-75B9-3298-AEE446E6BDFC}"/>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4">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sp>
        <p:nvSpPr>
          <p:cNvPr id="4" name="Tekstvak 3">
            <a:extLst>
              <a:ext uri="{FF2B5EF4-FFF2-40B4-BE49-F238E27FC236}">
                <a16:creationId xmlns:a16="http://schemas.microsoft.com/office/drawing/2014/main" id="{B99DAE7D-D1FA-1A6D-9C0A-7FFFD9D0D4CA}"/>
              </a:ext>
            </a:extLst>
          </p:cNvPr>
          <p:cNvSpPr txBox="1"/>
          <p:nvPr/>
        </p:nvSpPr>
        <p:spPr>
          <a:xfrm>
            <a:off x="6355264" y="6513545"/>
            <a:ext cx="3214341" cy="229935"/>
          </a:xfrm>
          <a:prstGeom prst="rect">
            <a:avLst/>
          </a:prstGeom>
          <a:noFill/>
        </p:spPr>
        <p:txBody>
          <a:bodyPr wrap="none" rtlCol="0">
            <a:spAutoFit/>
          </a:bodyPr>
          <a:lstStyle/>
          <a:p>
            <a:r>
              <a:rPr lang="nl-BE" sz="894"/>
              <a:t>Only fill in what is relevant for you. Modify template if needed.</a:t>
            </a:r>
          </a:p>
        </p:txBody>
      </p:sp>
      <p:pic>
        <p:nvPicPr>
          <p:cNvPr id="8" name="Afbeelding 7" descr="Afbeelding met Menselijk gezicht, persoon, kleding, glimlach&#10;&#10;Door AI gegenereerde inhoud is mogelijk onjuist.">
            <a:extLst>
              <a:ext uri="{FF2B5EF4-FFF2-40B4-BE49-F238E27FC236}">
                <a16:creationId xmlns:a16="http://schemas.microsoft.com/office/drawing/2014/main" id="{7A3DAB03-73B3-C637-1504-60882E36E296}"/>
              </a:ext>
            </a:extLst>
          </p:cNvPr>
          <p:cNvPicPr>
            <a:picLocks noChangeAspect="1"/>
          </p:cNvPicPr>
          <p:nvPr/>
        </p:nvPicPr>
        <p:blipFill>
          <a:blip r:embed="rId5">
            <a:extLst>
              <a:ext uri="{28A0092B-C50C-407E-A947-70E740481C1C}">
                <a14:useLocalDpi xmlns:a14="http://schemas.microsoft.com/office/drawing/2010/main" val="0"/>
              </a:ext>
            </a:extLst>
          </a:blip>
          <a:srcRect l="12343" t="21429" r="13564"/>
          <a:stretch>
            <a:fillRect/>
          </a:stretch>
        </p:blipFill>
        <p:spPr>
          <a:xfrm>
            <a:off x="4489928" y="546393"/>
            <a:ext cx="1277292" cy="1169894"/>
          </a:xfrm>
          <a:prstGeom prst="rect">
            <a:avLst/>
          </a:prstGeom>
        </p:spPr>
      </p:pic>
      <p:pic>
        <p:nvPicPr>
          <p:cNvPr id="13" name="Afbeelding 12" descr="Afbeelding met Menselijk gezicht, persoon, kleding, glimlach&#10;&#10;Door AI gegenereerde inhoud is mogelijk onjuist.">
            <a:extLst>
              <a:ext uri="{FF2B5EF4-FFF2-40B4-BE49-F238E27FC236}">
                <a16:creationId xmlns:a16="http://schemas.microsoft.com/office/drawing/2014/main" id="{4D2241FD-BCD6-1F3A-7FE0-6D7EC6826C68}"/>
              </a:ext>
            </a:extLst>
          </p:cNvPr>
          <p:cNvPicPr>
            <a:picLocks noChangeAspect="1"/>
          </p:cNvPicPr>
          <p:nvPr/>
        </p:nvPicPr>
        <p:blipFill>
          <a:blip r:embed="rId6">
            <a:extLst>
              <a:ext uri="{28A0092B-C50C-407E-A947-70E740481C1C}">
                <a14:useLocalDpi xmlns:a14="http://schemas.microsoft.com/office/drawing/2010/main" val="0"/>
              </a:ext>
            </a:extLst>
          </a:blip>
          <a:srcRect b="10453"/>
          <a:stretch>
            <a:fillRect/>
          </a:stretch>
        </p:blipFill>
        <p:spPr>
          <a:xfrm>
            <a:off x="3173506" y="478123"/>
            <a:ext cx="1358786" cy="1234135"/>
          </a:xfrm>
          <a:prstGeom prst="rect">
            <a:avLst/>
          </a:prstGeom>
        </p:spPr>
      </p:pic>
    </p:spTree>
    <p:extLst>
      <p:ext uri="{BB962C8B-B14F-4D97-AF65-F5344CB8AC3E}">
        <p14:creationId xmlns:p14="http://schemas.microsoft.com/office/powerpoint/2010/main" val="2935709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56A13-B856-8514-396A-9706FBDABFFB}"/>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17E54F4F-3194-4E92-EDE4-D24A136C11D5}"/>
              </a:ext>
            </a:extLst>
          </p:cNvPr>
          <p:cNvSpPr txBox="1"/>
          <p:nvPr/>
        </p:nvSpPr>
        <p:spPr>
          <a:xfrm>
            <a:off x="274454" y="409399"/>
            <a:ext cx="5162182" cy="542456"/>
          </a:xfrm>
          <a:prstGeom prst="rect">
            <a:avLst/>
          </a:prstGeom>
          <a:noFill/>
        </p:spPr>
        <p:txBody>
          <a:bodyPr wrap="none" rtlCol="0">
            <a:spAutoFit/>
          </a:bodyPr>
          <a:lstStyle/>
          <a:p>
            <a:r>
              <a:rPr lang="nl-BE" sz="1625" b="1"/>
              <a:t>Decision makers in typical decision process</a:t>
            </a:r>
          </a:p>
          <a:p>
            <a:r>
              <a:rPr lang="nl-BE" sz="1300"/>
              <a:t>Market Segment: </a:t>
            </a:r>
            <a:r>
              <a:rPr lang="en-US" sz="1300">
                <a:solidFill>
                  <a:schemeClr val="accent1"/>
                </a:solidFill>
              </a:rPr>
              <a:t>Operating theater (OT) equipment and infrastructure</a:t>
            </a:r>
            <a:endParaRPr lang="nl-BE" sz="1300">
              <a:solidFill>
                <a:schemeClr val="accent1"/>
              </a:solidFill>
            </a:endParaRPr>
          </a:p>
        </p:txBody>
      </p:sp>
      <p:graphicFrame>
        <p:nvGraphicFramePr>
          <p:cNvPr id="8" name="Tabel 2">
            <a:extLst>
              <a:ext uri="{FF2B5EF4-FFF2-40B4-BE49-F238E27FC236}">
                <a16:creationId xmlns:a16="http://schemas.microsoft.com/office/drawing/2014/main" id="{6819F550-2744-D716-04C0-1BAEE2EDF238}"/>
              </a:ext>
            </a:extLst>
          </p:cNvPr>
          <p:cNvGraphicFramePr>
            <a:graphicFrameLocks noGrp="1"/>
          </p:cNvGraphicFramePr>
          <p:nvPr>
            <p:extLst>
              <p:ext uri="{D42A27DB-BD31-4B8C-83A1-F6EECF244321}">
                <p14:modId xmlns:p14="http://schemas.microsoft.com/office/powerpoint/2010/main" val="2107103766"/>
              </p:ext>
            </p:extLst>
          </p:nvPr>
        </p:nvGraphicFramePr>
        <p:xfrm>
          <a:off x="318973" y="994610"/>
          <a:ext cx="9265327" cy="5394887"/>
        </p:xfrm>
        <a:graphic>
          <a:graphicData uri="http://schemas.openxmlformats.org/drawingml/2006/table">
            <a:tbl>
              <a:tblPr firstRow="1" bandRow="1">
                <a:tableStyleId>{5C22544A-7EE6-4342-B048-85BDC9FD1C3A}</a:tableStyleId>
              </a:tblPr>
              <a:tblGrid>
                <a:gridCol w="1247362">
                  <a:extLst>
                    <a:ext uri="{9D8B030D-6E8A-4147-A177-3AD203B41FA5}">
                      <a16:colId xmlns:a16="http://schemas.microsoft.com/office/drawing/2014/main" val="1094622946"/>
                    </a:ext>
                  </a:extLst>
                </a:gridCol>
                <a:gridCol w="1603593">
                  <a:extLst>
                    <a:ext uri="{9D8B030D-6E8A-4147-A177-3AD203B41FA5}">
                      <a16:colId xmlns:a16="http://schemas.microsoft.com/office/drawing/2014/main" val="2395139493"/>
                    </a:ext>
                  </a:extLst>
                </a:gridCol>
                <a:gridCol w="1603593">
                  <a:extLst>
                    <a:ext uri="{9D8B030D-6E8A-4147-A177-3AD203B41FA5}">
                      <a16:colId xmlns:a16="http://schemas.microsoft.com/office/drawing/2014/main" val="884738875"/>
                    </a:ext>
                  </a:extLst>
                </a:gridCol>
                <a:gridCol w="1603593">
                  <a:extLst>
                    <a:ext uri="{9D8B030D-6E8A-4147-A177-3AD203B41FA5}">
                      <a16:colId xmlns:a16="http://schemas.microsoft.com/office/drawing/2014/main" val="2836381626"/>
                    </a:ext>
                  </a:extLst>
                </a:gridCol>
                <a:gridCol w="1603593">
                  <a:extLst>
                    <a:ext uri="{9D8B030D-6E8A-4147-A177-3AD203B41FA5}">
                      <a16:colId xmlns:a16="http://schemas.microsoft.com/office/drawing/2014/main" val="1182341944"/>
                    </a:ext>
                  </a:extLst>
                </a:gridCol>
                <a:gridCol w="1603593">
                  <a:extLst>
                    <a:ext uri="{9D8B030D-6E8A-4147-A177-3AD203B41FA5}">
                      <a16:colId xmlns:a16="http://schemas.microsoft.com/office/drawing/2014/main" val="864398300"/>
                    </a:ext>
                  </a:extLst>
                </a:gridCol>
              </a:tblGrid>
              <a:tr h="651356">
                <a:tc>
                  <a:txBody>
                    <a:bodyPr/>
                    <a:lstStyle/>
                    <a:p>
                      <a:r>
                        <a:rPr lang="nl-BE" sz="900"/>
                        <a:t>Roles</a:t>
                      </a:r>
                    </a:p>
                  </a:txBody>
                  <a:tcPr/>
                </a:tc>
                <a:tc>
                  <a:txBody>
                    <a:bodyPr/>
                    <a:lstStyle/>
                    <a:p>
                      <a:r>
                        <a:rPr lang="nl-BE" sz="900"/>
                        <a:t>Involved in decision process?</a:t>
                      </a:r>
                    </a:p>
                  </a:txBody>
                  <a:tcPr/>
                </a:tc>
                <a:tc>
                  <a:txBody>
                    <a:bodyPr/>
                    <a:lstStyle/>
                    <a:p>
                      <a:r>
                        <a:rPr lang="nl-BE" sz="900"/>
                        <a:t>Important elements in communication</a:t>
                      </a:r>
                    </a:p>
                  </a:txBody>
                  <a:tcPr/>
                </a:tc>
                <a:tc>
                  <a:txBody>
                    <a:bodyPr/>
                    <a:lstStyle/>
                    <a:p>
                      <a:r>
                        <a:rPr lang="nl-BE" sz="900"/>
                        <a:t>USP</a:t>
                      </a:r>
                    </a:p>
                    <a:p>
                      <a:r>
                        <a:rPr lang="nl-BE" sz="900" b="0"/>
                        <a:t>Unique selling points: what has added value and is important</a:t>
                      </a:r>
                    </a:p>
                  </a:txBody>
                  <a:tcPr/>
                </a:tc>
                <a:tc>
                  <a:txBody>
                    <a:bodyPr/>
                    <a:lstStyle/>
                    <a:p>
                      <a:r>
                        <a:rPr lang="nl-BE" sz="900"/>
                        <a:t>ESP</a:t>
                      </a:r>
                    </a:p>
                    <a:p>
                      <a:r>
                        <a:rPr lang="en-US" sz="900" b="0"/>
                        <a:t>An emotion that resonates with their pain points </a:t>
                      </a:r>
                      <a:endParaRPr lang="nl-BE" sz="900" b="0"/>
                    </a:p>
                  </a:txBody>
                  <a:tcPr/>
                </a:tc>
                <a:tc>
                  <a:txBody>
                    <a:bodyPr/>
                    <a:lstStyle/>
                    <a:p>
                      <a:r>
                        <a:rPr lang="en-US" sz="900" b="0"/>
                        <a:t>How we can reach them</a:t>
                      </a:r>
                      <a:endParaRPr lang="nl-BE" sz="900" b="0"/>
                    </a:p>
                  </a:txBody>
                  <a:tcPr/>
                </a:tc>
                <a:extLst>
                  <a:ext uri="{0D108BD9-81ED-4DB2-BD59-A6C34878D82A}">
                    <a16:rowId xmlns:a16="http://schemas.microsoft.com/office/drawing/2014/main" val="3638186709"/>
                  </a:ext>
                </a:extLst>
              </a:tr>
              <a:tr h="575962">
                <a:tc>
                  <a:txBody>
                    <a:bodyPr/>
                    <a:lstStyle/>
                    <a:p>
                      <a:r>
                        <a:rPr lang="nl-BE" sz="800" b="1"/>
                        <a:t>End user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800"/>
                        <a:t>No. OK anesthesists, surgeons</a:t>
                      </a:r>
                    </a:p>
                  </a:txBody>
                  <a:tcPr/>
                </a:tc>
                <a:tc>
                  <a:txBody>
                    <a:bodyPr/>
                    <a:lstStyle/>
                    <a:p>
                      <a:r>
                        <a:rPr lang="en-US" sz="800"/>
                        <a:t>Health, testimonials from other doctors, more pleasant work, less stress, less chance of errors</a:t>
                      </a:r>
                      <a:endParaRPr lang="nl-BE" sz="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Combination of source extraction and OR room extraction interactive = optimal environment, high precision, ..</a:t>
                      </a:r>
                      <a:endParaRPr lang="nl-BE" sz="800"/>
                    </a:p>
                  </a:txBody>
                  <a:tcPr/>
                </a:tc>
                <a:tc>
                  <a:txBody>
                    <a:bodyPr/>
                    <a:lstStyle/>
                    <a:p>
                      <a:r>
                        <a:rPr lang="en-US" sz="800"/>
                        <a:t>More pleasant, better in skin, better precision, no mistakes, no discomfort, healthier</a:t>
                      </a:r>
                      <a:endParaRPr lang="nl-BE" sz="800"/>
                    </a:p>
                  </a:txBody>
                  <a:tcPr/>
                </a:tc>
                <a:tc>
                  <a:txBody>
                    <a:bodyPr/>
                    <a:lstStyle/>
                    <a:p>
                      <a:r>
                        <a:rPr lang="nl-BE" sz="800"/>
                        <a:t>Hospitals.be, Tijdschrift voor Geneeskunde en Gezondheidszorg (TvGG), AZ Klina magazine</a:t>
                      </a:r>
                    </a:p>
                  </a:txBody>
                  <a:tcPr/>
                </a:tc>
                <a:extLst>
                  <a:ext uri="{0D108BD9-81ED-4DB2-BD59-A6C34878D82A}">
                    <a16:rowId xmlns:a16="http://schemas.microsoft.com/office/drawing/2014/main" val="3276312764"/>
                  </a:ext>
                </a:extLst>
              </a:tr>
              <a:tr h="590133">
                <a:tc>
                  <a:txBody>
                    <a:bodyPr/>
                    <a:lstStyle/>
                    <a:p>
                      <a:r>
                        <a:rPr lang="nl-BE" sz="800" b="1"/>
                        <a:t>Direct beneficiaries
</a:t>
                      </a:r>
                    </a:p>
                  </a:txBody>
                  <a:tcPr/>
                </a:tc>
                <a:tc>
                  <a:txBody>
                    <a:bodyPr/>
                    <a:lstStyle/>
                    <a:p>
                      <a:r>
                        <a:rPr lang="nl-BE" sz="800"/>
                        <a:t>No. Nurses, cleaning staff</a:t>
                      </a:r>
                    </a:p>
                  </a:txBody>
                  <a:tcPr/>
                </a:tc>
                <a:tc>
                  <a:txBody>
                    <a:bodyPr/>
                    <a:lstStyle/>
                    <a:p>
                      <a:r>
                        <a:rPr lang="en-US" sz="800"/>
                        <a:t>More pleasant working environment, health, less stress, better ambiance between doctors and staff, less danger</a:t>
                      </a:r>
                      <a:endParaRPr lang="nl-BE" sz="800"/>
                    </a:p>
                  </a:txBody>
                  <a:tcPr/>
                </a:tc>
                <a:tc>
                  <a:txBody>
                    <a:bodyPr/>
                    <a:lstStyle/>
                    <a:p>
                      <a:r>
                        <a:rPr lang="nl-BE" sz="800"/>
                        <a:t>Clean air = better health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800"/>
                        <a:t>Fresher, more pleasant, less discomfort, healthier</a:t>
                      </a:r>
                    </a:p>
                  </a:txBody>
                  <a:tcPr/>
                </a:tc>
                <a:tc>
                  <a:txBody>
                    <a:bodyPr/>
                    <a:lstStyle/>
                    <a:p>
                      <a:endParaRPr lang="nl-BE" sz="800"/>
                    </a:p>
                  </a:txBody>
                  <a:tcPr/>
                </a:tc>
                <a:extLst>
                  <a:ext uri="{0D108BD9-81ED-4DB2-BD59-A6C34878D82A}">
                    <a16:rowId xmlns:a16="http://schemas.microsoft.com/office/drawing/2014/main" val="2617312681"/>
                  </a:ext>
                </a:extLst>
              </a:tr>
              <a:tr h="575962">
                <a:tc>
                  <a:txBody>
                    <a:bodyPr/>
                    <a:lstStyle/>
                    <a:p>
                      <a:r>
                        <a:rPr lang="nl-BE" sz="800" b="1"/>
                        <a:t>IT Approval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800"/>
                        <a:t>Yes. IT support, CTO &amp; IT architect must approvove</a:t>
                      </a:r>
                    </a:p>
                  </a:txBody>
                  <a:tcPr/>
                </a:tc>
                <a:tc>
                  <a:txBody>
                    <a:bodyPr/>
                    <a:lstStyle/>
                    <a:p>
                      <a:r>
                        <a:rPr lang="nl-BE" sz="800"/>
                        <a:t>Personal data security</a:t>
                      </a:r>
                    </a:p>
                  </a:txBody>
                  <a:tcPr/>
                </a:tc>
                <a:tc>
                  <a:txBody>
                    <a:bodyPr/>
                    <a:lstStyle/>
                    <a:p>
                      <a:r>
                        <a:rPr lang="nl-BE" sz="800"/>
                        <a:t>Plug &amp; play and ownership by client</a:t>
                      </a:r>
                    </a:p>
                  </a:txBody>
                  <a:tcPr/>
                </a:tc>
                <a:tc>
                  <a:txBody>
                    <a:bodyPr/>
                    <a:lstStyle/>
                    <a:p>
                      <a:endParaRPr lang="nl-BE" sz="800"/>
                    </a:p>
                  </a:txBody>
                  <a:tcPr/>
                </a:tc>
                <a:tc>
                  <a:txBody>
                    <a:bodyPr/>
                    <a:lstStyle/>
                    <a:p>
                      <a:r>
                        <a:rPr lang="nl-BE" sz="800"/>
                        <a:t>One pager info “showing what to be done”, easy steps, tech specs, Q&amp;A, hot-line for questions </a:t>
                      </a:r>
                    </a:p>
                  </a:txBody>
                  <a:tcPr/>
                </a:tc>
                <a:extLst>
                  <a:ext uri="{0D108BD9-81ED-4DB2-BD59-A6C34878D82A}">
                    <a16:rowId xmlns:a16="http://schemas.microsoft.com/office/drawing/2014/main" val="1923386946"/>
                  </a:ext>
                </a:extLst>
              </a:tr>
              <a:tr h="575337">
                <a:tc>
                  <a:txBody>
                    <a:bodyPr/>
                    <a:lstStyle/>
                    <a:p>
                      <a:r>
                        <a:rPr lang="nl-BE" sz="800" b="1"/>
                        <a:t>Technical approval</a:t>
                      </a:r>
                    </a:p>
                  </a:txBody>
                  <a:tcPr/>
                </a:tc>
                <a:tc>
                  <a:txBody>
                    <a:bodyPr/>
                    <a:lstStyle/>
                    <a:p>
                      <a:r>
                        <a:rPr lang="nl-BE" sz="800"/>
                        <a:t>No. </a:t>
                      </a:r>
                    </a:p>
                  </a:txBody>
                  <a:tcPr/>
                </a:tc>
                <a:tc>
                  <a:txBody>
                    <a:bodyPr/>
                    <a:lstStyle/>
                    <a:p>
                      <a:r>
                        <a:rPr lang="nl-BE" sz="800"/>
                        <a:t>Joint installation done. Only help for the connection to mainframe computer is needed</a:t>
                      </a:r>
                    </a:p>
                  </a:txBody>
                  <a:tcPr/>
                </a:tc>
                <a:tc>
                  <a:txBody>
                    <a:bodyPr/>
                    <a:lstStyle/>
                    <a:p>
                      <a:endParaRPr lang="nl-BE" sz="800"/>
                    </a:p>
                  </a:txBody>
                  <a:tcPr/>
                </a:tc>
                <a:tc>
                  <a:txBody>
                    <a:bodyPr/>
                    <a:lstStyle/>
                    <a:p>
                      <a:endParaRPr lang="nl-BE" sz="800"/>
                    </a:p>
                  </a:txBody>
                  <a:tcPr/>
                </a:tc>
                <a:tc>
                  <a:txBody>
                    <a:bodyPr/>
                    <a:lstStyle/>
                    <a:p>
                      <a:r>
                        <a:rPr lang="nl-BE" sz="800"/>
                        <a:t>Our installation people will hand over procedure and timing sheet</a:t>
                      </a:r>
                    </a:p>
                  </a:txBody>
                  <a:tcPr/>
                </a:tc>
                <a:extLst>
                  <a:ext uri="{0D108BD9-81ED-4DB2-BD59-A6C34878D82A}">
                    <a16:rowId xmlns:a16="http://schemas.microsoft.com/office/drawing/2014/main" val="3302241612"/>
                  </a:ext>
                </a:extLst>
              </a:tr>
              <a:tr h="575337">
                <a:tc>
                  <a:txBody>
                    <a:bodyPr/>
                    <a:lstStyle/>
                    <a:p>
                      <a:r>
                        <a:rPr lang="nl-BE" sz="800" b="1"/>
                        <a:t>Financial Approval</a:t>
                      </a:r>
                    </a:p>
                  </a:txBody>
                  <a:tcPr/>
                </a:tc>
                <a:tc>
                  <a:txBody>
                    <a:bodyPr/>
                    <a:lstStyle/>
                    <a:p>
                      <a:r>
                        <a:rPr lang="nl-BE" sz="800"/>
                        <a:t>Yes. Monthly leasing or renting proposition.</a:t>
                      </a:r>
                    </a:p>
                  </a:txBody>
                  <a:tcPr/>
                </a:tc>
                <a:tc>
                  <a:txBody>
                    <a:bodyPr/>
                    <a:lstStyle/>
                    <a:p>
                      <a:endParaRPr lang="nl-BE" sz="800"/>
                    </a:p>
                  </a:txBody>
                  <a:tcPr/>
                </a:tc>
                <a:tc>
                  <a:txBody>
                    <a:bodyPr/>
                    <a:lstStyle/>
                    <a:p>
                      <a:r>
                        <a:rPr lang="nl-BE" sz="800"/>
                        <a:t>Cost leasing &amp; rental is only 15% of immediate gains Cost can be invoiced - per operation.</a:t>
                      </a:r>
                    </a:p>
                  </a:txBody>
                  <a:tcPr/>
                </a:tc>
                <a:tc>
                  <a:txBody>
                    <a:bodyPr/>
                    <a:lstStyle/>
                    <a:p>
                      <a:r>
                        <a:rPr lang="nl-BE" sz="800"/>
                        <a:t>Smart investment with positive ROI</a:t>
                      </a:r>
                    </a:p>
                  </a:txBody>
                  <a:tcPr/>
                </a:tc>
                <a:tc>
                  <a:txBody>
                    <a:bodyPr/>
                    <a:lstStyle/>
                    <a:p>
                      <a:r>
                        <a:rPr lang="nl-BE" sz="800"/>
                        <a:t>One page finance fact sheet with options</a:t>
                      </a:r>
                    </a:p>
                  </a:txBody>
                  <a:tcPr/>
                </a:tc>
                <a:extLst>
                  <a:ext uri="{0D108BD9-81ED-4DB2-BD59-A6C34878D82A}">
                    <a16:rowId xmlns:a16="http://schemas.microsoft.com/office/drawing/2014/main" val="3107833554"/>
                  </a:ext>
                </a:extLst>
              </a:tr>
              <a:tr h="575337">
                <a:tc>
                  <a:txBody>
                    <a:bodyPr/>
                    <a:lstStyle/>
                    <a:p>
                      <a:r>
                        <a:rPr lang="nl-BE" sz="800" b="1"/>
                        <a:t>Budget Approval, Head of Division</a:t>
                      </a:r>
                    </a:p>
                  </a:txBody>
                  <a:tcPr/>
                </a:tc>
                <a:tc>
                  <a:txBody>
                    <a:bodyPr/>
                    <a:lstStyle/>
                    <a:p>
                      <a:r>
                        <a:rPr lang="nl-BE" sz="800"/>
                        <a:t>Yes. He or she will ultimately decide. He or she will raise a procurement request.</a:t>
                      </a:r>
                    </a:p>
                  </a:txBody>
                  <a:tcPr/>
                </a:tc>
                <a:tc>
                  <a:txBody>
                    <a:bodyPr/>
                    <a:lstStyle/>
                    <a:p>
                      <a:endParaRPr lang="nl-BE" sz="800"/>
                    </a:p>
                  </a:txBody>
                  <a:tcPr/>
                </a:tc>
                <a:tc>
                  <a:txBody>
                    <a:bodyPr/>
                    <a:lstStyle/>
                    <a:p>
                      <a:endParaRPr lang="nl-BE" sz="800"/>
                    </a:p>
                  </a:txBody>
                  <a:tcPr/>
                </a:tc>
                <a:tc>
                  <a:txBody>
                    <a:bodyPr/>
                    <a:lstStyle/>
                    <a:p>
                      <a:r>
                        <a:rPr lang="nl-BE" sz="800"/>
                        <a:t>Less absenteeisme among staff, Less workload. Staff is happier.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800"/>
                        <a:t>Testimonials, test-results &amp; case studies in other hospitals</a:t>
                      </a:r>
                    </a:p>
                    <a:p>
                      <a:endParaRPr lang="nl-BE" sz="800"/>
                    </a:p>
                  </a:txBody>
                  <a:tcPr/>
                </a:tc>
                <a:extLst>
                  <a:ext uri="{0D108BD9-81ED-4DB2-BD59-A6C34878D82A}">
                    <a16:rowId xmlns:a16="http://schemas.microsoft.com/office/drawing/2014/main" val="3827738308"/>
                  </a:ext>
                </a:extLst>
              </a:tr>
              <a:tr h="575337">
                <a:tc>
                  <a:txBody>
                    <a:bodyPr/>
                    <a:lstStyle/>
                    <a:p>
                      <a:r>
                        <a:rPr lang="nl-BE" sz="800" b="1"/>
                        <a:t>Strategic Approval (Head of Division, CEO, MD)</a:t>
                      </a:r>
                    </a:p>
                  </a:txBody>
                  <a:tcPr/>
                </a:tc>
                <a:tc>
                  <a:txBody>
                    <a:bodyPr/>
                    <a:lstStyle/>
                    <a:p>
                      <a:r>
                        <a:rPr lang="nl-BE" sz="800"/>
                        <a:t>Less 8000 euro, not needed</a:t>
                      </a:r>
                    </a:p>
                    <a:p>
                      <a:r>
                        <a:rPr lang="nl-BE" sz="800"/>
                        <a:t>+ 8000 euro, CEO + CFO need to approve. </a:t>
                      </a:r>
                    </a:p>
                  </a:txBody>
                  <a:tcPr/>
                </a:tc>
                <a:tc>
                  <a:txBody>
                    <a:bodyPr/>
                    <a:lstStyle/>
                    <a:p>
                      <a:r>
                        <a:rPr lang="nl-BE" sz="800"/>
                        <a:t>Risk reduction contamination, ROI, lowering staff absenteeisme, doctors happier</a:t>
                      </a:r>
                    </a:p>
                  </a:txBody>
                  <a:tcPr/>
                </a:tc>
                <a:tc>
                  <a:txBody>
                    <a:bodyPr/>
                    <a:lstStyle/>
                    <a:p>
                      <a:r>
                        <a:rPr lang="nl-BE" sz="800"/>
                        <a:t>Become one of first hospitals to provide “top healthy OK” in Belgium. Great to attract top doctors.</a:t>
                      </a:r>
                    </a:p>
                  </a:txBody>
                  <a:tcPr/>
                </a:tc>
                <a:tc>
                  <a:txBody>
                    <a:bodyPr/>
                    <a:lstStyle/>
                    <a:p>
                      <a:r>
                        <a:rPr lang="nl-BE" sz="800"/>
                        <a:t>Hospital becomes ‘Great place to work’, less absenteeisme among staff, less reputation risks, smart investment</a:t>
                      </a:r>
                    </a:p>
                  </a:txBody>
                  <a:tcPr/>
                </a:tc>
                <a:tc>
                  <a:txBody>
                    <a:bodyPr/>
                    <a:lstStyle/>
                    <a:p>
                      <a:endParaRPr lang="nl-BE" sz="800"/>
                    </a:p>
                  </a:txBody>
                  <a:tcPr/>
                </a:tc>
                <a:extLst>
                  <a:ext uri="{0D108BD9-81ED-4DB2-BD59-A6C34878D82A}">
                    <a16:rowId xmlns:a16="http://schemas.microsoft.com/office/drawing/2014/main" val="3089260059"/>
                  </a:ext>
                </a:extLst>
              </a:tr>
              <a:tr h="575962">
                <a:tc>
                  <a:txBody>
                    <a:bodyPr/>
                    <a:lstStyle/>
                    <a:p>
                      <a:r>
                        <a:rPr lang="nl-BE" sz="800" b="1"/>
                        <a:t>Compliance &amp; Operational Approval</a:t>
                      </a:r>
                    </a:p>
                  </a:txBody>
                  <a:tcPr/>
                </a:tc>
                <a:tc>
                  <a:txBody>
                    <a:bodyPr/>
                    <a:lstStyle/>
                    <a:p>
                      <a:r>
                        <a:rPr lang="nl-BE" sz="800"/>
                        <a:t>Yes. ISO and EU credentials to be submitted</a:t>
                      </a:r>
                    </a:p>
                  </a:txBody>
                  <a:tcPr/>
                </a:tc>
                <a:tc>
                  <a:txBody>
                    <a:bodyPr/>
                    <a:lstStyle/>
                    <a:p>
                      <a:r>
                        <a:rPr lang="nl-BE" sz="800"/>
                        <a:t>All requirements must be OK. Installation without any disruption to the operating theaters. </a:t>
                      </a:r>
                    </a:p>
                  </a:txBody>
                  <a:tcPr/>
                </a:tc>
                <a:tc>
                  <a:txBody>
                    <a:bodyPr/>
                    <a:lstStyle/>
                    <a:p>
                      <a:endParaRPr lang="nl-BE" sz="800"/>
                    </a:p>
                  </a:txBody>
                  <a:tcPr/>
                </a:tc>
                <a:tc>
                  <a:txBody>
                    <a:bodyPr/>
                    <a:lstStyle/>
                    <a:p>
                      <a:r>
                        <a:rPr lang="en-US" sz="800"/>
                        <a:t>Good reputation, no reputation damage (1.5% avoidable professional errors)</a:t>
                      </a:r>
                      <a:endParaRPr lang="nl-BE" sz="800"/>
                    </a:p>
                  </a:txBody>
                  <a:tcPr/>
                </a:tc>
                <a:tc>
                  <a:txBody>
                    <a:bodyPr/>
                    <a:lstStyle/>
                    <a:p>
                      <a:endParaRPr lang="nl-BE" sz="800"/>
                    </a:p>
                  </a:txBody>
                  <a:tcPr/>
                </a:tc>
                <a:extLst>
                  <a:ext uri="{0D108BD9-81ED-4DB2-BD59-A6C34878D82A}">
                    <a16:rowId xmlns:a16="http://schemas.microsoft.com/office/drawing/2014/main" val="2677993977"/>
                  </a:ext>
                </a:extLst>
              </a:tr>
            </a:tbl>
          </a:graphicData>
        </a:graphic>
      </p:graphicFrame>
      <p:pic>
        <p:nvPicPr>
          <p:cNvPr id="2" name="Afbeelding 1" descr="Afbeelding met Graphics, cirkel, schermopname, Lettertype&#10;&#10;Door AI gegenereerde inhoud is mogelijk onjuist.">
            <a:extLst>
              <a:ext uri="{FF2B5EF4-FFF2-40B4-BE49-F238E27FC236}">
                <a16:creationId xmlns:a16="http://schemas.microsoft.com/office/drawing/2014/main" id="{B9FF507F-6DE2-2160-7246-D508060F90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0788" y="500061"/>
            <a:ext cx="830758" cy="418085"/>
          </a:xfrm>
          <a:prstGeom prst="rect">
            <a:avLst/>
          </a:prstGeom>
        </p:spPr>
      </p:pic>
      <p:pic>
        <p:nvPicPr>
          <p:cNvPr id="3" name="Picture 4">
            <a:extLst>
              <a:ext uri="{FF2B5EF4-FFF2-40B4-BE49-F238E27FC236}">
                <a16:creationId xmlns:a16="http://schemas.microsoft.com/office/drawing/2014/main" id="{CD88F814-6614-06F4-2D98-3D41548F9D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6745C79C-910D-62BF-544A-781319DD53AB}"/>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4">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sp>
        <p:nvSpPr>
          <p:cNvPr id="4" name="Tekstvak 3">
            <a:extLst>
              <a:ext uri="{FF2B5EF4-FFF2-40B4-BE49-F238E27FC236}">
                <a16:creationId xmlns:a16="http://schemas.microsoft.com/office/drawing/2014/main" id="{5513AA7D-597A-ADF7-618D-7768FFD5D03E}"/>
              </a:ext>
            </a:extLst>
          </p:cNvPr>
          <p:cNvSpPr txBox="1"/>
          <p:nvPr/>
        </p:nvSpPr>
        <p:spPr>
          <a:xfrm>
            <a:off x="6355264" y="6513545"/>
            <a:ext cx="3214341" cy="229935"/>
          </a:xfrm>
          <a:prstGeom prst="rect">
            <a:avLst/>
          </a:prstGeom>
          <a:noFill/>
        </p:spPr>
        <p:txBody>
          <a:bodyPr wrap="none" rtlCol="0">
            <a:spAutoFit/>
          </a:bodyPr>
          <a:lstStyle/>
          <a:p>
            <a:r>
              <a:rPr lang="nl-BE" sz="894"/>
              <a:t>Only fill in what is relevant for you. Modify template if needed.</a:t>
            </a:r>
          </a:p>
        </p:txBody>
      </p:sp>
    </p:spTree>
    <p:extLst>
      <p:ext uri="{BB962C8B-B14F-4D97-AF65-F5344CB8AC3E}">
        <p14:creationId xmlns:p14="http://schemas.microsoft.com/office/powerpoint/2010/main" val="671389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48BB5-3471-FD06-7EC7-E064DA594983}"/>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9BEC4FD8-8EDA-50B2-5F08-9DD9A2E4C105}"/>
              </a:ext>
            </a:extLst>
          </p:cNvPr>
          <p:cNvSpPr txBox="1"/>
          <p:nvPr/>
        </p:nvSpPr>
        <p:spPr>
          <a:xfrm>
            <a:off x="274454" y="409399"/>
            <a:ext cx="4899226" cy="542456"/>
          </a:xfrm>
          <a:prstGeom prst="rect">
            <a:avLst/>
          </a:prstGeom>
          <a:noFill/>
        </p:spPr>
        <p:txBody>
          <a:bodyPr wrap="none" rtlCol="0">
            <a:spAutoFit/>
          </a:bodyPr>
          <a:lstStyle/>
          <a:p>
            <a:r>
              <a:rPr lang="nl-BE" sz="1625" b="1"/>
              <a:t>Relevant trends that could disrupt your innovation</a:t>
            </a:r>
          </a:p>
          <a:p>
            <a:r>
              <a:rPr lang="nl-BE" sz="1300"/>
              <a:t>Market Segment:</a:t>
            </a:r>
            <a:endParaRPr lang="nl-BE" sz="1300">
              <a:solidFill>
                <a:schemeClr val="accent1"/>
              </a:solidFill>
            </a:endParaRPr>
          </a:p>
        </p:txBody>
      </p:sp>
      <p:pic>
        <p:nvPicPr>
          <p:cNvPr id="2" name="Afbeelding 1" descr="Afbeelding met Graphics, cirkel, schermopname, Lettertype&#10;&#10;Door AI gegenereerde inhoud is mogelijk onjuist.">
            <a:extLst>
              <a:ext uri="{FF2B5EF4-FFF2-40B4-BE49-F238E27FC236}">
                <a16:creationId xmlns:a16="http://schemas.microsoft.com/office/drawing/2014/main" id="{CEADEAE1-E20B-7B67-85E4-59C9A19C1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0788" y="500061"/>
            <a:ext cx="830758" cy="418085"/>
          </a:xfrm>
          <a:prstGeom prst="rect">
            <a:avLst/>
          </a:prstGeom>
        </p:spPr>
      </p:pic>
      <p:pic>
        <p:nvPicPr>
          <p:cNvPr id="5" name="Afbeelding 4">
            <a:extLst>
              <a:ext uri="{FF2B5EF4-FFF2-40B4-BE49-F238E27FC236}">
                <a16:creationId xmlns:a16="http://schemas.microsoft.com/office/drawing/2014/main" id="{61A150F7-E882-F41B-359C-2A592ACC0BBA}"/>
              </a:ext>
            </a:extLst>
          </p:cNvPr>
          <p:cNvPicPr>
            <a:picLocks noChangeAspect="1"/>
          </p:cNvPicPr>
          <p:nvPr/>
        </p:nvPicPr>
        <p:blipFill>
          <a:blip r:embed="rId3"/>
          <a:stretch>
            <a:fillRect/>
          </a:stretch>
        </p:blipFill>
        <p:spPr>
          <a:xfrm>
            <a:off x="333168" y="1336550"/>
            <a:ext cx="9251132" cy="4960555"/>
          </a:xfrm>
          <a:prstGeom prst="rect">
            <a:avLst/>
          </a:prstGeom>
        </p:spPr>
      </p:pic>
      <p:sp>
        <p:nvSpPr>
          <p:cNvPr id="9" name="Rechthoek 8">
            <a:extLst>
              <a:ext uri="{FF2B5EF4-FFF2-40B4-BE49-F238E27FC236}">
                <a16:creationId xmlns:a16="http://schemas.microsoft.com/office/drawing/2014/main" id="{817F4782-30E0-3E40-8CD8-07B780E01AB4}"/>
              </a:ext>
            </a:extLst>
          </p:cNvPr>
          <p:cNvSpPr/>
          <p:nvPr/>
        </p:nvSpPr>
        <p:spPr>
          <a:xfrm rot="5400000">
            <a:off x="6317869" y="3244280"/>
            <a:ext cx="6854232" cy="32137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1463"/>
          </a:p>
        </p:txBody>
      </p:sp>
      <p:pic>
        <p:nvPicPr>
          <p:cNvPr id="3" name="Picture 4">
            <a:extLst>
              <a:ext uri="{FF2B5EF4-FFF2-40B4-BE49-F238E27FC236}">
                <a16:creationId xmlns:a16="http://schemas.microsoft.com/office/drawing/2014/main" id="{23E2E3D8-D951-5583-D5B3-9E6A22C9C7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7">
            <a:extLst>
              <a:ext uri="{FF2B5EF4-FFF2-40B4-BE49-F238E27FC236}">
                <a16:creationId xmlns:a16="http://schemas.microsoft.com/office/drawing/2014/main" id="{743A223A-8BAB-8E8D-6FD3-77CC0F1D357E}"/>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5">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sp>
        <p:nvSpPr>
          <p:cNvPr id="4" name="Tekstvak 3">
            <a:extLst>
              <a:ext uri="{FF2B5EF4-FFF2-40B4-BE49-F238E27FC236}">
                <a16:creationId xmlns:a16="http://schemas.microsoft.com/office/drawing/2014/main" id="{88B46BA3-1E1D-60CE-4D64-942BE101B81B}"/>
              </a:ext>
            </a:extLst>
          </p:cNvPr>
          <p:cNvSpPr txBox="1"/>
          <p:nvPr/>
        </p:nvSpPr>
        <p:spPr>
          <a:xfrm>
            <a:off x="6355264" y="6513545"/>
            <a:ext cx="3214341" cy="229935"/>
          </a:xfrm>
          <a:prstGeom prst="rect">
            <a:avLst/>
          </a:prstGeom>
          <a:noFill/>
        </p:spPr>
        <p:txBody>
          <a:bodyPr wrap="none" rtlCol="0">
            <a:spAutoFit/>
          </a:bodyPr>
          <a:lstStyle/>
          <a:p>
            <a:r>
              <a:rPr lang="nl-BE" sz="894"/>
              <a:t>Only fill in what is relevant for you. Modify template if needed.</a:t>
            </a:r>
          </a:p>
        </p:txBody>
      </p:sp>
    </p:spTree>
    <p:extLst>
      <p:ext uri="{BB962C8B-B14F-4D97-AF65-F5344CB8AC3E}">
        <p14:creationId xmlns:p14="http://schemas.microsoft.com/office/powerpoint/2010/main" val="2842939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ED5D4-94B3-E8AF-8944-C6658CFF45E2}"/>
            </a:ext>
          </a:extLst>
        </p:cNvPr>
        <p:cNvGrpSpPr/>
        <p:nvPr/>
      </p:nvGrpSpPr>
      <p:grpSpPr>
        <a:xfrm>
          <a:off x="0" y="0"/>
          <a:ext cx="0" cy="0"/>
          <a:chOff x="0" y="0"/>
          <a:chExt cx="0" cy="0"/>
        </a:xfrm>
      </p:grpSpPr>
      <p:sp>
        <p:nvSpPr>
          <p:cNvPr id="2" name="Rechthoek 1">
            <a:extLst>
              <a:ext uri="{FF2B5EF4-FFF2-40B4-BE49-F238E27FC236}">
                <a16:creationId xmlns:a16="http://schemas.microsoft.com/office/drawing/2014/main" id="{F4E6E2DD-0064-F061-5D67-988B069C25CD}"/>
              </a:ext>
            </a:extLst>
          </p:cNvPr>
          <p:cNvSpPr/>
          <p:nvPr/>
        </p:nvSpPr>
        <p:spPr>
          <a:xfrm>
            <a:off x="1197864" y="2377440"/>
            <a:ext cx="7735824" cy="16916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8000">
                <a:latin typeface="+mj-lt"/>
              </a:rPr>
              <a:t>STRATEGY</a:t>
            </a:r>
          </a:p>
        </p:txBody>
      </p:sp>
      <p:pic>
        <p:nvPicPr>
          <p:cNvPr id="3" name="Afbeelding 2" descr="Afbeelding met tekenfilm, voertuig, Auto-onderdeel, persoon&#10;&#10;Door AI gegenereerde inhoud is mogelijk onjuist.">
            <a:extLst>
              <a:ext uri="{FF2B5EF4-FFF2-40B4-BE49-F238E27FC236}">
                <a16:creationId xmlns:a16="http://schemas.microsoft.com/office/drawing/2014/main" id="{7CB59087-3D7A-F560-22B2-89CE8F3EAC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1676" y="410711"/>
            <a:ext cx="3610035" cy="2058976"/>
          </a:xfrm>
          <a:prstGeom prst="rect">
            <a:avLst/>
          </a:prstGeom>
        </p:spPr>
      </p:pic>
      <p:pic>
        <p:nvPicPr>
          <p:cNvPr id="4" name="Afbeelding 3" descr="Afbeelding met Graphics, cirkel, schermopname, Lettertype&#10;&#10;Door AI gegenereerde inhoud is mogelijk onjuist.">
            <a:extLst>
              <a:ext uri="{FF2B5EF4-FFF2-40B4-BE49-F238E27FC236}">
                <a16:creationId xmlns:a16="http://schemas.microsoft.com/office/drawing/2014/main" id="{3F235B12-CF06-2B88-D177-59E977EF60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667" y="5972145"/>
            <a:ext cx="1389988" cy="699522"/>
          </a:xfrm>
          <a:prstGeom prst="rect">
            <a:avLst/>
          </a:prstGeom>
        </p:spPr>
      </p:pic>
    </p:spTree>
    <p:extLst>
      <p:ext uri="{BB962C8B-B14F-4D97-AF65-F5344CB8AC3E}">
        <p14:creationId xmlns:p14="http://schemas.microsoft.com/office/powerpoint/2010/main" val="708772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E8BA2-2711-0C6E-66A7-19160E5511B2}"/>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68226F20-301C-EFC5-7A5F-4C5EFE1AA004}"/>
              </a:ext>
            </a:extLst>
          </p:cNvPr>
          <p:cNvSpPr txBox="1"/>
          <p:nvPr/>
        </p:nvSpPr>
        <p:spPr>
          <a:xfrm>
            <a:off x="317546" y="443210"/>
            <a:ext cx="8962144" cy="542456"/>
          </a:xfrm>
          <a:prstGeom prst="rect">
            <a:avLst/>
          </a:prstGeom>
          <a:noFill/>
        </p:spPr>
        <p:txBody>
          <a:bodyPr wrap="square" rtlCol="0">
            <a:spAutoFit/>
          </a:bodyPr>
          <a:lstStyle/>
          <a:p>
            <a:r>
              <a:rPr lang="nl-BE" sz="1625" b="1"/>
              <a:t>Value Proposition Aid</a:t>
            </a:r>
          </a:p>
          <a:p>
            <a:r>
              <a:rPr lang="nl-BE" sz="1300"/>
              <a:t>Market Segment: </a:t>
            </a:r>
            <a:r>
              <a:rPr lang="nl-BE" sz="1300">
                <a:solidFill>
                  <a:schemeClr val="accent1"/>
                </a:solidFill>
              </a:rPr>
              <a:t> XXXXXXXX			                     	        </a:t>
            </a:r>
          </a:p>
        </p:txBody>
      </p:sp>
      <p:pic>
        <p:nvPicPr>
          <p:cNvPr id="5" name="Afbeelding 4">
            <a:extLst>
              <a:ext uri="{FF2B5EF4-FFF2-40B4-BE49-F238E27FC236}">
                <a16:creationId xmlns:a16="http://schemas.microsoft.com/office/drawing/2014/main" id="{D0594FC2-6EF3-82CD-92D3-03591CB54961}"/>
              </a:ext>
            </a:extLst>
          </p:cNvPr>
          <p:cNvPicPr>
            <a:picLocks noChangeAspect="1"/>
          </p:cNvPicPr>
          <p:nvPr/>
        </p:nvPicPr>
        <p:blipFill>
          <a:blip r:embed="rId2"/>
          <a:stretch>
            <a:fillRect/>
          </a:stretch>
        </p:blipFill>
        <p:spPr>
          <a:xfrm>
            <a:off x="333169" y="1115496"/>
            <a:ext cx="9251131" cy="5096768"/>
          </a:xfrm>
          <a:prstGeom prst="rect">
            <a:avLst/>
          </a:prstGeom>
        </p:spPr>
      </p:pic>
      <p:pic>
        <p:nvPicPr>
          <p:cNvPr id="12" name="Afbeelding 11" descr="Afbeelding met Graphics, cirkel, schermopname, Lettertype&#10;&#10;Door AI gegenereerde inhoud is mogelijk onjuist.">
            <a:extLst>
              <a:ext uri="{FF2B5EF4-FFF2-40B4-BE49-F238E27FC236}">
                <a16:creationId xmlns:a16="http://schemas.microsoft.com/office/drawing/2014/main" id="{CAA98EA7-C352-BD3E-4BA4-2FCEC56378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pic>
        <p:nvPicPr>
          <p:cNvPr id="2" name="Picture 4">
            <a:extLst>
              <a:ext uri="{FF2B5EF4-FFF2-40B4-BE49-F238E27FC236}">
                <a16:creationId xmlns:a16="http://schemas.microsoft.com/office/drawing/2014/main" id="{5E90535B-F6D1-4F1D-616C-A843A086AE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a:extLst>
              <a:ext uri="{FF2B5EF4-FFF2-40B4-BE49-F238E27FC236}">
                <a16:creationId xmlns:a16="http://schemas.microsoft.com/office/drawing/2014/main" id="{E732F571-9079-248E-551C-CEAC844639BD}"/>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5">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sp>
        <p:nvSpPr>
          <p:cNvPr id="4" name="Tekstvak 3">
            <a:extLst>
              <a:ext uri="{FF2B5EF4-FFF2-40B4-BE49-F238E27FC236}">
                <a16:creationId xmlns:a16="http://schemas.microsoft.com/office/drawing/2014/main" id="{F8BE8143-CC90-276C-0E3C-D5A7C022A41E}"/>
              </a:ext>
            </a:extLst>
          </p:cNvPr>
          <p:cNvSpPr txBox="1"/>
          <p:nvPr/>
        </p:nvSpPr>
        <p:spPr>
          <a:xfrm>
            <a:off x="6355264" y="6513545"/>
            <a:ext cx="3214341" cy="229935"/>
          </a:xfrm>
          <a:prstGeom prst="rect">
            <a:avLst/>
          </a:prstGeom>
          <a:noFill/>
        </p:spPr>
        <p:txBody>
          <a:bodyPr wrap="none" rtlCol="0">
            <a:spAutoFit/>
          </a:bodyPr>
          <a:lstStyle/>
          <a:p>
            <a:r>
              <a:rPr lang="nl-BE" sz="894"/>
              <a:t>Only fill in what is relevant for you. Modify template if needed.</a:t>
            </a:r>
          </a:p>
        </p:txBody>
      </p:sp>
    </p:spTree>
    <p:extLst>
      <p:ext uri="{BB962C8B-B14F-4D97-AF65-F5344CB8AC3E}">
        <p14:creationId xmlns:p14="http://schemas.microsoft.com/office/powerpoint/2010/main" val="2416808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FD7EA-31F7-D59C-FBC4-0E15B6785DA8}"/>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CC6A5F2C-0A1B-31EC-81EA-6412FC8FF796}"/>
              </a:ext>
            </a:extLst>
          </p:cNvPr>
          <p:cNvSpPr txBox="1"/>
          <p:nvPr/>
        </p:nvSpPr>
        <p:spPr>
          <a:xfrm>
            <a:off x="274454" y="409399"/>
            <a:ext cx="4491038" cy="542456"/>
          </a:xfrm>
          <a:prstGeom prst="rect">
            <a:avLst/>
          </a:prstGeom>
          <a:noFill/>
        </p:spPr>
        <p:txBody>
          <a:bodyPr wrap="none" rtlCol="0">
            <a:spAutoFit/>
          </a:bodyPr>
          <a:lstStyle/>
          <a:p>
            <a:r>
              <a:rPr lang="nl-BE" sz="1625" b="1"/>
              <a:t>USP, Value Proposition, Slogan, Elevator Pitch</a:t>
            </a:r>
          </a:p>
          <a:p>
            <a:r>
              <a:rPr lang="nl-BE" sz="1300"/>
              <a:t>Market Segment: </a:t>
            </a:r>
            <a:r>
              <a:rPr lang="nl-BE" sz="1300">
                <a:solidFill>
                  <a:schemeClr val="accent1"/>
                </a:solidFill>
              </a:rPr>
              <a:t>Agriculture, greenhouse cultivation</a:t>
            </a:r>
          </a:p>
        </p:txBody>
      </p:sp>
      <p:graphicFrame>
        <p:nvGraphicFramePr>
          <p:cNvPr id="3" name="Tabel 2">
            <a:extLst>
              <a:ext uri="{FF2B5EF4-FFF2-40B4-BE49-F238E27FC236}">
                <a16:creationId xmlns:a16="http://schemas.microsoft.com/office/drawing/2014/main" id="{05A68103-A3F5-AB7C-FE0B-D22F7A545AFE}"/>
              </a:ext>
            </a:extLst>
          </p:cNvPr>
          <p:cNvGraphicFramePr>
            <a:graphicFrameLocks noGrp="1"/>
          </p:cNvGraphicFramePr>
          <p:nvPr>
            <p:extLst>
              <p:ext uri="{D42A27DB-BD31-4B8C-83A1-F6EECF244321}">
                <p14:modId xmlns:p14="http://schemas.microsoft.com/office/powerpoint/2010/main" val="3215407757"/>
              </p:ext>
            </p:extLst>
          </p:nvPr>
        </p:nvGraphicFramePr>
        <p:xfrm>
          <a:off x="321370" y="933841"/>
          <a:ext cx="9262929" cy="5332279"/>
        </p:xfrm>
        <a:graphic>
          <a:graphicData uri="http://schemas.openxmlformats.org/drawingml/2006/table">
            <a:tbl>
              <a:tblPr firstRow="1" bandRow="1">
                <a:tableStyleId>{5C22544A-7EE6-4342-B048-85BDC9FD1C3A}</a:tableStyleId>
              </a:tblPr>
              <a:tblGrid>
                <a:gridCol w="3087643">
                  <a:extLst>
                    <a:ext uri="{9D8B030D-6E8A-4147-A177-3AD203B41FA5}">
                      <a16:colId xmlns:a16="http://schemas.microsoft.com/office/drawing/2014/main" val="2562577711"/>
                    </a:ext>
                  </a:extLst>
                </a:gridCol>
                <a:gridCol w="3087643">
                  <a:extLst>
                    <a:ext uri="{9D8B030D-6E8A-4147-A177-3AD203B41FA5}">
                      <a16:colId xmlns:a16="http://schemas.microsoft.com/office/drawing/2014/main" val="354204516"/>
                    </a:ext>
                  </a:extLst>
                </a:gridCol>
                <a:gridCol w="3087643">
                  <a:extLst>
                    <a:ext uri="{9D8B030D-6E8A-4147-A177-3AD203B41FA5}">
                      <a16:colId xmlns:a16="http://schemas.microsoft.com/office/drawing/2014/main" val="834938011"/>
                    </a:ext>
                  </a:extLst>
                </a:gridCol>
              </a:tblGrid>
              <a:tr h="413168">
                <a:tc gridSpan="2">
                  <a:txBody>
                    <a:bodyPr/>
                    <a:lstStyle/>
                    <a:p>
                      <a:r>
                        <a:rPr lang="en-US" sz="1000"/>
                        <a:t>Elevator Pitch: Why are solution is better, more reliable than the alternatives</a:t>
                      </a:r>
                      <a:r>
                        <a:rPr lang="nl-BE" sz="900" b="0"/>
                        <a:t>:</a:t>
                      </a:r>
                    </a:p>
                  </a:txBody>
                  <a:tcPr/>
                </a:tc>
                <a:tc hMerge="1">
                  <a:txBody>
                    <a:bodyPr/>
                    <a:lstStyle/>
                    <a:p>
                      <a:endParaRPr lang="nl-BE" dirty="0"/>
                    </a:p>
                  </a:txBody>
                  <a:tcPr/>
                </a:tc>
                <a:tc>
                  <a:txBody>
                    <a:bodyPr/>
                    <a:lstStyle/>
                    <a:p>
                      <a:endParaRPr lang="nl-BE" sz="900" b="0"/>
                    </a:p>
                  </a:txBody>
                  <a:tcPr/>
                </a:tc>
                <a:extLst>
                  <a:ext uri="{0D108BD9-81ED-4DB2-BD59-A6C34878D82A}">
                    <a16:rowId xmlns:a16="http://schemas.microsoft.com/office/drawing/2014/main" val="1281337256"/>
                  </a:ext>
                </a:extLst>
              </a:tr>
              <a:tr h="516458">
                <a:tc gridSpan="2">
                  <a:txBody>
                    <a:bodyPr/>
                    <a:lstStyle/>
                    <a:p>
                      <a:r>
                        <a:rPr lang="nl-BE" sz="900" b="1">
                          <a:latin typeface="+mj-lt"/>
                        </a:rPr>
                        <a:t>Our value proposition:</a:t>
                      </a:r>
                    </a:p>
                  </a:txBody>
                  <a:tcPr/>
                </a:tc>
                <a:tc hMerge="1">
                  <a:txBody>
                    <a:bodyPr/>
                    <a:lstStyle/>
                    <a:p>
                      <a:endParaRPr lang="nl-BE" dirty="0"/>
                    </a:p>
                  </a:txBody>
                  <a:tcPr/>
                </a:tc>
                <a:tc>
                  <a:txBody>
                    <a:bodyPr/>
                    <a:lstStyle/>
                    <a:p>
                      <a:endParaRPr lang="nl-BE" sz="900">
                        <a:latin typeface="+mj-lt"/>
                      </a:endParaRPr>
                    </a:p>
                  </a:txBody>
                  <a:tcPr/>
                </a:tc>
                <a:extLst>
                  <a:ext uri="{0D108BD9-81ED-4DB2-BD59-A6C34878D82A}">
                    <a16:rowId xmlns:a16="http://schemas.microsoft.com/office/drawing/2014/main" val="1974988678"/>
                  </a:ext>
                </a:extLst>
              </a:tr>
              <a:tr h="1389109">
                <a:tc>
                  <a:txBody>
                    <a:bodyPr/>
                    <a:lstStyle/>
                    <a:p>
                      <a:r>
                        <a:rPr lang="en-US" sz="900" b="0">
                          <a:latin typeface="+mj-lt"/>
                        </a:rPr>
                        <a:t>This is what customers will achieve with our solution:</a:t>
                      </a:r>
                      <a:endParaRPr lang="nl-BE" sz="900" b="0">
                        <a:latin typeface="+mj-lt"/>
                      </a:endParaRPr>
                    </a:p>
                    <a:p>
                      <a:endParaRPr lang="nl-BE" sz="900" b="0">
                        <a:latin typeface="+mj-lt"/>
                      </a:endParaRPr>
                    </a:p>
                    <a:p>
                      <a:r>
                        <a:rPr lang="nl-BE" sz="900" b="0">
                          <a:latin typeface="Bradley Hand ITC" panose="03070402050302030203" pitchFamily="66" charset="0"/>
                        </a:rPr>
                        <a:t>Cut down on energy costs by as much as 25%</a:t>
                      </a:r>
                    </a:p>
                    <a:p>
                      <a:endParaRPr lang="nl-BE" sz="900" b="0">
                        <a:latin typeface="+mj-lt"/>
                      </a:endParaRPr>
                    </a:p>
                    <a:p>
                      <a:endParaRPr lang="nl-BE" sz="900" b="0">
                        <a:latin typeface="+mj-lt"/>
                      </a:endParaRPr>
                    </a:p>
                  </a:txBody>
                  <a:tcPr/>
                </a:tc>
                <a:tc>
                  <a:txBody>
                    <a:bodyPr/>
                    <a:lstStyle/>
                    <a:p>
                      <a:r>
                        <a:rPr lang="en-US" sz="900" b="0">
                          <a:latin typeface="+mj-lt"/>
                        </a:rPr>
                        <a:t>These our the features, method, .. Why our solution is better placed to solve the target audience problems and challenges.</a:t>
                      </a:r>
                    </a:p>
                    <a:p>
                      <a:endParaRPr lang="en-US" sz="900" b="0">
                        <a:latin typeface="+mj-lt"/>
                      </a:endParaRPr>
                    </a:p>
                    <a:p>
                      <a:endParaRPr lang="nl-BE" sz="900" b="0">
                        <a:latin typeface="+mj-lt"/>
                      </a:endParaRPr>
                    </a:p>
                  </a:txBody>
                  <a:tcPr/>
                </a:tc>
                <a:tc>
                  <a:txBody>
                    <a:bodyPr/>
                    <a:lstStyle/>
                    <a:p>
                      <a:r>
                        <a:rPr lang="nl-BE" sz="900" b="0">
                          <a:latin typeface="+mj-lt"/>
                        </a:rPr>
                        <a:t>Our slogan:</a:t>
                      </a:r>
                    </a:p>
                    <a:p>
                      <a:endParaRPr lang="nl-BE" sz="900" b="0">
                        <a:latin typeface="+mj-lt"/>
                      </a:endParaRPr>
                    </a:p>
                    <a:p>
                      <a:r>
                        <a:rPr lang="en-US" sz="900" b="0">
                          <a:latin typeface="Bradley Hand ITC" panose="03070402050302030203" pitchFamily="66" charset="0"/>
                        </a:rPr>
                        <a:t>Join the companies that don’t want to pay anymore for wasted energy! Cut down your energy bills by as much as 20%</a:t>
                      </a:r>
                      <a:endParaRPr lang="nl-BE" sz="900" b="0">
                        <a:latin typeface="Bradley Hand ITC" panose="03070402050302030203" pitchFamily="66" charset="0"/>
                      </a:endParaRPr>
                    </a:p>
                  </a:txBody>
                  <a:tcPr/>
                </a:tc>
                <a:extLst>
                  <a:ext uri="{0D108BD9-81ED-4DB2-BD59-A6C34878D82A}">
                    <a16:rowId xmlns:a16="http://schemas.microsoft.com/office/drawing/2014/main" val="3678620247"/>
                  </a:ext>
                </a:extLst>
              </a:tr>
              <a:tr h="15256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a:solidFill>
                            <a:schemeClr val="dk1"/>
                          </a:solidFill>
                          <a:latin typeface="+mj-lt"/>
                          <a:ea typeface="+mn-ea"/>
                          <a:cs typeface="+mn-cs"/>
                        </a:rPr>
                        <a:t>The key to our success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kern="1200">
                        <a:solidFill>
                          <a:schemeClr val="dk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a:solidFill>
                            <a:schemeClr val="dk1"/>
                          </a:solidFill>
                          <a:latin typeface="Bradley Hand ITC" panose="03070402050302030203" pitchFamily="66" charset="0"/>
                        </a:rPr>
                        <a:t>More and more companies use our digital app to manage their energy more intelligently in order to avoid waste and reduce the monthly energy bills. </a:t>
                      </a:r>
                      <a:endParaRPr lang="nl-BE" sz="900" b="0">
                        <a:latin typeface="Bradley Hand ITC" panose="03070402050302030203" pitchFamily="66" charset="0"/>
                      </a:endParaRPr>
                    </a:p>
                  </a:txBody>
                  <a:tcPr/>
                </a:tc>
                <a:tc>
                  <a:txBody>
                    <a:bodyPr/>
                    <a:lstStyle/>
                    <a:p>
                      <a:r>
                        <a:rPr lang="en-US" sz="900" b="0">
                          <a:latin typeface="+mj-lt"/>
                        </a:rPr>
                        <a:t>Why is our offer more suited for our target companies?  What options can they choose from?</a:t>
                      </a:r>
                    </a:p>
                    <a:p>
                      <a:endParaRPr lang="en-US" sz="900" b="0">
                        <a:latin typeface="+mj-lt"/>
                      </a:endParaRPr>
                    </a:p>
                    <a:p>
                      <a:r>
                        <a:rPr lang="nl-BE" sz="900" b="0">
                          <a:latin typeface="Bradley Hand ITC" panose="03070402050302030203" pitchFamily="66" charset="0"/>
                        </a:rPr>
                        <a:t>Light: switch-off energy with dedicated time-zones</a:t>
                      </a:r>
                    </a:p>
                    <a:p>
                      <a:endParaRPr lang="nl-BE" sz="900" b="0">
                        <a:latin typeface="Bradley Hand ITC" panose="03070402050302030203" pitchFamily="66" charset="0"/>
                      </a:endParaRPr>
                    </a:p>
                    <a:p>
                      <a:r>
                        <a:rPr lang="nl-BE" sz="900" b="0">
                          <a:latin typeface="Bradley Hand ITC" panose="03070402050302030203" pitchFamily="66" charset="0"/>
                        </a:rPr>
                        <a:t>Medium: intelligent energy management with senors, manageble from a distance through our app.</a:t>
                      </a:r>
                    </a:p>
                    <a:p>
                      <a:endParaRPr lang="nl-BE" sz="900" b="0">
                        <a:latin typeface="Bradley Hand ITC" panose="03070402050302030203" pitchFamily="66" charset="0"/>
                      </a:endParaRPr>
                    </a:p>
                    <a:p>
                      <a:r>
                        <a:rPr lang="nl-BE" sz="900" b="0">
                          <a:latin typeface="Bradley Hand ITC" panose="03070402050302030203" pitchFamily="66" charset="0"/>
                        </a:rPr>
                        <a:t>Premium: fully outsource energy management with sensor and AI intelligence.</a:t>
                      </a:r>
                    </a:p>
                  </a:txBody>
                  <a:tcPr/>
                </a:tc>
                <a:tc>
                  <a:txBody>
                    <a:bodyPr/>
                    <a:lstStyle/>
                    <a:p>
                      <a:r>
                        <a:rPr lang="nl-BE" sz="900" b="0">
                          <a:latin typeface="+mj-lt"/>
                        </a:rPr>
                        <a:t>Our Elevator Pitch:</a:t>
                      </a:r>
                    </a:p>
                    <a:p>
                      <a:endParaRPr lang="nl-BE" sz="900" b="0">
                        <a:latin typeface="+mj-lt"/>
                      </a:endParaRPr>
                    </a:p>
                    <a:p>
                      <a:r>
                        <a:rPr lang="nl-BE" sz="900" b="0">
                          <a:latin typeface="Bradley Hand ITC" panose="03070402050302030203" pitchFamily="66" charset="0"/>
                        </a:rPr>
                        <a:t>Give us three days and you’ll never pay anymore for wasted energy!</a:t>
                      </a:r>
                    </a:p>
                    <a:p>
                      <a:endParaRPr lang="nl-BE" sz="900" b="0">
                        <a:latin typeface="+mj-lt"/>
                      </a:endParaRPr>
                    </a:p>
                    <a:p>
                      <a:r>
                        <a:rPr lang="nl-BE" sz="900" b="0">
                          <a:latin typeface="Bradley Hand ITC" panose="03070402050302030203" pitchFamily="66" charset="0"/>
                        </a:rPr>
                        <a:t>We need one day to install sensors and smart switches. We set parameters to your specifications. We’ll train you on the app for half a day and any day after you start saving money. We can rent this solution so it doens’t cost you anything and you save quite a lot of money.</a:t>
                      </a:r>
                    </a:p>
                  </a:txBody>
                  <a:tcPr/>
                </a:tc>
                <a:extLst>
                  <a:ext uri="{0D108BD9-81ED-4DB2-BD59-A6C34878D82A}">
                    <a16:rowId xmlns:a16="http://schemas.microsoft.com/office/drawing/2014/main" val="790381974"/>
                  </a:ext>
                </a:extLst>
              </a:tr>
              <a:tr h="1487937">
                <a:tc>
                  <a:txBody>
                    <a:bodyPr/>
                    <a:lstStyle/>
                    <a:p>
                      <a:r>
                        <a:rPr lang="en-US" sz="900" b="0">
                          <a:latin typeface="+mj-lt"/>
                        </a:rPr>
                        <a:t>That's why we can keep our ambitious growth in the coming 5 years:</a:t>
                      </a:r>
                    </a:p>
                    <a:p>
                      <a:endParaRPr lang="en-US" sz="900" b="0">
                        <a:latin typeface="+mj-lt"/>
                      </a:endParaRPr>
                    </a:p>
                    <a:p>
                      <a:r>
                        <a:rPr lang="en-US" sz="900" b="0">
                          <a:latin typeface="Bradley Hand ITC" panose="03070402050302030203" pitchFamily="66" charset="0"/>
                        </a:rPr>
                        <a:t>Energy costs keep rising. Company want to reduce waste, CO2 and lower their bills. We have the most easy and peace-of-mind solution on the market</a:t>
                      </a:r>
                      <a:endParaRPr lang="nl-BE" sz="900" b="0">
                        <a:latin typeface="Bradley Hand ITC" panose="03070402050302030203" pitchFamily="66" charset="0"/>
                      </a:endParaRPr>
                    </a:p>
                  </a:txBody>
                  <a:tcPr/>
                </a:tc>
                <a:tc>
                  <a:txBody>
                    <a:bodyPr/>
                    <a:lstStyle/>
                    <a:p>
                      <a:r>
                        <a:rPr lang="en-US" sz="900" b="0">
                          <a:latin typeface="+mj-lt"/>
                        </a:rPr>
                        <a:t>How we support and engage with our customers from day one till long after:</a:t>
                      </a:r>
                    </a:p>
                    <a:p>
                      <a:endParaRPr lang="en-US" sz="900" b="0">
                        <a:latin typeface="+mj-lt"/>
                      </a:endParaRPr>
                    </a:p>
                    <a:p>
                      <a:endParaRPr lang="nl-BE" sz="900" b="0">
                        <a:latin typeface="+mj-lt"/>
                      </a:endParaRPr>
                    </a:p>
                  </a:txBody>
                  <a:tcPr/>
                </a:tc>
                <a:tc>
                  <a:txBody>
                    <a:bodyPr/>
                    <a:lstStyle/>
                    <a:p>
                      <a:endParaRPr lang="nl-BE" sz="900" b="0">
                        <a:latin typeface="+mj-lt"/>
                      </a:endParaRPr>
                    </a:p>
                  </a:txBody>
                  <a:tcPr/>
                </a:tc>
                <a:extLst>
                  <a:ext uri="{0D108BD9-81ED-4DB2-BD59-A6C34878D82A}">
                    <a16:rowId xmlns:a16="http://schemas.microsoft.com/office/drawing/2014/main" val="3467846888"/>
                  </a:ext>
                </a:extLst>
              </a:tr>
            </a:tbl>
          </a:graphicData>
        </a:graphic>
      </p:graphicFrame>
      <p:pic>
        <p:nvPicPr>
          <p:cNvPr id="2" name="Afbeelding 1" descr="Afbeelding met Graphics, cirkel, schermopname, Lettertype&#10;&#10;Door AI gegenereerde inhoud is mogelijk onjuist.">
            <a:extLst>
              <a:ext uri="{FF2B5EF4-FFF2-40B4-BE49-F238E27FC236}">
                <a16:creationId xmlns:a16="http://schemas.microsoft.com/office/drawing/2014/main" id="{53BCD30B-4224-D5E1-54A1-B954AE46B8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pic>
        <p:nvPicPr>
          <p:cNvPr id="5" name="Picture 4">
            <a:extLst>
              <a:ext uri="{FF2B5EF4-FFF2-40B4-BE49-F238E27FC236}">
                <a16:creationId xmlns:a16="http://schemas.microsoft.com/office/drawing/2014/main" id="{AC1ECA5A-4CAD-DC21-33DD-2632A151A1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7">
            <a:extLst>
              <a:ext uri="{FF2B5EF4-FFF2-40B4-BE49-F238E27FC236}">
                <a16:creationId xmlns:a16="http://schemas.microsoft.com/office/drawing/2014/main" id="{93361D56-8D0E-8D77-1AC9-C0CAA80F1BA6}"/>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4">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sp>
        <p:nvSpPr>
          <p:cNvPr id="4" name="Tekstvak 3">
            <a:extLst>
              <a:ext uri="{FF2B5EF4-FFF2-40B4-BE49-F238E27FC236}">
                <a16:creationId xmlns:a16="http://schemas.microsoft.com/office/drawing/2014/main" id="{DDCA97A2-D8CF-5332-5AC3-10901A92EAFD}"/>
              </a:ext>
            </a:extLst>
          </p:cNvPr>
          <p:cNvSpPr txBox="1"/>
          <p:nvPr/>
        </p:nvSpPr>
        <p:spPr>
          <a:xfrm>
            <a:off x="6355264" y="6513545"/>
            <a:ext cx="3214341" cy="229935"/>
          </a:xfrm>
          <a:prstGeom prst="rect">
            <a:avLst/>
          </a:prstGeom>
          <a:noFill/>
        </p:spPr>
        <p:txBody>
          <a:bodyPr wrap="none" rtlCol="0">
            <a:spAutoFit/>
          </a:bodyPr>
          <a:lstStyle/>
          <a:p>
            <a:r>
              <a:rPr lang="nl-BE" sz="894"/>
              <a:t>Only fill in what is relevant for you. Modify template if needed.</a:t>
            </a:r>
          </a:p>
        </p:txBody>
      </p:sp>
      <p:pic>
        <p:nvPicPr>
          <p:cNvPr id="7" name="Afbeelding 6">
            <a:extLst>
              <a:ext uri="{FF2B5EF4-FFF2-40B4-BE49-F238E27FC236}">
                <a16:creationId xmlns:a16="http://schemas.microsoft.com/office/drawing/2014/main" id="{09511890-2EC8-2DDB-5D32-A88054257CE2}"/>
              </a:ext>
            </a:extLst>
          </p:cNvPr>
          <p:cNvPicPr>
            <a:picLocks noChangeAspect="1"/>
          </p:cNvPicPr>
          <p:nvPr/>
        </p:nvPicPr>
        <p:blipFill>
          <a:blip r:embed="rId5"/>
          <a:stretch>
            <a:fillRect/>
          </a:stretch>
        </p:blipFill>
        <p:spPr>
          <a:xfrm>
            <a:off x="5995817" y="409399"/>
            <a:ext cx="2102489" cy="1401659"/>
          </a:xfrm>
          <a:prstGeom prst="rect">
            <a:avLst/>
          </a:prstGeom>
        </p:spPr>
      </p:pic>
    </p:spTree>
    <p:extLst>
      <p:ext uri="{BB962C8B-B14F-4D97-AF65-F5344CB8AC3E}">
        <p14:creationId xmlns:p14="http://schemas.microsoft.com/office/powerpoint/2010/main" val="1264155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04F32-5F74-A39C-E7F2-CD6067E9EBE1}"/>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5B67CF53-0ABE-8D3D-DFBF-571D62BF38E1}"/>
              </a:ext>
            </a:extLst>
          </p:cNvPr>
          <p:cNvSpPr txBox="1"/>
          <p:nvPr/>
        </p:nvSpPr>
        <p:spPr>
          <a:xfrm>
            <a:off x="274453" y="409399"/>
            <a:ext cx="8962144" cy="542456"/>
          </a:xfrm>
          <a:prstGeom prst="rect">
            <a:avLst/>
          </a:prstGeom>
          <a:noFill/>
        </p:spPr>
        <p:txBody>
          <a:bodyPr wrap="square" rtlCol="0">
            <a:spAutoFit/>
          </a:bodyPr>
          <a:lstStyle/>
          <a:p>
            <a:r>
              <a:rPr lang="nl-BE" sz="1625" b="1"/>
              <a:t>Pricing strategy at launch versus top 3 rivals</a:t>
            </a:r>
          </a:p>
          <a:p>
            <a:r>
              <a:rPr lang="nl-BE" sz="1300"/>
              <a:t>Market Segment: </a:t>
            </a:r>
            <a:r>
              <a:rPr lang="nl-BE" sz="1300">
                <a:solidFill>
                  <a:schemeClr val="accent1"/>
                </a:solidFill>
              </a:rPr>
              <a:t> XXXXXXXX			                     	                      Before launching our innovation, phase 1</a:t>
            </a:r>
          </a:p>
        </p:txBody>
      </p:sp>
      <p:sp>
        <p:nvSpPr>
          <p:cNvPr id="3" name="Tekstvak 2">
            <a:extLst>
              <a:ext uri="{FF2B5EF4-FFF2-40B4-BE49-F238E27FC236}">
                <a16:creationId xmlns:a16="http://schemas.microsoft.com/office/drawing/2014/main" id="{144BB026-5990-5D5E-9FA3-A1B00A9103F4}"/>
              </a:ext>
            </a:extLst>
          </p:cNvPr>
          <p:cNvSpPr txBox="1"/>
          <p:nvPr/>
        </p:nvSpPr>
        <p:spPr>
          <a:xfrm>
            <a:off x="274454" y="1391837"/>
            <a:ext cx="3429445" cy="4832092"/>
          </a:xfrm>
          <a:prstGeom prst="rect">
            <a:avLst/>
          </a:prstGeom>
          <a:noFill/>
        </p:spPr>
        <p:txBody>
          <a:bodyPr wrap="square" rtlCol="0">
            <a:spAutoFit/>
          </a:bodyPr>
          <a:lstStyle/>
          <a:p>
            <a:r>
              <a:rPr lang="nl-BE" sz="1400"/>
              <a:t>Purchase price:</a:t>
            </a:r>
          </a:p>
          <a:p>
            <a:endParaRPr lang="nl-BE" sz="1400"/>
          </a:p>
          <a:p>
            <a:endParaRPr lang="nl-BE" sz="1400"/>
          </a:p>
          <a:p>
            <a:endParaRPr lang="nl-BE" sz="1400"/>
          </a:p>
          <a:p>
            <a:r>
              <a:rPr lang="nl-BE" sz="1400"/>
              <a:t>Rental cost / month:</a:t>
            </a:r>
          </a:p>
          <a:p>
            <a:endParaRPr lang="nl-BE" sz="1400"/>
          </a:p>
          <a:p>
            <a:endParaRPr lang="nl-BE" sz="1400"/>
          </a:p>
          <a:p>
            <a:endParaRPr lang="nl-BE" sz="1400"/>
          </a:p>
          <a:p>
            <a:r>
              <a:rPr lang="nl-BE" sz="1400"/>
              <a:t>Leasing cost / month:</a:t>
            </a:r>
          </a:p>
          <a:p>
            <a:endParaRPr lang="nl-BE" sz="1400"/>
          </a:p>
          <a:p>
            <a:endParaRPr lang="nl-BE" sz="1400"/>
          </a:p>
          <a:p>
            <a:endParaRPr lang="nl-BE" sz="1400"/>
          </a:p>
          <a:p>
            <a:r>
              <a:rPr lang="nl-BE" sz="1400"/>
              <a:t>Total cost of ownership (incl. installation): 36 months</a:t>
            </a:r>
          </a:p>
          <a:p>
            <a:endParaRPr lang="nl-BE" sz="1400"/>
          </a:p>
          <a:p>
            <a:endParaRPr lang="nl-BE" sz="1400"/>
          </a:p>
          <a:p>
            <a:endParaRPr lang="nl-BE" sz="1400"/>
          </a:p>
          <a:p>
            <a:r>
              <a:rPr lang="nl-BE" sz="1400"/>
              <a:t>Total cost of ownership (incl. procurent + installation + residual value): 60 months</a:t>
            </a:r>
          </a:p>
          <a:p>
            <a:endParaRPr lang="nl-BE" sz="1400"/>
          </a:p>
          <a:p>
            <a:endParaRPr lang="nl-BE" sz="1400"/>
          </a:p>
          <a:p>
            <a:endParaRPr lang="nl-BE" sz="1400"/>
          </a:p>
        </p:txBody>
      </p:sp>
      <p:cxnSp>
        <p:nvCxnSpPr>
          <p:cNvPr id="9" name="Rechte verbindingslijn 8">
            <a:extLst>
              <a:ext uri="{FF2B5EF4-FFF2-40B4-BE49-F238E27FC236}">
                <a16:creationId xmlns:a16="http://schemas.microsoft.com/office/drawing/2014/main" id="{17C9A4D4-0278-1F0F-33BC-CA3038A1A1B8}"/>
              </a:ext>
            </a:extLst>
          </p:cNvPr>
          <p:cNvCxnSpPr>
            <a:cxnSpLocks/>
          </p:cNvCxnSpPr>
          <p:nvPr/>
        </p:nvCxnSpPr>
        <p:spPr>
          <a:xfrm>
            <a:off x="3703899" y="1539431"/>
            <a:ext cx="5798916"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2" name="Rechte verbindingslijn 11">
            <a:extLst>
              <a:ext uri="{FF2B5EF4-FFF2-40B4-BE49-F238E27FC236}">
                <a16:creationId xmlns:a16="http://schemas.microsoft.com/office/drawing/2014/main" id="{EBA40433-F237-6AA8-3821-40461E73E119}"/>
              </a:ext>
            </a:extLst>
          </p:cNvPr>
          <p:cNvCxnSpPr>
            <a:cxnSpLocks/>
          </p:cNvCxnSpPr>
          <p:nvPr/>
        </p:nvCxnSpPr>
        <p:spPr>
          <a:xfrm>
            <a:off x="3703899" y="1284788"/>
            <a:ext cx="0" cy="4317357"/>
          </a:xfrm>
          <a:prstGeom prst="line">
            <a:avLst/>
          </a:prstGeom>
          <a:ln>
            <a:solidFill>
              <a:schemeClr val="accent1">
                <a:lumMod val="20000"/>
                <a:lumOff val="80000"/>
              </a:schemeClr>
            </a:solidFill>
            <a:prstDash val="sysDot"/>
          </a:ln>
        </p:spPr>
        <p:style>
          <a:lnRef idx="2">
            <a:schemeClr val="accent1"/>
          </a:lnRef>
          <a:fillRef idx="0">
            <a:schemeClr val="accent1"/>
          </a:fillRef>
          <a:effectRef idx="1">
            <a:schemeClr val="accent1"/>
          </a:effectRef>
          <a:fontRef idx="minor">
            <a:schemeClr val="tx1"/>
          </a:fontRef>
        </p:style>
      </p:cxnSp>
      <p:sp>
        <p:nvSpPr>
          <p:cNvPr id="18" name="Tekstvak 17">
            <a:extLst>
              <a:ext uri="{FF2B5EF4-FFF2-40B4-BE49-F238E27FC236}">
                <a16:creationId xmlns:a16="http://schemas.microsoft.com/office/drawing/2014/main" id="{735D9E71-6BCC-FC49-F3C0-4D8B8E5B7302}"/>
              </a:ext>
            </a:extLst>
          </p:cNvPr>
          <p:cNvSpPr txBox="1"/>
          <p:nvPr/>
        </p:nvSpPr>
        <p:spPr>
          <a:xfrm>
            <a:off x="3535844" y="1051712"/>
            <a:ext cx="478401" cy="292388"/>
          </a:xfrm>
          <a:prstGeom prst="rect">
            <a:avLst/>
          </a:prstGeom>
          <a:noFill/>
        </p:spPr>
        <p:txBody>
          <a:bodyPr wrap="none" rtlCol="0">
            <a:spAutoFit/>
          </a:bodyPr>
          <a:lstStyle/>
          <a:p>
            <a:r>
              <a:rPr lang="nl-BE" sz="1300">
                <a:solidFill>
                  <a:schemeClr val="accent1"/>
                </a:solidFill>
              </a:rPr>
              <a:t>Low</a:t>
            </a:r>
          </a:p>
        </p:txBody>
      </p:sp>
      <p:sp>
        <p:nvSpPr>
          <p:cNvPr id="19" name="Tekstvak 18">
            <a:extLst>
              <a:ext uri="{FF2B5EF4-FFF2-40B4-BE49-F238E27FC236}">
                <a16:creationId xmlns:a16="http://schemas.microsoft.com/office/drawing/2014/main" id="{74021096-4A9B-8EB9-26BF-6C54DFCA8A27}"/>
              </a:ext>
            </a:extLst>
          </p:cNvPr>
          <p:cNvSpPr txBox="1"/>
          <p:nvPr/>
        </p:nvSpPr>
        <p:spPr>
          <a:xfrm>
            <a:off x="6313460" y="1021265"/>
            <a:ext cx="772969" cy="292388"/>
          </a:xfrm>
          <a:prstGeom prst="rect">
            <a:avLst/>
          </a:prstGeom>
          <a:noFill/>
        </p:spPr>
        <p:txBody>
          <a:bodyPr wrap="none" rtlCol="0">
            <a:spAutoFit/>
          </a:bodyPr>
          <a:lstStyle/>
          <a:p>
            <a:r>
              <a:rPr lang="nl-BE" sz="1300">
                <a:solidFill>
                  <a:schemeClr val="accent1"/>
                </a:solidFill>
              </a:rPr>
              <a:t>Medium</a:t>
            </a:r>
          </a:p>
        </p:txBody>
      </p:sp>
      <p:sp>
        <p:nvSpPr>
          <p:cNvPr id="20" name="Tekstvak 19">
            <a:extLst>
              <a:ext uri="{FF2B5EF4-FFF2-40B4-BE49-F238E27FC236}">
                <a16:creationId xmlns:a16="http://schemas.microsoft.com/office/drawing/2014/main" id="{ACDF7B05-FDDE-7502-CD2E-D91641104211}"/>
              </a:ext>
            </a:extLst>
          </p:cNvPr>
          <p:cNvSpPr txBox="1"/>
          <p:nvPr/>
        </p:nvSpPr>
        <p:spPr>
          <a:xfrm>
            <a:off x="9144981" y="1031294"/>
            <a:ext cx="514885" cy="292388"/>
          </a:xfrm>
          <a:prstGeom prst="rect">
            <a:avLst/>
          </a:prstGeom>
          <a:noFill/>
        </p:spPr>
        <p:txBody>
          <a:bodyPr wrap="none" rtlCol="0">
            <a:spAutoFit/>
          </a:bodyPr>
          <a:lstStyle/>
          <a:p>
            <a:r>
              <a:rPr lang="nl-BE" sz="1300">
                <a:solidFill>
                  <a:schemeClr val="accent1"/>
                </a:solidFill>
              </a:rPr>
              <a:t>High</a:t>
            </a:r>
          </a:p>
        </p:txBody>
      </p:sp>
      <p:cxnSp>
        <p:nvCxnSpPr>
          <p:cNvPr id="21" name="Rechte verbindingslijn 20">
            <a:extLst>
              <a:ext uri="{FF2B5EF4-FFF2-40B4-BE49-F238E27FC236}">
                <a16:creationId xmlns:a16="http://schemas.microsoft.com/office/drawing/2014/main" id="{2ACE776C-B0ED-262C-8A77-2F94BCD1CED0}"/>
              </a:ext>
            </a:extLst>
          </p:cNvPr>
          <p:cNvCxnSpPr>
            <a:cxnSpLocks/>
          </p:cNvCxnSpPr>
          <p:nvPr/>
        </p:nvCxnSpPr>
        <p:spPr>
          <a:xfrm>
            <a:off x="3703899" y="2374744"/>
            <a:ext cx="5798916"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22" name="Rechte verbindingslijn 21">
            <a:extLst>
              <a:ext uri="{FF2B5EF4-FFF2-40B4-BE49-F238E27FC236}">
                <a16:creationId xmlns:a16="http://schemas.microsoft.com/office/drawing/2014/main" id="{13CBD9FF-6125-AD99-7FEA-25F8CAA94C3A}"/>
              </a:ext>
            </a:extLst>
          </p:cNvPr>
          <p:cNvCxnSpPr>
            <a:cxnSpLocks/>
          </p:cNvCxnSpPr>
          <p:nvPr/>
        </p:nvCxnSpPr>
        <p:spPr>
          <a:xfrm>
            <a:off x="3705824" y="3267922"/>
            <a:ext cx="5798916"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23" name="Rechte verbindingslijn 22">
            <a:extLst>
              <a:ext uri="{FF2B5EF4-FFF2-40B4-BE49-F238E27FC236}">
                <a16:creationId xmlns:a16="http://schemas.microsoft.com/office/drawing/2014/main" id="{84DDC1FF-ED24-4D31-CE91-6301AB34336B}"/>
              </a:ext>
            </a:extLst>
          </p:cNvPr>
          <p:cNvCxnSpPr>
            <a:cxnSpLocks/>
          </p:cNvCxnSpPr>
          <p:nvPr/>
        </p:nvCxnSpPr>
        <p:spPr>
          <a:xfrm>
            <a:off x="3707753" y="4091655"/>
            <a:ext cx="5798916"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24" name="Rechte verbindingslijn 23">
            <a:extLst>
              <a:ext uri="{FF2B5EF4-FFF2-40B4-BE49-F238E27FC236}">
                <a16:creationId xmlns:a16="http://schemas.microsoft.com/office/drawing/2014/main" id="{C69BDFA3-B5A6-5B2A-46F7-19F7DCF10A2E}"/>
              </a:ext>
            </a:extLst>
          </p:cNvPr>
          <p:cNvCxnSpPr>
            <a:cxnSpLocks/>
          </p:cNvCxnSpPr>
          <p:nvPr/>
        </p:nvCxnSpPr>
        <p:spPr>
          <a:xfrm>
            <a:off x="3709678" y="5204753"/>
            <a:ext cx="5798916"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26" name="Rechte verbindingslijn 25">
            <a:extLst>
              <a:ext uri="{FF2B5EF4-FFF2-40B4-BE49-F238E27FC236}">
                <a16:creationId xmlns:a16="http://schemas.microsoft.com/office/drawing/2014/main" id="{20694870-2644-2742-92BD-3B580CAB1190}"/>
              </a:ext>
            </a:extLst>
          </p:cNvPr>
          <p:cNvCxnSpPr>
            <a:cxnSpLocks/>
          </p:cNvCxnSpPr>
          <p:nvPr/>
        </p:nvCxnSpPr>
        <p:spPr>
          <a:xfrm>
            <a:off x="6634224" y="1309375"/>
            <a:ext cx="0" cy="4317357"/>
          </a:xfrm>
          <a:prstGeom prst="line">
            <a:avLst/>
          </a:prstGeom>
          <a:ln>
            <a:solidFill>
              <a:schemeClr val="accent1">
                <a:lumMod val="20000"/>
                <a:lumOff val="8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27" name="Rechte verbindingslijn 26">
            <a:extLst>
              <a:ext uri="{FF2B5EF4-FFF2-40B4-BE49-F238E27FC236}">
                <a16:creationId xmlns:a16="http://schemas.microsoft.com/office/drawing/2014/main" id="{8E42F936-F59C-508D-2793-E0BCBEAEBD3E}"/>
              </a:ext>
            </a:extLst>
          </p:cNvPr>
          <p:cNvCxnSpPr>
            <a:cxnSpLocks/>
          </p:cNvCxnSpPr>
          <p:nvPr/>
        </p:nvCxnSpPr>
        <p:spPr>
          <a:xfrm>
            <a:off x="9495100" y="1284787"/>
            <a:ext cx="0" cy="4317357"/>
          </a:xfrm>
          <a:prstGeom prst="line">
            <a:avLst/>
          </a:prstGeom>
          <a:ln>
            <a:solidFill>
              <a:schemeClr val="accent1">
                <a:lumMod val="20000"/>
                <a:lumOff val="80000"/>
              </a:schemeClr>
            </a:solidFill>
            <a:prstDash val="sysDot"/>
          </a:ln>
        </p:spPr>
        <p:style>
          <a:lnRef idx="2">
            <a:schemeClr val="accent1"/>
          </a:lnRef>
          <a:fillRef idx="0">
            <a:schemeClr val="accent1"/>
          </a:fillRef>
          <a:effectRef idx="1">
            <a:schemeClr val="accent1"/>
          </a:effectRef>
          <a:fontRef idx="minor">
            <a:schemeClr val="tx1"/>
          </a:fontRef>
        </p:style>
      </p:cxnSp>
      <p:sp>
        <p:nvSpPr>
          <p:cNvPr id="32" name="Ster: 5 punten 31">
            <a:extLst>
              <a:ext uri="{FF2B5EF4-FFF2-40B4-BE49-F238E27FC236}">
                <a16:creationId xmlns:a16="http://schemas.microsoft.com/office/drawing/2014/main" id="{D146A3B5-CBAC-F000-5869-0B7AC8CA498C}"/>
              </a:ext>
            </a:extLst>
          </p:cNvPr>
          <p:cNvSpPr/>
          <p:nvPr/>
        </p:nvSpPr>
        <p:spPr>
          <a:xfrm>
            <a:off x="6243508" y="1362568"/>
            <a:ext cx="365139" cy="346125"/>
          </a:xfrm>
          <a:prstGeom prst="star5">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3" name="Ster: 5 punten 32">
            <a:extLst>
              <a:ext uri="{FF2B5EF4-FFF2-40B4-BE49-F238E27FC236}">
                <a16:creationId xmlns:a16="http://schemas.microsoft.com/office/drawing/2014/main" id="{947131ED-3BE6-E8C9-4CED-38AA385242AF}"/>
              </a:ext>
            </a:extLst>
          </p:cNvPr>
          <p:cNvSpPr/>
          <p:nvPr/>
        </p:nvSpPr>
        <p:spPr>
          <a:xfrm>
            <a:off x="6146558" y="2197324"/>
            <a:ext cx="365139" cy="346125"/>
          </a:xfrm>
          <a:prstGeom prst="star5">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5" name="Ster: 5 punten 34">
            <a:extLst>
              <a:ext uri="{FF2B5EF4-FFF2-40B4-BE49-F238E27FC236}">
                <a16:creationId xmlns:a16="http://schemas.microsoft.com/office/drawing/2014/main" id="{FFB4FC0C-20CC-F366-8476-325DA81122AF}"/>
              </a:ext>
            </a:extLst>
          </p:cNvPr>
          <p:cNvSpPr/>
          <p:nvPr/>
        </p:nvSpPr>
        <p:spPr>
          <a:xfrm>
            <a:off x="6801404" y="3092087"/>
            <a:ext cx="365139" cy="346125"/>
          </a:xfrm>
          <a:prstGeom prst="star5">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9" name="Ster: 5 punten 38">
            <a:extLst>
              <a:ext uri="{FF2B5EF4-FFF2-40B4-BE49-F238E27FC236}">
                <a16:creationId xmlns:a16="http://schemas.microsoft.com/office/drawing/2014/main" id="{D06D54CA-E1D9-941B-FC86-463B48B15293}"/>
              </a:ext>
            </a:extLst>
          </p:cNvPr>
          <p:cNvSpPr/>
          <p:nvPr/>
        </p:nvSpPr>
        <p:spPr>
          <a:xfrm>
            <a:off x="6249574" y="3927395"/>
            <a:ext cx="365139" cy="346125"/>
          </a:xfrm>
          <a:prstGeom prst="star5">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3" name="Ster: 5 punten 42">
            <a:extLst>
              <a:ext uri="{FF2B5EF4-FFF2-40B4-BE49-F238E27FC236}">
                <a16:creationId xmlns:a16="http://schemas.microsoft.com/office/drawing/2014/main" id="{98F4498B-2E7A-41B8-EC30-9AFEB4A36942}"/>
              </a:ext>
            </a:extLst>
          </p:cNvPr>
          <p:cNvSpPr/>
          <p:nvPr/>
        </p:nvSpPr>
        <p:spPr>
          <a:xfrm>
            <a:off x="6803357" y="5002452"/>
            <a:ext cx="365139" cy="346125"/>
          </a:xfrm>
          <a:prstGeom prst="star5">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7" name="Ster: 5 punten 46">
            <a:extLst>
              <a:ext uri="{FF2B5EF4-FFF2-40B4-BE49-F238E27FC236}">
                <a16:creationId xmlns:a16="http://schemas.microsoft.com/office/drawing/2014/main" id="{E45D60AF-9CD9-FC54-E0C5-D3A677793A0E}"/>
              </a:ext>
            </a:extLst>
          </p:cNvPr>
          <p:cNvSpPr/>
          <p:nvPr/>
        </p:nvSpPr>
        <p:spPr>
          <a:xfrm>
            <a:off x="4548851" y="6235626"/>
            <a:ext cx="412606" cy="360751"/>
          </a:xfrm>
          <a:prstGeom prst="star5">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1000"/>
          </a:p>
        </p:txBody>
      </p:sp>
      <p:sp>
        <p:nvSpPr>
          <p:cNvPr id="53" name="Tekstvak 52">
            <a:extLst>
              <a:ext uri="{FF2B5EF4-FFF2-40B4-BE49-F238E27FC236}">
                <a16:creationId xmlns:a16="http://schemas.microsoft.com/office/drawing/2014/main" id="{82C118A7-B52E-F2C7-92AB-FC31558E6D3A}"/>
              </a:ext>
            </a:extLst>
          </p:cNvPr>
          <p:cNvSpPr txBox="1"/>
          <p:nvPr/>
        </p:nvSpPr>
        <p:spPr>
          <a:xfrm>
            <a:off x="4893321" y="6333879"/>
            <a:ext cx="780319" cy="246221"/>
          </a:xfrm>
          <a:prstGeom prst="rect">
            <a:avLst/>
          </a:prstGeom>
          <a:noFill/>
        </p:spPr>
        <p:txBody>
          <a:bodyPr wrap="square" rtlCol="0">
            <a:spAutoFit/>
          </a:bodyPr>
          <a:lstStyle/>
          <a:p>
            <a:r>
              <a:rPr lang="nl-BE" sz="1000"/>
              <a:t>That’s us</a:t>
            </a:r>
          </a:p>
        </p:txBody>
      </p:sp>
      <p:sp>
        <p:nvSpPr>
          <p:cNvPr id="55" name="Tekstvak 54">
            <a:extLst>
              <a:ext uri="{FF2B5EF4-FFF2-40B4-BE49-F238E27FC236}">
                <a16:creationId xmlns:a16="http://schemas.microsoft.com/office/drawing/2014/main" id="{861E3514-E431-40D3-C74B-20C7C8086D32}"/>
              </a:ext>
            </a:extLst>
          </p:cNvPr>
          <p:cNvSpPr txBox="1"/>
          <p:nvPr/>
        </p:nvSpPr>
        <p:spPr>
          <a:xfrm>
            <a:off x="6127469" y="6319896"/>
            <a:ext cx="728277" cy="246221"/>
          </a:xfrm>
          <a:prstGeom prst="rect">
            <a:avLst/>
          </a:prstGeom>
          <a:noFill/>
        </p:spPr>
        <p:txBody>
          <a:bodyPr wrap="square" rtlCol="0">
            <a:spAutoFit/>
          </a:bodyPr>
          <a:lstStyle/>
          <a:p>
            <a:r>
              <a:rPr lang="nl-BE" sz="1000"/>
              <a:t>Solaire</a:t>
            </a:r>
          </a:p>
        </p:txBody>
      </p:sp>
      <p:sp>
        <p:nvSpPr>
          <p:cNvPr id="56" name="Tekstvak 55">
            <a:extLst>
              <a:ext uri="{FF2B5EF4-FFF2-40B4-BE49-F238E27FC236}">
                <a16:creationId xmlns:a16="http://schemas.microsoft.com/office/drawing/2014/main" id="{8F9A392B-A192-8847-D6C4-4EDE5A5AE118}"/>
              </a:ext>
            </a:extLst>
          </p:cNvPr>
          <p:cNvSpPr txBox="1"/>
          <p:nvPr/>
        </p:nvSpPr>
        <p:spPr>
          <a:xfrm>
            <a:off x="7318336" y="6318972"/>
            <a:ext cx="728277" cy="246221"/>
          </a:xfrm>
          <a:prstGeom prst="rect">
            <a:avLst/>
          </a:prstGeom>
          <a:noFill/>
        </p:spPr>
        <p:txBody>
          <a:bodyPr wrap="square" rtlCol="0">
            <a:spAutoFit/>
          </a:bodyPr>
          <a:lstStyle/>
          <a:p>
            <a:r>
              <a:rPr lang="nl-BE" sz="1000"/>
              <a:t>ComfyT</a:t>
            </a:r>
          </a:p>
        </p:txBody>
      </p:sp>
      <p:sp>
        <p:nvSpPr>
          <p:cNvPr id="57" name="Tekstvak 56">
            <a:extLst>
              <a:ext uri="{FF2B5EF4-FFF2-40B4-BE49-F238E27FC236}">
                <a16:creationId xmlns:a16="http://schemas.microsoft.com/office/drawing/2014/main" id="{F7EEFF41-BB2F-071D-0090-53B61E3638D9}"/>
              </a:ext>
            </a:extLst>
          </p:cNvPr>
          <p:cNvSpPr txBox="1"/>
          <p:nvPr/>
        </p:nvSpPr>
        <p:spPr>
          <a:xfrm>
            <a:off x="8594465" y="6305702"/>
            <a:ext cx="914926" cy="246221"/>
          </a:xfrm>
          <a:prstGeom prst="rect">
            <a:avLst/>
          </a:prstGeom>
          <a:noFill/>
        </p:spPr>
        <p:txBody>
          <a:bodyPr wrap="square" rtlCol="0">
            <a:spAutoFit/>
          </a:bodyPr>
          <a:lstStyle/>
          <a:p>
            <a:r>
              <a:rPr lang="nl-BE" sz="1000"/>
              <a:t>AlwaysWarm</a:t>
            </a:r>
          </a:p>
        </p:txBody>
      </p:sp>
      <p:sp>
        <p:nvSpPr>
          <p:cNvPr id="58" name="Rechthoek 57">
            <a:extLst>
              <a:ext uri="{FF2B5EF4-FFF2-40B4-BE49-F238E27FC236}">
                <a16:creationId xmlns:a16="http://schemas.microsoft.com/office/drawing/2014/main" id="{DB011586-5DDF-9A19-27EA-959CA742A285}"/>
              </a:ext>
            </a:extLst>
          </p:cNvPr>
          <p:cNvSpPr/>
          <p:nvPr/>
        </p:nvSpPr>
        <p:spPr>
          <a:xfrm>
            <a:off x="5590572" y="6062730"/>
            <a:ext cx="3904527" cy="700264"/>
          </a:xfrm>
          <a:prstGeom prst="rect">
            <a:avLst/>
          </a:prstGeom>
          <a:no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9" name="Tekstvak 58">
            <a:extLst>
              <a:ext uri="{FF2B5EF4-FFF2-40B4-BE49-F238E27FC236}">
                <a16:creationId xmlns:a16="http://schemas.microsoft.com/office/drawing/2014/main" id="{32AA1757-58E4-A114-C10B-7A1893FA5900}"/>
              </a:ext>
            </a:extLst>
          </p:cNvPr>
          <p:cNvSpPr txBox="1"/>
          <p:nvPr/>
        </p:nvSpPr>
        <p:spPr>
          <a:xfrm>
            <a:off x="6958740" y="5924230"/>
            <a:ext cx="1186863" cy="276999"/>
          </a:xfrm>
          <a:prstGeom prst="rect">
            <a:avLst/>
          </a:prstGeom>
          <a:solidFill>
            <a:schemeClr val="bg1"/>
          </a:solidFill>
        </p:spPr>
        <p:txBody>
          <a:bodyPr wrap="none" rtlCol="0">
            <a:spAutoFit/>
          </a:bodyPr>
          <a:lstStyle/>
          <a:p>
            <a:r>
              <a:rPr lang="nl-BE" sz="1200">
                <a:solidFill>
                  <a:schemeClr val="accent1"/>
                </a:solidFill>
              </a:rPr>
              <a:t>Our top 3 rivals</a:t>
            </a:r>
          </a:p>
        </p:txBody>
      </p:sp>
      <p:pic>
        <p:nvPicPr>
          <p:cNvPr id="2" name="Afbeelding 1" descr="Afbeelding met Graphics, cirkel, schermopname, Lettertype&#10;&#10;Door AI gegenereerde inhoud is mogelijk onjuist.">
            <a:extLst>
              <a:ext uri="{FF2B5EF4-FFF2-40B4-BE49-F238E27FC236}">
                <a16:creationId xmlns:a16="http://schemas.microsoft.com/office/drawing/2014/main" id="{21D4CE27-80DA-1895-88D2-76E03D41E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sp>
        <p:nvSpPr>
          <p:cNvPr id="5" name="Tekstvak 4">
            <a:extLst>
              <a:ext uri="{FF2B5EF4-FFF2-40B4-BE49-F238E27FC236}">
                <a16:creationId xmlns:a16="http://schemas.microsoft.com/office/drawing/2014/main" id="{72F065DB-2D0E-B78D-A3EA-138957AA5690}"/>
              </a:ext>
            </a:extLst>
          </p:cNvPr>
          <p:cNvSpPr txBox="1"/>
          <p:nvPr/>
        </p:nvSpPr>
        <p:spPr>
          <a:xfrm>
            <a:off x="4022899" y="1708693"/>
            <a:ext cx="1567673" cy="461665"/>
          </a:xfrm>
          <a:prstGeom prst="rect">
            <a:avLst/>
          </a:prstGeom>
          <a:noFill/>
        </p:spPr>
        <p:txBody>
          <a:bodyPr wrap="none" rtlCol="0">
            <a:spAutoFit/>
          </a:bodyPr>
          <a:lstStyle/>
          <a:p>
            <a:r>
              <a:rPr lang="nl-BE" sz="1200"/>
              <a:t>Product launch price</a:t>
            </a:r>
          </a:p>
          <a:p>
            <a:r>
              <a:rPr lang="nl-BE" sz="1200"/>
              <a:t>For first 5 customers</a:t>
            </a:r>
          </a:p>
        </p:txBody>
      </p:sp>
      <p:pic>
        <p:nvPicPr>
          <p:cNvPr id="8" name="Picture 4">
            <a:extLst>
              <a:ext uri="{FF2B5EF4-FFF2-40B4-BE49-F238E27FC236}">
                <a16:creationId xmlns:a16="http://schemas.microsoft.com/office/drawing/2014/main" id="{CA2096C3-52C5-BEC2-F937-F2AB832C39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kstvak 9">
            <a:extLst>
              <a:ext uri="{FF2B5EF4-FFF2-40B4-BE49-F238E27FC236}">
                <a16:creationId xmlns:a16="http://schemas.microsoft.com/office/drawing/2014/main" id="{6C05C5C6-3720-9880-01F1-BD8986025F27}"/>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4">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pic>
        <p:nvPicPr>
          <p:cNvPr id="7" name="Graphic 6" descr="Badge met effen opvulling">
            <a:extLst>
              <a:ext uri="{FF2B5EF4-FFF2-40B4-BE49-F238E27FC236}">
                <a16:creationId xmlns:a16="http://schemas.microsoft.com/office/drawing/2014/main" id="{9B35AEB1-99C9-58CE-B8DD-3806EE2150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28710" y="6250615"/>
            <a:ext cx="412748" cy="412748"/>
          </a:xfrm>
          <a:prstGeom prst="rect">
            <a:avLst/>
          </a:prstGeom>
        </p:spPr>
      </p:pic>
      <p:pic>
        <p:nvPicPr>
          <p:cNvPr id="13" name="Graphic 12" descr="Badge 3 met effen opvulling">
            <a:extLst>
              <a:ext uri="{FF2B5EF4-FFF2-40B4-BE49-F238E27FC236}">
                <a16:creationId xmlns:a16="http://schemas.microsoft.com/office/drawing/2014/main" id="{3B9DFE35-E907-F9FB-855F-CADB0439BFE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20707" y="6259367"/>
            <a:ext cx="395244" cy="395244"/>
          </a:xfrm>
          <a:prstGeom prst="rect">
            <a:avLst/>
          </a:prstGeom>
        </p:spPr>
      </p:pic>
      <p:pic>
        <p:nvPicPr>
          <p:cNvPr id="15" name="Graphic 14" descr="Badge 4 met effen opvulling">
            <a:extLst>
              <a:ext uri="{FF2B5EF4-FFF2-40B4-BE49-F238E27FC236}">
                <a16:creationId xmlns:a16="http://schemas.microsoft.com/office/drawing/2014/main" id="{30445399-821A-D339-D973-10DC60E1827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09747" y="6222849"/>
            <a:ext cx="398911" cy="398911"/>
          </a:xfrm>
          <a:prstGeom prst="rect">
            <a:avLst/>
          </a:prstGeom>
        </p:spPr>
      </p:pic>
      <p:pic>
        <p:nvPicPr>
          <p:cNvPr id="16" name="Graphic 15" descr="Badge met effen opvulling">
            <a:extLst>
              <a:ext uri="{FF2B5EF4-FFF2-40B4-BE49-F238E27FC236}">
                <a16:creationId xmlns:a16="http://schemas.microsoft.com/office/drawing/2014/main" id="{8E22D0E6-E05B-3233-4496-F3EF47298F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78062" y="2201294"/>
            <a:ext cx="348062" cy="348062"/>
          </a:xfrm>
          <a:prstGeom prst="rect">
            <a:avLst/>
          </a:prstGeom>
        </p:spPr>
      </p:pic>
      <p:pic>
        <p:nvPicPr>
          <p:cNvPr id="17" name="Graphic 16" descr="Badge 3 met effen opvulling">
            <a:extLst>
              <a:ext uri="{FF2B5EF4-FFF2-40B4-BE49-F238E27FC236}">
                <a16:creationId xmlns:a16="http://schemas.microsoft.com/office/drawing/2014/main" id="{0E25483A-A59B-7CEC-7BE1-D83E98BA7F1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39623" y="2197496"/>
            <a:ext cx="348062" cy="348062"/>
          </a:xfrm>
          <a:prstGeom prst="rect">
            <a:avLst/>
          </a:prstGeom>
        </p:spPr>
      </p:pic>
      <p:pic>
        <p:nvPicPr>
          <p:cNvPr id="25" name="Graphic 24" descr="Badge 4 met effen opvulling">
            <a:extLst>
              <a:ext uri="{FF2B5EF4-FFF2-40B4-BE49-F238E27FC236}">
                <a16:creationId xmlns:a16="http://schemas.microsoft.com/office/drawing/2014/main" id="{DF403D9E-CD00-5745-62EF-961C63E833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6250" y="3089355"/>
            <a:ext cx="348063" cy="348063"/>
          </a:xfrm>
          <a:prstGeom prst="rect">
            <a:avLst/>
          </a:prstGeom>
        </p:spPr>
      </p:pic>
      <p:pic>
        <p:nvPicPr>
          <p:cNvPr id="30" name="Graphic 29" descr="Badge met effen opvulling">
            <a:extLst>
              <a:ext uri="{FF2B5EF4-FFF2-40B4-BE49-F238E27FC236}">
                <a16:creationId xmlns:a16="http://schemas.microsoft.com/office/drawing/2014/main" id="{321B2070-EB23-FD16-A0EC-42F893EF68F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92109" y="3098727"/>
            <a:ext cx="348062" cy="348062"/>
          </a:xfrm>
          <a:prstGeom prst="rect">
            <a:avLst/>
          </a:prstGeom>
        </p:spPr>
      </p:pic>
      <p:pic>
        <p:nvPicPr>
          <p:cNvPr id="51" name="Graphic 50" descr="Badge met effen opvulling">
            <a:extLst>
              <a:ext uri="{FF2B5EF4-FFF2-40B4-BE49-F238E27FC236}">
                <a16:creationId xmlns:a16="http://schemas.microsoft.com/office/drawing/2014/main" id="{9327072D-CFA3-E059-C21A-55E240BB69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83270" y="3920307"/>
            <a:ext cx="348062" cy="348062"/>
          </a:xfrm>
          <a:prstGeom prst="rect">
            <a:avLst/>
          </a:prstGeom>
        </p:spPr>
      </p:pic>
      <p:pic>
        <p:nvPicPr>
          <p:cNvPr id="52" name="Graphic 51" descr="Badge met effen opvulling">
            <a:extLst>
              <a:ext uri="{FF2B5EF4-FFF2-40B4-BE49-F238E27FC236}">
                <a16:creationId xmlns:a16="http://schemas.microsoft.com/office/drawing/2014/main" id="{20EFFD40-4136-F432-4A95-10C45B2DC8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79795" y="5022601"/>
            <a:ext cx="348062" cy="348062"/>
          </a:xfrm>
          <a:prstGeom prst="rect">
            <a:avLst/>
          </a:prstGeom>
        </p:spPr>
      </p:pic>
      <p:pic>
        <p:nvPicPr>
          <p:cNvPr id="54" name="Graphic 53" descr="Badge 3 met effen opvulling">
            <a:extLst>
              <a:ext uri="{FF2B5EF4-FFF2-40B4-BE49-F238E27FC236}">
                <a16:creationId xmlns:a16="http://schemas.microsoft.com/office/drawing/2014/main" id="{3E449855-E9E8-06D8-58F0-B0B559F67B9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49502" y="3088970"/>
            <a:ext cx="348062" cy="348062"/>
          </a:xfrm>
          <a:prstGeom prst="rect">
            <a:avLst/>
          </a:prstGeom>
        </p:spPr>
      </p:pic>
      <p:pic>
        <p:nvPicPr>
          <p:cNvPr id="62" name="Graphic 61" descr="Badge 3 met effen opvulling">
            <a:extLst>
              <a:ext uri="{FF2B5EF4-FFF2-40B4-BE49-F238E27FC236}">
                <a16:creationId xmlns:a16="http://schemas.microsoft.com/office/drawing/2014/main" id="{B5BD9DBD-3A91-BFA2-A610-FEAD0DE6A7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85282" y="3922753"/>
            <a:ext cx="348062" cy="348062"/>
          </a:xfrm>
          <a:prstGeom prst="rect">
            <a:avLst/>
          </a:prstGeom>
        </p:spPr>
      </p:pic>
      <p:pic>
        <p:nvPicPr>
          <p:cNvPr id="63" name="Graphic 62" descr="Badge 3 met effen opvulling">
            <a:extLst>
              <a:ext uri="{FF2B5EF4-FFF2-40B4-BE49-F238E27FC236}">
                <a16:creationId xmlns:a16="http://schemas.microsoft.com/office/drawing/2014/main" id="{B570EC80-C9D5-4019-EE6F-CA5ADB0DE35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59324" y="5033071"/>
            <a:ext cx="348062" cy="348062"/>
          </a:xfrm>
          <a:prstGeom prst="rect">
            <a:avLst/>
          </a:prstGeom>
        </p:spPr>
      </p:pic>
      <p:pic>
        <p:nvPicPr>
          <p:cNvPr id="64" name="Graphic 63" descr="Badge 4 met effen opvulling">
            <a:extLst>
              <a:ext uri="{FF2B5EF4-FFF2-40B4-BE49-F238E27FC236}">
                <a16:creationId xmlns:a16="http://schemas.microsoft.com/office/drawing/2014/main" id="{4297DCF3-CD5E-6D1B-840E-FACED1A4CC5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46718" y="2198624"/>
            <a:ext cx="348063" cy="348063"/>
          </a:xfrm>
          <a:prstGeom prst="rect">
            <a:avLst/>
          </a:prstGeom>
        </p:spPr>
      </p:pic>
      <p:pic>
        <p:nvPicPr>
          <p:cNvPr id="65" name="Graphic 64" descr="Badge 4 met effen opvulling">
            <a:extLst>
              <a:ext uri="{FF2B5EF4-FFF2-40B4-BE49-F238E27FC236}">
                <a16:creationId xmlns:a16="http://schemas.microsoft.com/office/drawing/2014/main" id="{B8C7C2C4-6CD4-9507-FF6E-9DD4AC36B97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70624" y="3927395"/>
            <a:ext cx="348063" cy="348063"/>
          </a:xfrm>
          <a:prstGeom prst="rect">
            <a:avLst/>
          </a:prstGeom>
        </p:spPr>
      </p:pic>
      <p:pic>
        <p:nvPicPr>
          <p:cNvPr id="66" name="Graphic 65" descr="Badge 4 met effen opvulling">
            <a:extLst>
              <a:ext uri="{FF2B5EF4-FFF2-40B4-BE49-F238E27FC236}">
                <a16:creationId xmlns:a16="http://schemas.microsoft.com/office/drawing/2014/main" id="{8E3A80AA-8F43-8BA0-F91D-D085CAF93E0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43741" y="5030721"/>
            <a:ext cx="348063" cy="348063"/>
          </a:xfrm>
          <a:prstGeom prst="rect">
            <a:avLst/>
          </a:prstGeom>
        </p:spPr>
      </p:pic>
      <p:pic>
        <p:nvPicPr>
          <p:cNvPr id="67" name="Graphic 66" descr="Badge met effen opvulling">
            <a:extLst>
              <a:ext uri="{FF2B5EF4-FFF2-40B4-BE49-F238E27FC236}">
                <a16:creationId xmlns:a16="http://schemas.microsoft.com/office/drawing/2014/main" id="{2EC44243-0CA8-EDDB-D991-FD0C7C27152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02298" y="1367210"/>
            <a:ext cx="348062" cy="348062"/>
          </a:xfrm>
          <a:prstGeom prst="rect">
            <a:avLst/>
          </a:prstGeom>
        </p:spPr>
      </p:pic>
      <p:pic>
        <p:nvPicPr>
          <p:cNvPr id="68" name="Graphic 67" descr="Badge 3 met effen opvulling">
            <a:extLst>
              <a:ext uri="{FF2B5EF4-FFF2-40B4-BE49-F238E27FC236}">
                <a16:creationId xmlns:a16="http://schemas.microsoft.com/office/drawing/2014/main" id="{D3CB5200-E54B-DF4C-D0CF-E001B004FA4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71997" y="1372814"/>
            <a:ext cx="348062" cy="348062"/>
          </a:xfrm>
          <a:prstGeom prst="rect">
            <a:avLst/>
          </a:prstGeom>
        </p:spPr>
      </p:pic>
      <p:pic>
        <p:nvPicPr>
          <p:cNvPr id="69" name="Graphic 68" descr="Badge 4 met effen opvulling">
            <a:extLst>
              <a:ext uri="{FF2B5EF4-FFF2-40B4-BE49-F238E27FC236}">
                <a16:creationId xmlns:a16="http://schemas.microsoft.com/office/drawing/2014/main" id="{EC2D1F1D-6704-DDA5-6B01-BBEEEDCD3A5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53426" y="1365399"/>
            <a:ext cx="348063" cy="348063"/>
          </a:xfrm>
          <a:prstGeom prst="rect">
            <a:avLst/>
          </a:prstGeom>
        </p:spPr>
      </p:pic>
    </p:spTree>
    <p:extLst>
      <p:ext uri="{BB962C8B-B14F-4D97-AF65-F5344CB8AC3E}">
        <p14:creationId xmlns:p14="http://schemas.microsoft.com/office/powerpoint/2010/main" val="1474800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E11AA-FB20-1F2E-57E6-0CCD73675BFB}"/>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F1BA5F5F-147F-57F2-EA82-0076A5DDAE8B}"/>
              </a:ext>
            </a:extLst>
          </p:cNvPr>
          <p:cNvSpPr txBox="1"/>
          <p:nvPr/>
        </p:nvSpPr>
        <p:spPr>
          <a:xfrm>
            <a:off x="274453" y="409399"/>
            <a:ext cx="8962144" cy="542456"/>
          </a:xfrm>
          <a:prstGeom prst="rect">
            <a:avLst/>
          </a:prstGeom>
          <a:noFill/>
        </p:spPr>
        <p:txBody>
          <a:bodyPr wrap="square" rtlCol="0">
            <a:spAutoFit/>
          </a:bodyPr>
          <a:lstStyle/>
          <a:p>
            <a:r>
              <a:rPr lang="nl-BE" sz="1625" b="1"/>
              <a:t>Pricing strategy versus top 3 rivals</a:t>
            </a:r>
          </a:p>
          <a:p>
            <a:r>
              <a:rPr lang="nl-BE" sz="1300"/>
              <a:t>Market Segment: </a:t>
            </a:r>
            <a:r>
              <a:rPr lang="nl-BE" sz="1300">
                <a:solidFill>
                  <a:schemeClr val="accent1"/>
                </a:solidFill>
              </a:rPr>
              <a:t> XXXXXXXX			                     	                      Pricing strategy after launch</a:t>
            </a:r>
          </a:p>
        </p:txBody>
      </p:sp>
      <p:sp>
        <p:nvSpPr>
          <p:cNvPr id="20" name="Tekstvak 19">
            <a:extLst>
              <a:ext uri="{FF2B5EF4-FFF2-40B4-BE49-F238E27FC236}">
                <a16:creationId xmlns:a16="http://schemas.microsoft.com/office/drawing/2014/main" id="{A1D94D4F-AF72-D0C8-E86B-AFF8D19C5310}"/>
              </a:ext>
            </a:extLst>
          </p:cNvPr>
          <p:cNvSpPr txBox="1"/>
          <p:nvPr/>
        </p:nvSpPr>
        <p:spPr>
          <a:xfrm>
            <a:off x="1444550" y="1347524"/>
            <a:ext cx="920445" cy="261610"/>
          </a:xfrm>
          <a:prstGeom prst="rect">
            <a:avLst/>
          </a:prstGeom>
          <a:noFill/>
        </p:spPr>
        <p:txBody>
          <a:bodyPr wrap="none" rtlCol="0">
            <a:spAutoFit/>
          </a:bodyPr>
          <a:lstStyle/>
          <a:p>
            <a:r>
              <a:rPr lang="nl-BE" sz="1100">
                <a:solidFill>
                  <a:schemeClr val="accent1"/>
                </a:solidFill>
              </a:rPr>
              <a:t>Higher price</a:t>
            </a:r>
          </a:p>
        </p:txBody>
      </p:sp>
      <p:graphicFrame>
        <p:nvGraphicFramePr>
          <p:cNvPr id="2" name="Tabel 1">
            <a:extLst>
              <a:ext uri="{FF2B5EF4-FFF2-40B4-BE49-F238E27FC236}">
                <a16:creationId xmlns:a16="http://schemas.microsoft.com/office/drawing/2014/main" id="{275D5ABC-6369-DAD2-CD30-3A01362FA3EA}"/>
              </a:ext>
            </a:extLst>
          </p:cNvPr>
          <p:cNvGraphicFramePr>
            <a:graphicFrameLocks noGrp="1"/>
          </p:cNvGraphicFramePr>
          <p:nvPr>
            <p:extLst>
              <p:ext uri="{D42A27DB-BD31-4B8C-83A1-F6EECF244321}">
                <p14:modId xmlns:p14="http://schemas.microsoft.com/office/powerpoint/2010/main" val="4081339619"/>
              </p:ext>
            </p:extLst>
          </p:nvPr>
        </p:nvGraphicFramePr>
        <p:xfrm>
          <a:off x="763929" y="1643653"/>
          <a:ext cx="8472667" cy="4363607"/>
        </p:xfrm>
        <a:graphic>
          <a:graphicData uri="http://schemas.openxmlformats.org/drawingml/2006/table">
            <a:tbl>
              <a:tblPr firstRow="1" bandRow="1">
                <a:tableStyleId>{5C22544A-7EE6-4342-B048-85BDC9FD1C3A}</a:tableStyleId>
              </a:tblPr>
              <a:tblGrid>
                <a:gridCol w="713458">
                  <a:extLst>
                    <a:ext uri="{9D8B030D-6E8A-4147-A177-3AD203B41FA5}">
                      <a16:colId xmlns:a16="http://schemas.microsoft.com/office/drawing/2014/main" val="3926234425"/>
                    </a:ext>
                  </a:extLst>
                </a:gridCol>
                <a:gridCol w="2586403">
                  <a:extLst>
                    <a:ext uri="{9D8B030D-6E8A-4147-A177-3AD203B41FA5}">
                      <a16:colId xmlns:a16="http://schemas.microsoft.com/office/drawing/2014/main" val="2562577711"/>
                    </a:ext>
                  </a:extLst>
                </a:gridCol>
                <a:gridCol w="2586403">
                  <a:extLst>
                    <a:ext uri="{9D8B030D-6E8A-4147-A177-3AD203B41FA5}">
                      <a16:colId xmlns:a16="http://schemas.microsoft.com/office/drawing/2014/main" val="354204516"/>
                    </a:ext>
                  </a:extLst>
                </a:gridCol>
                <a:gridCol w="2586403">
                  <a:extLst>
                    <a:ext uri="{9D8B030D-6E8A-4147-A177-3AD203B41FA5}">
                      <a16:colId xmlns:a16="http://schemas.microsoft.com/office/drawing/2014/main" val="834938011"/>
                    </a:ext>
                  </a:extLst>
                </a:gridCol>
              </a:tblGrid>
              <a:tr h="241717">
                <a:tc>
                  <a:txBody>
                    <a:bodyPr/>
                    <a:lstStyle/>
                    <a:p>
                      <a:endParaRPr lang="nl-BE" sz="900" b="0">
                        <a:latin typeface="+mj-lt"/>
                      </a:endParaRPr>
                    </a:p>
                  </a:txBody>
                  <a:tcPr/>
                </a:tc>
                <a:tc>
                  <a:txBody>
                    <a:bodyPr/>
                    <a:lstStyle/>
                    <a:p>
                      <a:pPr algn="ctr"/>
                      <a:r>
                        <a:rPr lang="nl-BE" sz="900" b="0">
                          <a:latin typeface="+mj-lt"/>
                        </a:rPr>
                        <a:t>HIGHER</a:t>
                      </a:r>
                    </a:p>
                  </a:txBody>
                  <a:tcPr/>
                </a:tc>
                <a:tc>
                  <a:txBody>
                    <a:bodyPr/>
                    <a:lstStyle/>
                    <a:p>
                      <a:pPr algn="ctr"/>
                      <a:r>
                        <a:rPr lang="nl-BE" sz="900" b="0">
                          <a:latin typeface="+mj-lt"/>
                        </a:rPr>
                        <a:t>MEDIUM</a:t>
                      </a:r>
                    </a:p>
                  </a:txBody>
                  <a:tcPr/>
                </a:tc>
                <a:tc>
                  <a:txBody>
                    <a:bodyPr/>
                    <a:lstStyle/>
                    <a:p>
                      <a:pPr algn="ctr"/>
                      <a:r>
                        <a:rPr lang="nl-BE" sz="900" b="0">
                          <a:latin typeface="+mj-lt"/>
                        </a:rPr>
                        <a:t>LOW</a:t>
                      </a:r>
                    </a:p>
                  </a:txBody>
                  <a:tcPr/>
                </a:tc>
                <a:extLst>
                  <a:ext uri="{0D108BD9-81ED-4DB2-BD59-A6C34878D82A}">
                    <a16:rowId xmlns:a16="http://schemas.microsoft.com/office/drawing/2014/main" val="3678620247"/>
                  </a:ext>
                </a:extLst>
              </a:tr>
              <a:tr h="13969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900" b="0">
                          <a:latin typeface="Bradley Hand ITC" panose="03070402050302030203" pitchFamily="66" charset="0"/>
                        </a:rPr>
                        <a:t>HIGH</a:t>
                      </a:r>
                    </a:p>
                  </a:txBody>
                  <a:tcPr>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sz="900" b="0">
                        <a:latin typeface="Bradley Hand ITC" panose="03070402050302030203" pitchFamily="66" charset="0"/>
                      </a:endParaRPr>
                    </a:p>
                  </a:txBody>
                  <a:tcPr/>
                </a:tc>
                <a:tc>
                  <a:txBody>
                    <a:bodyPr/>
                    <a:lstStyle/>
                    <a:p>
                      <a:endParaRPr lang="nl-BE" sz="900" b="0">
                        <a:latin typeface="+mj-lt"/>
                      </a:endParaRPr>
                    </a:p>
                  </a:txBody>
                  <a:tcPr/>
                </a:tc>
                <a:tc>
                  <a:txBody>
                    <a:bodyPr/>
                    <a:lstStyle/>
                    <a:p>
                      <a:endParaRPr lang="nl-BE" sz="900" b="0">
                        <a:latin typeface="Bradley Hand ITC" panose="03070402050302030203" pitchFamily="66" charset="0"/>
                      </a:endParaRPr>
                    </a:p>
                  </a:txBody>
                  <a:tcPr/>
                </a:tc>
                <a:extLst>
                  <a:ext uri="{0D108BD9-81ED-4DB2-BD59-A6C34878D82A}">
                    <a16:rowId xmlns:a16="http://schemas.microsoft.com/office/drawing/2014/main" val="790381974"/>
                  </a:ext>
                </a:extLst>
              </a:tr>
              <a:tr h="1362466">
                <a:tc>
                  <a:txBody>
                    <a:bodyPr/>
                    <a:lstStyle/>
                    <a:p>
                      <a:r>
                        <a:rPr lang="nl-BE" sz="900" b="0">
                          <a:latin typeface="+mj-lt"/>
                        </a:rPr>
                        <a:t>MEDIUM</a:t>
                      </a:r>
                    </a:p>
                  </a:txBody>
                  <a:tcPr>
                    <a:solidFill>
                      <a:schemeClr val="tx2">
                        <a:lumMod val="40000"/>
                        <a:lumOff val="60000"/>
                      </a:schemeClr>
                    </a:solidFill>
                  </a:tcPr>
                </a:tc>
                <a:tc>
                  <a:txBody>
                    <a:bodyPr/>
                    <a:lstStyle/>
                    <a:p>
                      <a:endParaRPr lang="nl-BE" sz="900" b="0">
                        <a:latin typeface="+mj-lt"/>
                      </a:endParaRPr>
                    </a:p>
                  </a:txBody>
                  <a:tcPr/>
                </a:tc>
                <a:tc>
                  <a:txBody>
                    <a:bodyPr/>
                    <a:lstStyle/>
                    <a:p>
                      <a:endParaRPr lang="nl-BE" sz="900" b="0">
                        <a:latin typeface="+mj-lt"/>
                      </a:endParaRPr>
                    </a:p>
                  </a:txBody>
                  <a:tcPr/>
                </a:tc>
                <a:tc>
                  <a:txBody>
                    <a:bodyPr/>
                    <a:lstStyle/>
                    <a:p>
                      <a:endParaRPr lang="nl-BE" sz="900" b="0">
                        <a:latin typeface="+mj-lt"/>
                      </a:endParaRPr>
                    </a:p>
                  </a:txBody>
                  <a:tcPr/>
                </a:tc>
                <a:extLst>
                  <a:ext uri="{0D108BD9-81ED-4DB2-BD59-A6C34878D82A}">
                    <a16:rowId xmlns:a16="http://schemas.microsoft.com/office/drawing/2014/main" val="3467846888"/>
                  </a:ext>
                </a:extLst>
              </a:tr>
              <a:tr h="1362466">
                <a:tc>
                  <a:txBody>
                    <a:bodyPr/>
                    <a:lstStyle/>
                    <a:p>
                      <a:r>
                        <a:rPr lang="nl-BE" sz="900" b="0">
                          <a:latin typeface="+mj-lt"/>
                        </a:rPr>
                        <a:t>LOW</a:t>
                      </a:r>
                    </a:p>
                  </a:txBody>
                  <a:tcPr>
                    <a:solidFill>
                      <a:schemeClr val="tx2">
                        <a:lumMod val="40000"/>
                        <a:lumOff val="60000"/>
                      </a:schemeClr>
                    </a:solidFill>
                  </a:tcPr>
                </a:tc>
                <a:tc>
                  <a:txBody>
                    <a:bodyPr/>
                    <a:lstStyle/>
                    <a:p>
                      <a:endParaRPr lang="nl-BE" sz="900" b="0">
                        <a:latin typeface="+mj-lt"/>
                      </a:endParaRPr>
                    </a:p>
                  </a:txBody>
                  <a:tcPr/>
                </a:tc>
                <a:tc>
                  <a:txBody>
                    <a:bodyPr/>
                    <a:lstStyle/>
                    <a:p>
                      <a:endParaRPr lang="nl-BE" sz="900" b="0">
                        <a:latin typeface="+mj-lt"/>
                      </a:endParaRPr>
                    </a:p>
                  </a:txBody>
                  <a:tcPr/>
                </a:tc>
                <a:tc>
                  <a:txBody>
                    <a:bodyPr/>
                    <a:lstStyle/>
                    <a:p>
                      <a:endParaRPr lang="nl-BE" sz="900" b="0">
                        <a:latin typeface="+mj-lt"/>
                      </a:endParaRPr>
                    </a:p>
                  </a:txBody>
                  <a:tcPr/>
                </a:tc>
                <a:extLst>
                  <a:ext uri="{0D108BD9-81ED-4DB2-BD59-A6C34878D82A}">
                    <a16:rowId xmlns:a16="http://schemas.microsoft.com/office/drawing/2014/main" val="515609195"/>
                  </a:ext>
                </a:extLst>
              </a:tr>
            </a:tbl>
          </a:graphicData>
        </a:graphic>
      </p:graphicFrame>
      <p:cxnSp>
        <p:nvCxnSpPr>
          <p:cNvPr id="8" name="Rechte verbindingslijn met pijl 7">
            <a:extLst>
              <a:ext uri="{FF2B5EF4-FFF2-40B4-BE49-F238E27FC236}">
                <a16:creationId xmlns:a16="http://schemas.microsoft.com/office/drawing/2014/main" id="{E8E8E984-54A4-59EB-A64D-B6276EA86CDC}"/>
              </a:ext>
            </a:extLst>
          </p:cNvPr>
          <p:cNvCxnSpPr/>
          <p:nvPr/>
        </p:nvCxnSpPr>
        <p:spPr>
          <a:xfrm flipV="1">
            <a:off x="508236" y="2407534"/>
            <a:ext cx="0" cy="35997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Rechte verbindingslijn met pijl 9">
            <a:extLst>
              <a:ext uri="{FF2B5EF4-FFF2-40B4-BE49-F238E27FC236}">
                <a16:creationId xmlns:a16="http://schemas.microsoft.com/office/drawing/2014/main" id="{41B1BD6A-2B84-ACB0-986B-EA137DEAEC50}"/>
              </a:ext>
            </a:extLst>
          </p:cNvPr>
          <p:cNvCxnSpPr>
            <a:cxnSpLocks/>
          </p:cNvCxnSpPr>
          <p:nvPr/>
        </p:nvCxnSpPr>
        <p:spPr>
          <a:xfrm flipH="1">
            <a:off x="2364995" y="1493718"/>
            <a:ext cx="687160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kstvak 13">
            <a:extLst>
              <a:ext uri="{FF2B5EF4-FFF2-40B4-BE49-F238E27FC236}">
                <a16:creationId xmlns:a16="http://schemas.microsoft.com/office/drawing/2014/main" id="{D79B741E-4822-56B2-4644-40281E38D230}"/>
              </a:ext>
            </a:extLst>
          </p:cNvPr>
          <p:cNvSpPr txBox="1"/>
          <p:nvPr/>
        </p:nvSpPr>
        <p:spPr>
          <a:xfrm>
            <a:off x="173534" y="1846192"/>
            <a:ext cx="669404" cy="430887"/>
          </a:xfrm>
          <a:prstGeom prst="rect">
            <a:avLst/>
          </a:prstGeom>
          <a:noFill/>
        </p:spPr>
        <p:txBody>
          <a:bodyPr wrap="square" rtlCol="0">
            <a:spAutoFit/>
          </a:bodyPr>
          <a:lstStyle/>
          <a:p>
            <a:r>
              <a:rPr lang="nl-BE" sz="1100">
                <a:solidFill>
                  <a:schemeClr val="accent1"/>
                </a:solidFill>
              </a:rPr>
              <a:t>Higher Quality</a:t>
            </a:r>
          </a:p>
        </p:txBody>
      </p:sp>
      <p:sp>
        <p:nvSpPr>
          <p:cNvPr id="25" name="Tekstvak 24">
            <a:extLst>
              <a:ext uri="{FF2B5EF4-FFF2-40B4-BE49-F238E27FC236}">
                <a16:creationId xmlns:a16="http://schemas.microsoft.com/office/drawing/2014/main" id="{444CFC61-55C7-9472-C959-BC92AB26987D}"/>
              </a:ext>
            </a:extLst>
          </p:cNvPr>
          <p:cNvSpPr txBox="1"/>
          <p:nvPr/>
        </p:nvSpPr>
        <p:spPr>
          <a:xfrm>
            <a:off x="4755525" y="3825456"/>
            <a:ext cx="668773" cy="276999"/>
          </a:xfrm>
          <a:prstGeom prst="rect">
            <a:avLst/>
          </a:prstGeom>
          <a:noFill/>
        </p:spPr>
        <p:txBody>
          <a:bodyPr wrap="none" rtlCol="0">
            <a:spAutoFit/>
          </a:bodyPr>
          <a:lstStyle/>
          <a:p>
            <a:r>
              <a:rPr lang="nl-BE" sz="1200">
                <a:solidFill>
                  <a:schemeClr val="tx1">
                    <a:lumMod val="95000"/>
                    <a:lumOff val="5000"/>
                  </a:schemeClr>
                </a:solidFill>
                <a:latin typeface="Bradley Hand ITC" panose="03070402050302030203" pitchFamily="66" charset="0"/>
              </a:rPr>
              <a:t>average</a:t>
            </a:r>
          </a:p>
        </p:txBody>
      </p:sp>
      <p:sp>
        <p:nvSpPr>
          <p:cNvPr id="30" name="Tekstvak 29">
            <a:extLst>
              <a:ext uri="{FF2B5EF4-FFF2-40B4-BE49-F238E27FC236}">
                <a16:creationId xmlns:a16="http://schemas.microsoft.com/office/drawing/2014/main" id="{CBA801EF-71E9-E060-E5C3-AD9714E09C54}"/>
              </a:ext>
            </a:extLst>
          </p:cNvPr>
          <p:cNvSpPr txBox="1"/>
          <p:nvPr/>
        </p:nvSpPr>
        <p:spPr>
          <a:xfrm>
            <a:off x="2145871" y="2300931"/>
            <a:ext cx="1813387" cy="461665"/>
          </a:xfrm>
          <a:prstGeom prst="rect">
            <a:avLst/>
          </a:prstGeom>
          <a:noFill/>
        </p:spPr>
        <p:txBody>
          <a:bodyPr wrap="square" rtlCol="0">
            <a:spAutoFit/>
          </a:bodyPr>
          <a:lstStyle/>
          <a:p>
            <a:r>
              <a:rPr lang="nl-BE" sz="1200">
                <a:solidFill>
                  <a:schemeClr val="tx1">
                    <a:lumMod val="95000"/>
                    <a:lumOff val="5000"/>
                  </a:schemeClr>
                </a:solidFill>
                <a:latin typeface="Bradley Hand ITC" panose="03070402050302030203" pitchFamily="66" charset="0"/>
              </a:rPr>
              <a:t>Premuim product, premium priced</a:t>
            </a:r>
          </a:p>
        </p:txBody>
      </p:sp>
      <p:sp>
        <p:nvSpPr>
          <p:cNvPr id="51" name="Tekstvak 50">
            <a:extLst>
              <a:ext uri="{FF2B5EF4-FFF2-40B4-BE49-F238E27FC236}">
                <a16:creationId xmlns:a16="http://schemas.microsoft.com/office/drawing/2014/main" id="{6FE07E98-0C93-96E5-B59D-6568DC55C8B5}"/>
              </a:ext>
            </a:extLst>
          </p:cNvPr>
          <p:cNvSpPr txBox="1"/>
          <p:nvPr/>
        </p:nvSpPr>
        <p:spPr>
          <a:xfrm>
            <a:off x="7264626" y="5225782"/>
            <a:ext cx="1518364" cy="276999"/>
          </a:xfrm>
          <a:prstGeom prst="rect">
            <a:avLst/>
          </a:prstGeom>
          <a:noFill/>
        </p:spPr>
        <p:txBody>
          <a:bodyPr wrap="none" rtlCol="0">
            <a:spAutoFit/>
          </a:bodyPr>
          <a:lstStyle/>
          <a:p>
            <a:r>
              <a:rPr lang="nl-BE" sz="1200">
                <a:solidFill>
                  <a:schemeClr val="tx1">
                    <a:lumMod val="95000"/>
                    <a:lumOff val="5000"/>
                  </a:schemeClr>
                </a:solidFill>
                <a:latin typeface="Bradley Hand ITC" panose="03070402050302030203" pitchFamily="66" charset="0"/>
              </a:rPr>
              <a:t>Cheap &amp; Low quality</a:t>
            </a:r>
          </a:p>
        </p:txBody>
      </p:sp>
      <p:pic>
        <p:nvPicPr>
          <p:cNvPr id="52" name="Afbeelding 51" descr="Afbeelding met Graphics, cirkel, schermopname, Lettertype&#10;&#10;Door AI gegenereerde inhoud is mogelijk onjuist.">
            <a:extLst>
              <a:ext uri="{FF2B5EF4-FFF2-40B4-BE49-F238E27FC236}">
                <a16:creationId xmlns:a16="http://schemas.microsoft.com/office/drawing/2014/main" id="{36BFF426-8BCE-7CAF-0942-58FEBEF77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pic>
        <p:nvPicPr>
          <p:cNvPr id="3" name="Picture 4">
            <a:extLst>
              <a:ext uri="{FF2B5EF4-FFF2-40B4-BE49-F238E27FC236}">
                <a16:creationId xmlns:a16="http://schemas.microsoft.com/office/drawing/2014/main" id="{1C6E3F22-5512-8676-F03E-6BCA0F0B47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1FDE591D-A323-A277-8BF1-70EC5F4587E3}"/>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4">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sp>
        <p:nvSpPr>
          <p:cNvPr id="4" name="Tekstvak 3">
            <a:extLst>
              <a:ext uri="{FF2B5EF4-FFF2-40B4-BE49-F238E27FC236}">
                <a16:creationId xmlns:a16="http://schemas.microsoft.com/office/drawing/2014/main" id="{0083F63C-4933-67CD-580F-1803010B5BF0}"/>
              </a:ext>
            </a:extLst>
          </p:cNvPr>
          <p:cNvSpPr txBox="1"/>
          <p:nvPr/>
        </p:nvSpPr>
        <p:spPr>
          <a:xfrm>
            <a:off x="6355264" y="6513545"/>
            <a:ext cx="3214341" cy="229935"/>
          </a:xfrm>
          <a:prstGeom prst="rect">
            <a:avLst/>
          </a:prstGeom>
          <a:noFill/>
        </p:spPr>
        <p:txBody>
          <a:bodyPr wrap="none" rtlCol="0">
            <a:spAutoFit/>
          </a:bodyPr>
          <a:lstStyle/>
          <a:p>
            <a:r>
              <a:rPr lang="nl-BE" sz="894"/>
              <a:t>Only fill in what is relevant for you. Modify template if needed.</a:t>
            </a:r>
          </a:p>
        </p:txBody>
      </p:sp>
    </p:spTree>
    <p:extLst>
      <p:ext uri="{BB962C8B-B14F-4D97-AF65-F5344CB8AC3E}">
        <p14:creationId xmlns:p14="http://schemas.microsoft.com/office/powerpoint/2010/main" val="3853550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69D8D-05ED-846D-C938-29CB1E2E06ED}"/>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CE8AC82F-72DA-8427-C292-F064F6E09EA1}"/>
              </a:ext>
            </a:extLst>
          </p:cNvPr>
          <p:cNvSpPr txBox="1"/>
          <p:nvPr/>
        </p:nvSpPr>
        <p:spPr>
          <a:xfrm>
            <a:off x="274453" y="409399"/>
            <a:ext cx="8962144" cy="542456"/>
          </a:xfrm>
          <a:prstGeom prst="rect">
            <a:avLst/>
          </a:prstGeom>
          <a:noFill/>
        </p:spPr>
        <p:txBody>
          <a:bodyPr wrap="square" rtlCol="0">
            <a:spAutoFit/>
          </a:bodyPr>
          <a:lstStyle/>
          <a:p>
            <a:r>
              <a:rPr lang="nl-BE" sz="1625" b="1"/>
              <a:t>Pricing strategy resellers</a:t>
            </a:r>
          </a:p>
          <a:p>
            <a:r>
              <a:rPr lang="nl-BE" sz="1300"/>
              <a:t>Market Segment: </a:t>
            </a:r>
            <a:r>
              <a:rPr lang="nl-BE" sz="1300">
                <a:solidFill>
                  <a:schemeClr val="accent1"/>
                </a:solidFill>
              </a:rPr>
              <a:t> XXXXXXXX	</a:t>
            </a:r>
            <a:r>
              <a:rPr lang="nl-BE" sz="1300">
                <a:solidFill>
                  <a:schemeClr val="tx1">
                    <a:lumMod val="95000"/>
                    <a:lumOff val="5000"/>
                  </a:schemeClr>
                </a:solidFill>
              </a:rPr>
              <a:t>                 Country / Region:</a:t>
            </a:r>
            <a:r>
              <a:rPr lang="nl-BE" sz="1300">
                <a:solidFill>
                  <a:schemeClr val="accent1"/>
                </a:solidFill>
              </a:rPr>
              <a:t>		                     	</a:t>
            </a:r>
          </a:p>
        </p:txBody>
      </p:sp>
      <p:pic>
        <p:nvPicPr>
          <p:cNvPr id="52" name="Afbeelding 51" descr="Afbeelding met Graphics, cirkel, schermopname, Lettertype&#10;&#10;Door AI gegenereerde inhoud is mogelijk onjuist.">
            <a:extLst>
              <a:ext uri="{FF2B5EF4-FFF2-40B4-BE49-F238E27FC236}">
                <a16:creationId xmlns:a16="http://schemas.microsoft.com/office/drawing/2014/main" id="{48147145-DF64-DA75-FB6A-A899D81447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graphicFrame>
        <p:nvGraphicFramePr>
          <p:cNvPr id="3" name="Tabel 2">
            <a:extLst>
              <a:ext uri="{FF2B5EF4-FFF2-40B4-BE49-F238E27FC236}">
                <a16:creationId xmlns:a16="http://schemas.microsoft.com/office/drawing/2014/main" id="{5ADE00AC-E9FD-1765-C3F5-BB3B2EEFA688}"/>
              </a:ext>
            </a:extLst>
          </p:cNvPr>
          <p:cNvGraphicFramePr>
            <a:graphicFrameLocks noGrp="1"/>
          </p:cNvGraphicFramePr>
          <p:nvPr>
            <p:extLst>
              <p:ext uri="{D42A27DB-BD31-4B8C-83A1-F6EECF244321}">
                <p14:modId xmlns:p14="http://schemas.microsoft.com/office/powerpoint/2010/main" val="2631344561"/>
              </p:ext>
            </p:extLst>
          </p:nvPr>
        </p:nvGraphicFramePr>
        <p:xfrm>
          <a:off x="333169" y="1073168"/>
          <a:ext cx="9107714" cy="4944016"/>
        </p:xfrm>
        <a:graphic>
          <a:graphicData uri="http://schemas.openxmlformats.org/drawingml/2006/table">
            <a:tbl>
              <a:tblPr firstRow="1" firstCol="1" bandRow="1">
                <a:tableStyleId>{5C22544A-7EE6-4342-B048-85BDC9FD1C3A}</a:tableStyleId>
              </a:tblPr>
              <a:tblGrid>
                <a:gridCol w="1260910">
                  <a:extLst>
                    <a:ext uri="{9D8B030D-6E8A-4147-A177-3AD203B41FA5}">
                      <a16:colId xmlns:a16="http://schemas.microsoft.com/office/drawing/2014/main" val="1844189841"/>
                    </a:ext>
                  </a:extLst>
                </a:gridCol>
                <a:gridCol w="1751633">
                  <a:extLst>
                    <a:ext uri="{9D8B030D-6E8A-4147-A177-3AD203B41FA5}">
                      <a16:colId xmlns:a16="http://schemas.microsoft.com/office/drawing/2014/main" val="2733076417"/>
                    </a:ext>
                  </a:extLst>
                </a:gridCol>
                <a:gridCol w="529827">
                  <a:extLst>
                    <a:ext uri="{9D8B030D-6E8A-4147-A177-3AD203B41FA5}">
                      <a16:colId xmlns:a16="http://schemas.microsoft.com/office/drawing/2014/main" val="906475692"/>
                    </a:ext>
                  </a:extLst>
                </a:gridCol>
                <a:gridCol w="710638">
                  <a:extLst>
                    <a:ext uri="{9D8B030D-6E8A-4147-A177-3AD203B41FA5}">
                      <a16:colId xmlns:a16="http://schemas.microsoft.com/office/drawing/2014/main" val="3179253907"/>
                    </a:ext>
                  </a:extLst>
                </a:gridCol>
                <a:gridCol w="4003235">
                  <a:extLst>
                    <a:ext uri="{9D8B030D-6E8A-4147-A177-3AD203B41FA5}">
                      <a16:colId xmlns:a16="http://schemas.microsoft.com/office/drawing/2014/main" val="3987685029"/>
                    </a:ext>
                  </a:extLst>
                </a:gridCol>
                <a:gridCol w="851471">
                  <a:extLst>
                    <a:ext uri="{9D8B030D-6E8A-4147-A177-3AD203B41FA5}">
                      <a16:colId xmlns:a16="http://schemas.microsoft.com/office/drawing/2014/main" val="2059240471"/>
                    </a:ext>
                  </a:extLst>
                </a:gridCol>
              </a:tblGrid>
              <a:tr h="520740">
                <a:tc>
                  <a:txBody>
                    <a:bodyPr/>
                    <a:lstStyle/>
                    <a:p>
                      <a:pPr>
                        <a:lnSpc>
                          <a:spcPct val="115000"/>
                        </a:lnSpc>
                        <a:spcAft>
                          <a:spcPts val="1000"/>
                        </a:spcAft>
                        <a:buNone/>
                      </a:pPr>
                      <a:r>
                        <a:rPr lang="en-GB" sz="900">
                          <a:effectLst/>
                        </a:rPr>
                        <a:t>Segment</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87" marR="62887" marT="0" marB="0"/>
                </a:tc>
                <a:tc>
                  <a:txBody>
                    <a:bodyPr/>
                    <a:lstStyle/>
                    <a:p>
                      <a:pPr>
                        <a:lnSpc>
                          <a:spcPct val="115000"/>
                        </a:lnSpc>
                        <a:spcAft>
                          <a:spcPts val="1000"/>
                        </a:spcAft>
                        <a:buNone/>
                      </a:pPr>
                      <a:r>
                        <a:rPr lang="en-GB" sz="900">
                          <a:effectLst/>
                        </a:rPr>
                        <a:t>Possible Resellers</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87" marR="62887" marT="0" marB="0"/>
                </a:tc>
                <a:tc>
                  <a:txBody>
                    <a:bodyPr/>
                    <a:lstStyle/>
                    <a:p>
                      <a:pPr>
                        <a:lnSpc>
                          <a:spcPct val="115000"/>
                        </a:lnSpc>
                        <a:spcAft>
                          <a:spcPts val="1000"/>
                        </a:spcAft>
                        <a:buNone/>
                      </a:pPr>
                      <a:r>
                        <a:rPr lang="en-GB" sz="900">
                          <a:effectLst/>
                        </a:rPr>
                        <a:t>Years active</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87" marR="62887" marT="0" marB="0"/>
                </a:tc>
                <a:tc>
                  <a:txBody>
                    <a:bodyPr/>
                    <a:lstStyle/>
                    <a:p>
                      <a:pPr>
                        <a:lnSpc>
                          <a:spcPct val="115000"/>
                        </a:lnSpc>
                        <a:spcAft>
                          <a:spcPts val="1000"/>
                        </a:spcAft>
                        <a:buNone/>
                      </a:pPr>
                      <a:r>
                        <a:rPr lang="en-GB" sz="900">
                          <a:effectLst/>
                        </a:rPr>
                        <a:t>Exclusive?</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87" marR="62887" marT="0" marB="0"/>
                </a:tc>
                <a:tc>
                  <a:txBody>
                    <a:bodyPr/>
                    <a:lstStyle/>
                    <a:p>
                      <a:pPr>
                        <a:lnSpc>
                          <a:spcPct val="115000"/>
                        </a:lnSpc>
                        <a:spcAft>
                          <a:spcPts val="1000"/>
                        </a:spcAft>
                        <a:buNone/>
                      </a:pPr>
                      <a:r>
                        <a:rPr lang="en-GB" sz="900">
                          <a:effectLst/>
                        </a:rPr>
                        <a:t>% marging &amp; volume discounts / incentives</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87" marR="62887" marT="0" marB="0"/>
                </a:tc>
                <a:tc>
                  <a:txBody>
                    <a:bodyPr/>
                    <a:lstStyle/>
                    <a:p>
                      <a:pPr>
                        <a:lnSpc>
                          <a:spcPct val="115000"/>
                        </a:lnSpc>
                        <a:spcAft>
                          <a:spcPts val="1000"/>
                        </a:spcAft>
                        <a:buNone/>
                      </a:pPr>
                      <a:r>
                        <a:rPr lang="en-GB" sz="900">
                          <a:effectLst/>
                        </a:rPr>
                        <a:t>Short-selected?</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87" marR="62887" marT="0" marB="0"/>
                </a:tc>
                <a:extLst>
                  <a:ext uri="{0D108BD9-81ED-4DB2-BD59-A6C34878D82A}">
                    <a16:rowId xmlns:a16="http://schemas.microsoft.com/office/drawing/2014/main" val="2209164910"/>
                  </a:ext>
                </a:extLst>
              </a:tr>
              <a:tr h="1105819">
                <a:tc>
                  <a:txBody>
                    <a:bodyPr/>
                    <a:lstStyle/>
                    <a:p>
                      <a:pPr>
                        <a:lnSpc>
                          <a:spcPct val="115000"/>
                        </a:lnSpc>
                        <a:spcAft>
                          <a:spcPts val="1000"/>
                        </a:spcAft>
                        <a:buNone/>
                      </a:pPr>
                      <a:r>
                        <a:rPr lang="en-GB" sz="900">
                          <a:effectLst/>
                        </a:rPr>
                        <a:t>Region:</a:t>
                      </a:r>
                      <a:endParaRPr lang="nl-BE" sz="900">
                        <a:effectLst/>
                      </a:endParaRPr>
                    </a:p>
                    <a:p>
                      <a:pPr>
                        <a:lnSpc>
                          <a:spcPct val="115000"/>
                        </a:lnSpc>
                        <a:spcAft>
                          <a:spcPts val="1000"/>
                        </a:spcAft>
                        <a:buNone/>
                      </a:pPr>
                      <a:r>
                        <a:rPr lang="en-GB" sz="900">
                          <a:effectLst/>
                        </a:rPr>
                        <a:t>………………………</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87" marR="62887" marT="0" marB="0"/>
                </a:tc>
                <a:tc>
                  <a:txBody>
                    <a:bodyPr/>
                    <a:lstStyle/>
                    <a:p>
                      <a:pPr>
                        <a:lnSpc>
                          <a:spcPct val="115000"/>
                        </a:lnSpc>
                        <a:spcAft>
                          <a:spcPts val="1000"/>
                        </a:spcAft>
                        <a:buNone/>
                      </a:pPr>
                      <a:r>
                        <a:rPr lang="en-GB" sz="900">
                          <a:effectLst/>
                        </a:rPr>
                        <a:t>*</a:t>
                      </a:r>
                      <a:endParaRPr lang="nl-BE" sz="900">
                        <a:effectLst/>
                      </a:endParaRPr>
                    </a:p>
                    <a:p>
                      <a:pPr>
                        <a:lnSpc>
                          <a:spcPct val="115000"/>
                        </a:lnSpc>
                        <a:spcAft>
                          <a:spcPts val="1000"/>
                        </a:spcAft>
                        <a:buNone/>
                      </a:pPr>
                      <a:r>
                        <a:rPr lang="en-GB" sz="900">
                          <a:effectLst/>
                        </a:rPr>
                        <a:t>*</a:t>
                      </a:r>
                      <a:endParaRPr lang="nl-BE" sz="900">
                        <a:effectLst/>
                      </a:endParaRPr>
                    </a:p>
                    <a:p>
                      <a:pPr>
                        <a:lnSpc>
                          <a:spcPct val="115000"/>
                        </a:lnSpc>
                        <a:spcAft>
                          <a:spcPts val="1000"/>
                        </a:spcAft>
                        <a:buNone/>
                      </a:pPr>
                      <a:r>
                        <a:rPr lang="en-GB" sz="900">
                          <a:effectLst/>
                        </a:rPr>
                        <a:t>*</a:t>
                      </a:r>
                      <a:endParaRPr lang="nl-BE" sz="900">
                        <a:effectLst/>
                      </a:endParaRPr>
                    </a:p>
                    <a:p>
                      <a:pPr>
                        <a:lnSpc>
                          <a:spcPct val="115000"/>
                        </a:lnSpc>
                        <a:spcAft>
                          <a:spcPts val="1000"/>
                        </a:spcAft>
                        <a:buNone/>
                      </a:pPr>
                      <a:r>
                        <a:rPr lang="en-GB" sz="900">
                          <a:effectLst/>
                        </a:rPr>
                        <a:t>*</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87" marR="62887" marT="0" marB="0"/>
                </a:tc>
                <a:tc>
                  <a:txBody>
                    <a:bodyPr/>
                    <a:lstStyle/>
                    <a:p>
                      <a:pPr>
                        <a:lnSpc>
                          <a:spcPct val="115000"/>
                        </a:lnSpc>
                        <a:spcAft>
                          <a:spcPts val="1000"/>
                        </a:spcAft>
                        <a:buNone/>
                      </a:pPr>
                      <a:r>
                        <a:rPr lang="en-GB"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87" marR="62887" marT="0" marB="0"/>
                </a:tc>
                <a:tc>
                  <a:txBody>
                    <a:bodyPr/>
                    <a:lstStyle/>
                    <a:p>
                      <a:pPr>
                        <a:lnSpc>
                          <a:spcPct val="115000"/>
                        </a:lnSpc>
                        <a:spcAft>
                          <a:spcPts val="1000"/>
                        </a:spcAft>
                        <a:buNone/>
                      </a:pPr>
                      <a:r>
                        <a:rPr lang="en-GB"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87" marR="62887" marT="0" marB="0"/>
                </a:tc>
                <a:tc>
                  <a:txBody>
                    <a:bodyPr/>
                    <a:lstStyle/>
                    <a:p>
                      <a:pPr>
                        <a:lnSpc>
                          <a:spcPct val="115000"/>
                        </a:lnSpc>
                        <a:spcAft>
                          <a:spcPts val="1000"/>
                        </a:spcAft>
                        <a:buNone/>
                      </a:pPr>
                      <a:r>
                        <a:rPr lang="en-GB"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87" marR="62887" marT="0" marB="0"/>
                </a:tc>
                <a:tc>
                  <a:txBody>
                    <a:bodyPr/>
                    <a:lstStyle/>
                    <a:p>
                      <a:pPr>
                        <a:lnSpc>
                          <a:spcPct val="115000"/>
                        </a:lnSpc>
                        <a:spcAft>
                          <a:spcPts val="1000"/>
                        </a:spcAft>
                        <a:buNone/>
                      </a:pPr>
                      <a:r>
                        <a:rPr lang="en-GB"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87" marR="62887" marT="0" marB="0"/>
                </a:tc>
                <a:extLst>
                  <a:ext uri="{0D108BD9-81ED-4DB2-BD59-A6C34878D82A}">
                    <a16:rowId xmlns:a16="http://schemas.microsoft.com/office/drawing/2014/main" val="2528719204"/>
                  </a:ext>
                </a:extLst>
              </a:tr>
              <a:tr h="1105819">
                <a:tc>
                  <a:txBody>
                    <a:bodyPr/>
                    <a:lstStyle/>
                    <a:p>
                      <a:pPr>
                        <a:lnSpc>
                          <a:spcPct val="115000"/>
                        </a:lnSpc>
                        <a:spcAft>
                          <a:spcPts val="1000"/>
                        </a:spcAft>
                        <a:buNone/>
                      </a:pPr>
                      <a:r>
                        <a:rPr lang="en-GB" sz="900">
                          <a:effectLst/>
                        </a:rPr>
                        <a:t>Region:</a:t>
                      </a:r>
                      <a:endParaRPr lang="nl-BE" sz="900">
                        <a:effectLst/>
                      </a:endParaRPr>
                    </a:p>
                    <a:p>
                      <a:pPr>
                        <a:lnSpc>
                          <a:spcPct val="115000"/>
                        </a:lnSpc>
                        <a:spcAft>
                          <a:spcPts val="1000"/>
                        </a:spcAft>
                        <a:buNone/>
                      </a:pPr>
                      <a:r>
                        <a:rPr lang="en-GB" sz="900">
                          <a:effectLst/>
                        </a:rPr>
                        <a:t>………………………</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87" marR="62887" marT="0" marB="0"/>
                </a:tc>
                <a:tc>
                  <a:txBody>
                    <a:bodyPr/>
                    <a:lstStyle/>
                    <a:p>
                      <a:pPr>
                        <a:lnSpc>
                          <a:spcPct val="115000"/>
                        </a:lnSpc>
                        <a:spcAft>
                          <a:spcPts val="1000"/>
                        </a:spcAft>
                        <a:buNone/>
                      </a:pPr>
                      <a:r>
                        <a:rPr lang="en-GB" sz="900">
                          <a:effectLst/>
                        </a:rPr>
                        <a:t>*</a:t>
                      </a:r>
                      <a:endParaRPr lang="nl-BE" sz="900">
                        <a:effectLst/>
                      </a:endParaRPr>
                    </a:p>
                    <a:p>
                      <a:pPr>
                        <a:lnSpc>
                          <a:spcPct val="115000"/>
                        </a:lnSpc>
                        <a:spcAft>
                          <a:spcPts val="1000"/>
                        </a:spcAft>
                        <a:buNone/>
                      </a:pPr>
                      <a:r>
                        <a:rPr lang="en-GB" sz="900">
                          <a:effectLst/>
                        </a:rPr>
                        <a:t>*</a:t>
                      </a:r>
                      <a:endParaRPr lang="nl-BE" sz="900">
                        <a:effectLst/>
                      </a:endParaRPr>
                    </a:p>
                    <a:p>
                      <a:pPr>
                        <a:lnSpc>
                          <a:spcPct val="115000"/>
                        </a:lnSpc>
                        <a:spcAft>
                          <a:spcPts val="1000"/>
                        </a:spcAft>
                        <a:buNone/>
                      </a:pPr>
                      <a:r>
                        <a:rPr lang="en-GB" sz="900">
                          <a:effectLst/>
                        </a:rPr>
                        <a:t>*</a:t>
                      </a:r>
                      <a:endParaRPr lang="nl-BE" sz="900">
                        <a:effectLst/>
                      </a:endParaRPr>
                    </a:p>
                    <a:p>
                      <a:pPr>
                        <a:lnSpc>
                          <a:spcPct val="115000"/>
                        </a:lnSpc>
                        <a:spcAft>
                          <a:spcPts val="1000"/>
                        </a:spcAft>
                        <a:buNone/>
                      </a:pPr>
                      <a:r>
                        <a:rPr lang="en-GB" sz="900">
                          <a:effectLst/>
                        </a:rPr>
                        <a:t>*</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87" marR="62887" marT="0" marB="0"/>
                </a:tc>
                <a:tc>
                  <a:txBody>
                    <a:bodyPr/>
                    <a:lstStyle/>
                    <a:p>
                      <a:pPr>
                        <a:lnSpc>
                          <a:spcPct val="115000"/>
                        </a:lnSpc>
                        <a:spcAft>
                          <a:spcPts val="1000"/>
                        </a:spcAft>
                        <a:buNone/>
                      </a:pPr>
                      <a:r>
                        <a:rPr lang="en-GB"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87" marR="62887" marT="0" marB="0"/>
                </a:tc>
                <a:tc>
                  <a:txBody>
                    <a:bodyPr/>
                    <a:lstStyle/>
                    <a:p>
                      <a:pPr>
                        <a:lnSpc>
                          <a:spcPct val="115000"/>
                        </a:lnSpc>
                        <a:spcAft>
                          <a:spcPts val="1000"/>
                        </a:spcAft>
                        <a:buNone/>
                      </a:pPr>
                      <a:r>
                        <a:rPr lang="en-GB"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87" marR="62887" marT="0" marB="0"/>
                </a:tc>
                <a:tc>
                  <a:txBody>
                    <a:bodyPr/>
                    <a:lstStyle/>
                    <a:p>
                      <a:pPr>
                        <a:lnSpc>
                          <a:spcPct val="115000"/>
                        </a:lnSpc>
                        <a:spcAft>
                          <a:spcPts val="1000"/>
                        </a:spcAft>
                        <a:buNone/>
                      </a:pPr>
                      <a:r>
                        <a:rPr lang="en-GB"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87" marR="62887" marT="0" marB="0"/>
                </a:tc>
                <a:tc>
                  <a:txBody>
                    <a:bodyPr/>
                    <a:lstStyle/>
                    <a:p>
                      <a:pPr>
                        <a:lnSpc>
                          <a:spcPct val="115000"/>
                        </a:lnSpc>
                        <a:spcAft>
                          <a:spcPts val="1000"/>
                        </a:spcAft>
                        <a:buNone/>
                      </a:pPr>
                      <a:r>
                        <a:rPr lang="en-GB"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87" marR="62887" marT="0" marB="0"/>
                </a:tc>
                <a:extLst>
                  <a:ext uri="{0D108BD9-81ED-4DB2-BD59-A6C34878D82A}">
                    <a16:rowId xmlns:a16="http://schemas.microsoft.com/office/drawing/2014/main" val="2785151982"/>
                  </a:ext>
                </a:extLst>
              </a:tr>
              <a:tr h="1105819">
                <a:tc>
                  <a:txBody>
                    <a:bodyPr/>
                    <a:lstStyle/>
                    <a:p>
                      <a:pPr>
                        <a:lnSpc>
                          <a:spcPct val="115000"/>
                        </a:lnSpc>
                        <a:spcAft>
                          <a:spcPts val="1000"/>
                        </a:spcAft>
                        <a:buNone/>
                      </a:pPr>
                      <a:r>
                        <a:rPr lang="en-GB" sz="900">
                          <a:effectLst/>
                        </a:rPr>
                        <a:t>Region:</a:t>
                      </a:r>
                      <a:endParaRPr lang="nl-BE" sz="900">
                        <a:effectLst/>
                      </a:endParaRPr>
                    </a:p>
                    <a:p>
                      <a:pPr>
                        <a:lnSpc>
                          <a:spcPct val="115000"/>
                        </a:lnSpc>
                        <a:spcAft>
                          <a:spcPts val="1000"/>
                        </a:spcAft>
                        <a:buNone/>
                      </a:pPr>
                      <a:r>
                        <a:rPr lang="en-GB" sz="900">
                          <a:effectLst/>
                        </a:rPr>
                        <a:t>………………………</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87" marR="62887" marT="0" marB="0"/>
                </a:tc>
                <a:tc>
                  <a:txBody>
                    <a:bodyPr/>
                    <a:lstStyle/>
                    <a:p>
                      <a:pPr>
                        <a:lnSpc>
                          <a:spcPct val="115000"/>
                        </a:lnSpc>
                        <a:spcAft>
                          <a:spcPts val="1000"/>
                        </a:spcAft>
                        <a:buNone/>
                      </a:pPr>
                      <a:r>
                        <a:rPr lang="en-GB" sz="900">
                          <a:effectLst/>
                        </a:rPr>
                        <a:t>*</a:t>
                      </a:r>
                      <a:endParaRPr lang="nl-BE" sz="900">
                        <a:effectLst/>
                      </a:endParaRPr>
                    </a:p>
                    <a:p>
                      <a:pPr>
                        <a:lnSpc>
                          <a:spcPct val="115000"/>
                        </a:lnSpc>
                        <a:spcAft>
                          <a:spcPts val="1000"/>
                        </a:spcAft>
                        <a:buNone/>
                      </a:pPr>
                      <a:r>
                        <a:rPr lang="en-GB" sz="900">
                          <a:effectLst/>
                        </a:rPr>
                        <a:t>*</a:t>
                      </a:r>
                      <a:endParaRPr lang="nl-BE" sz="900">
                        <a:effectLst/>
                      </a:endParaRPr>
                    </a:p>
                    <a:p>
                      <a:pPr>
                        <a:lnSpc>
                          <a:spcPct val="115000"/>
                        </a:lnSpc>
                        <a:spcAft>
                          <a:spcPts val="1000"/>
                        </a:spcAft>
                        <a:buNone/>
                      </a:pPr>
                      <a:r>
                        <a:rPr lang="en-GB" sz="900">
                          <a:effectLst/>
                        </a:rPr>
                        <a:t>*</a:t>
                      </a:r>
                      <a:endParaRPr lang="nl-BE" sz="900">
                        <a:effectLst/>
                      </a:endParaRPr>
                    </a:p>
                    <a:p>
                      <a:pPr>
                        <a:lnSpc>
                          <a:spcPct val="115000"/>
                        </a:lnSpc>
                        <a:spcAft>
                          <a:spcPts val="1000"/>
                        </a:spcAft>
                        <a:buNone/>
                      </a:pPr>
                      <a:r>
                        <a:rPr lang="en-GB" sz="900">
                          <a:effectLst/>
                        </a:rPr>
                        <a:t>*</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87" marR="62887" marT="0" marB="0"/>
                </a:tc>
                <a:tc>
                  <a:txBody>
                    <a:bodyPr/>
                    <a:lstStyle/>
                    <a:p>
                      <a:pPr>
                        <a:lnSpc>
                          <a:spcPct val="115000"/>
                        </a:lnSpc>
                        <a:spcAft>
                          <a:spcPts val="1000"/>
                        </a:spcAft>
                        <a:buNone/>
                      </a:pP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87" marR="62887" marT="0" marB="0"/>
                </a:tc>
                <a:tc>
                  <a:txBody>
                    <a:bodyPr/>
                    <a:lstStyle/>
                    <a:p>
                      <a:pPr>
                        <a:lnSpc>
                          <a:spcPct val="115000"/>
                        </a:lnSpc>
                        <a:spcAft>
                          <a:spcPts val="1000"/>
                        </a:spcAft>
                        <a:buNone/>
                      </a:pP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87" marR="62887" marT="0" marB="0"/>
                </a:tc>
                <a:tc>
                  <a:txBody>
                    <a:bodyPr/>
                    <a:lstStyle/>
                    <a:p>
                      <a:pPr>
                        <a:lnSpc>
                          <a:spcPct val="115000"/>
                        </a:lnSpc>
                        <a:spcAft>
                          <a:spcPts val="1000"/>
                        </a:spcAft>
                        <a:buNone/>
                      </a:pP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87" marR="62887" marT="0" marB="0"/>
                </a:tc>
                <a:tc>
                  <a:txBody>
                    <a:bodyPr/>
                    <a:lstStyle/>
                    <a:p>
                      <a:pPr>
                        <a:lnSpc>
                          <a:spcPct val="115000"/>
                        </a:lnSpc>
                        <a:spcAft>
                          <a:spcPts val="1000"/>
                        </a:spcAft>
                        <a:buNone/>
                      </a:pP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87" marR="62887" marT="0" marB="0"/>
                </a:tc>
                <a:extLst>
                  <a:ext uri="{0D108BD9-81ED-4DB2-BD59-A6C34878D82A}">
                    <a16:rowId xmlns:a16="http://schemas.microsoft.com/office/drawing/2014/main" val="4197788794"/>
                  </a:ext>
                </a:extLst>
              </a:tr>
              <a:tr h="1105819">
                <a:tc>
                  <a:txBody>
                    <a:bodyPr/>
                    <a:lstStyle/>
                    <a:p>
                      <a:pPr>
                        <a:lnSpc>
                          <a:spcPct val="115000"/>
                        </a:lnSpc>
                        <a:spcAft>
                          <a:spcPts val="1000"/>
                        </a:spcAft>
                        <a:buNone/>
                      </a:pPr>
                      <a:r>
                        <a:rPr lang="en-GB" sz="900">
                          <a:effectLst/>
                        </a:rPr>
                        <a:t>Region:</a:t>
                      </a:r>
                      <a:endParaRPr lang="nl-BE" sz="900">
                        <a:effectLst/>
                      </a:endParaRPr>
                    </a:p>
                    <a:p>
                      <a:pPr>
                        <a:lnSpc>
                          <a:spcPct val="115000"/>
                        </a:lnSpc>
                        <a:spcAft>
                          <a:spcPts val="1000"/>
                        </a:spcAft>
                        <a:buNone/>
                      </a:pPr>
                      <a:r>
                        <a:rPr lang="en-GB" sz="900">
                          <a:effectLst/>
                        </a:rPr>
                        <a:t>………………………</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87" marR="62887" marT="0" marB="0"/>
                </a:tc>
                <a:tc>
                  <a:txBody>
                    <a:bodyPr/>
                    <a:lstStyle/>
                    <a:p>
                      <a:pPr>
                        <a:lnSpc>
                          <a:spcPct val="115000"/>
                        </a:lnSpc>
                        <a:spcAft>
                          <a:spcPts val="1000"/>
                        </a:spcAft>
                        <a:buNone/>
                      </a:pPr>
                      <a:r>
                        <a:rPr lang="en-GB" sz="900">
                          <a:effectLst/>
                        </a:rPr>
                        <a:t>*</a:t>
                      </a:r>
                      <a:endParaRPr lang="nl-BE" sz="900">
                        <a:effectLst/>
                      </a:endParaRPr>
                    </a:p>
                    <a:p>
                      <a:pPr>
                        <a:lnSpc>
                          <a:spcPct val="115000"/>
                        </a:lnSpc>
                        <a:spcAft>
                          <a:spcPts val="1000"/>
                        </a:spcAft>
                        <a:buNone/>
                      </a:pPr>
                      <a:r>
                        <a:rPr lang="en-GB" sz="900">
                          <a:effectLst/>
                        </a:rPr>
                        <a:t>*</a:t>
                      </a:r>
                      <a:endParaRPr lang="nl-BE" sz="900">
                        <a:effectLst/>
                      </a:endParaRPr>
                    </a:p>
                    <a:p>
                      <a:pPr>
                        <a:lnSpc>
                          <a:spcPct val="115000"/>
                        </a:lnSpc>
                        <a:spcAft>
                          <a:spcPts val="1000"/>
                        </a:spcAft>
                        <a:buNone/>
                      </a:pPr>
                      <a:r>
                        <a:rPr lang="en-GB" sz="900">
                          <a:effectLst/>
                        </a:rPr>
                        <a:t>*</a:t>
                      </a:r>
                      <a:endParaRPr lang="nl-BE" sz="900">
                        <a:effectLst/>
                      </a:endParaRPr>
                    </a:p>
                    <a:p>
                      <a:pPr>
                        <a:lnSpc>
                          <a:spcPct val="115000"/>
                        </a:lnSpc>
                        <a:spcAft>
                          <a:spcPts val="1000"/>
                        </a:spcAft>
                        <a:buNone/>
                      </a:pPr>
                      <a:r>
                        <a:rPr lang="en-GB" sz="900">
                          <a:effectLst/>
                        </a:rPr>
                        <a:t>*</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87" marR="62887" marT="0" marB="0"/>
                </a:tc>
                <a:tc>
                  <a:txBody>
                    <a:bodyPr/>
                    <a:lstStyle/>
                    <a:p>
                      <a:pPr>
                        <a:lnSpc>
                          <a:spcPct val="115000"/>
                        </a:lnSpc>
                        <a:spcAft>
                          <a:spcPts val="1000"/>
                        </a:spcAft>
                        <a:buNone/>
                      </a:pPr>
                      <a:r>
                        <a:rPr lang="en-GB"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87" marR="62887" marT="0" marB="0"/>
                </a:tc>
                <a:tc>
                  <a:txBody>
                    <a:bodyPr/>
                    <a:lstStyle/>
                    <a:p>
                      <a:pPr>
                        <a:lnSpc>
                          <a:spcPct val="115000"/>
                        </a:lnSpc>
                        <a:spcAft>
                          <a:spcPts val="1000"/>
                        </a:spcAft>
                        <a:buNone/>
                      </a:pPr>
                      <a:r>
                        <a:rPr lang="en-GB"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87" marR="62887" marT="0" marB="0"/>
                </a:tc>
                <a:tc>
                  <a:txBody>
                    <a:bodyPr/>
                    <a:lstStyle/>
                    <a:p>
                      <a:pPr>
                        <a:lnSpc>
                          <a:spcPct val="115000"/>
                        </a:lnSpc>
                        <a:spcAft>
                          <a:spcPts val="1000"/>
                        </a:spcAft>
                        <a:buNone/>
                      </a:pPr>
                      <a:r>
                        <a:rPr lang="en-GB"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87" marR="62887" marT="0" marB="0"/>
                </a:tc>
                <a:tc>
                  <a:txBody>
                    <a:bodyPr/>
                    <a:lstStyle/>
                    <a:p>
                      <a:pPr>
                        <a:lnSpc>
                          <a:spcPct val="115000"/>
                        </a:lnSpc>
                        <a:spcAft>
                          <a:spcPts val="1000"/>
                        </a:spcAft>
                        <a:buNone/>
                      </a:pPr>
                      <a:r>
                        <a:rPr lang="en-GB" sz="9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87" marR="62887" marT="0" marB="0"/>
                </a:tc>
                <a:extLst>
                  <a:ext uri="{0D108BD9-81ED-4DB2-BD59-A6C34878D82A}">
                    <a16:rowId xmlns:a16="http://schemas.microsoft.com/office/drawing/2014/main" val="2647917012"/>
                  </a:ext>
                </a:extLst>
              </a:tr>
            </a:tbl>
          </a:graphicData>
        </a:graphic>
      </p:graphicFrame>
      <p:pic>
        <p:nvPicPr>
          <p:cNvPr id="2" name="Picture 4">
            <a:extLst>
              <a:ext uri="{FF2B5EF4-FFF2-40B4-BE49-F238E27FC236}">
                <a16:creationId xmlns:a16="http://schemas.microsoft.com/office/drawing/2014/main" id="{3B217D2D-4C54-66FA-A604-B11D024AD9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9CA072A3-DEBC-1875-4661-AB68B34500B4}"/>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4">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sp>
        <p:nvSpPr>
          <p:cNvPr id="4" name="Tekstvak 3">
            <a:extLst>
              <a:ext uri="{FF2B5EF4-FFF2-40B4-BE49-F238E27FC236}">
                <a16:creationId xmlns:a16="http://schemas.microsoft.com/office/drawing/2014/main" id="{57ACE1C9-E29E-015D-0817-A39B50CD383C}"/>
              </a:ext>
            </a:extLst>
          </p:cNvPr>
          <p:cNvSpPr txBox="1"/>
          <p:nvPr/>
        </p:nvSpPr>
        <p:spPr>
          <a:xfrm>
            <a:off x="6355264" y="6513545"/>
            <a:ext cx="3214341" cy="229935"/>
          </a:xfrm>
          <a:prstGeom prst="rect">
            <a:avLst/>
          </a:prstGeom>
          <a:noFill/>
        </p:spPr>
        <p:txBody>
          <a:bodyPr wrap="none" rtlCol="0">
            <a:spAutoFit/>
          </a:bodyPr>
          <a:lstStyle/>
          <a:p>
            <a:r>
              <a:rPr lang="nl-BE" sz="894"/>
              <a:t>Only fill in what is relevant for you. Modify template if needed.</a:t>
            </a:r>
          </a:p>
        </p:txBody>
      </p:sp>
    </p:spTree>
    <p:extLst>
      <p:ext uri="{BB962C8B-B14F-4D97-AF65-F5344CB8AC3E}">
        <p14:creationId xmlns:p14="http://schemas.microsoft.com/office/powerpoint/2010/main" val="2264321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A4346-0DC7-543E-B032-EC2115E4B7C3}"/>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ABE1E148-4E6A-D61F-C6D6-8D7B853E2F91}"/>
              </a:ext>
            </a:extLst>
          </p:cNvPr>
          <p:cNvSpPr txBox="1"/>
          <p:nvPr/>
        </p:nvSpPr>
        <p:spPr>
          <a:xfrm>
            <a:off x="274453" y="409399"/>
            <a:ext cx="8962144" cy="542456"/>
          </a:xfrm>
          <a:prstGeom prst="rect">
            <a:avLst/>
          </a:prstGeom>
          <a:noFill/>
        </p:spPr>
        <p:txBody>
          <a:bodyPr wrap="square" rtlCol="0">
            <a:spAutoFit/>
          </a:bodyPr>
          <a:lstStyle/>
          <a:p>
            <a:r>
              <a:rPr lang="nl-BE" sz="1625" b="1"/>
              <a:t>Upselling &amp; Cross-selling opportunities</a:t>
            </a:r>
          </a:p>
          <a:p>
            <a:r>
              <a:rPr lang="nl-BE" sz="1300">
                <a:solidFill>
                  <a:schemeClr val="accent1"/>
                </a:solidFill>
              </a:rPr>
              <a:t>	                     	</a:t>
            </a:r>
          </a:p>
        </p:txBody>
      </p:sp>
      <p:pic>
        <p:nvPicPr>
          <p:cNvPr id="52" name="Afbeelding 51" descr="Afbeelding met Graphics, cirkel, schermopname, Lettertype&#10;&#10;Door AI gegenereerde inhoud is mogelijk onjuist.">
            <a:extLst>
              <a:ext uri="{FF2B5EF4-FFF2-40B4-BE49-F238E27FC236}">
                <a16:creationId xmlns:a16="http://schemas.microsoft.com/office/drawing/2014/main" id="{5E14A568-9989-A8F6-70E9-6C773D900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graphicFrame>
        <p:nvGraphicFramePr>
          <p:cNvPr id="8" name="Tabel 7">
            <a:extLst>
              <a:ext uri="{FF2B5EF4-FFF2-40B4-BE49-F238E27FC236}">
                <a16:creationId xmlns:a16="http://schemas.microsoft.com/office/drawing/2014/main" id="{6EC118D1-6F1B-3D2A-1760-76059DA62D3C}"/>
              </a:ext>
            </a:extLst>
          </p:cNvPr>
          <p:cNvGraphicFramePr>
            <a:graphicFrameLocks noGrp="1"/>
          </p:cNvGraphicFramePr>
          <p:nvPr>
            <p:extLst>
              <p:ext uri="{D42A27DB-BD31-4B8C-83A1-F6EECF244321}">
                <p14:modId xmlns:p14="http://schemas.microsoft.com/office/powerpoint/2010/main" val="1906184882"/>
              </p:ext>
            </p:extLst>
          </p:nvPr>
        </p:nvGraphicFramePr>
        <p:xfrm>
          <a:off x="333170" y="951853"/>
          <a:ext cx="9251130" cy="5236295"/>
        </p:xfrm>
        <a:graphic>
          <a:graphicData uri="http://schemas.openxmlformats.org/drawingml/2006/table">
            <a:tbl>
              <a:tblPr firstRow="1" bandRow="1">
                <a:tableStyleId>{5C22544A-7EE6-4342-B048-85BDC9FD1C3A}</a:tableStyleId>
              </a:tblPr>
              <a:tblGrid>
                <a:gridCol w="1043443">
                  <a:extLst>
                    <a:ext uri="{9D8B030D-6E8A-4147-A177-3AD203B41FA5}">
                      <a16:colId xmlns:a16="http://schemas.microsoft.com/office/drawing/2014/main" val="1020289388"/>
                    </a:ext>
                  </a:extLst>
                </a:gridCol>
                <a:gridCol w="2410511">
                  <a:extLst>
                    <a:ext uri="{9D8B030D-6E8A-4147-A177-3AD203B41FA5}">
                      <a16:colId xmlns:a16="http://schemas.microsoft.com/office/drawing/2014/main" val="1765547312"/>
                    </a:ext>
                  </a:extLst>
                </a:gridCol>
                <a:gridCol w="1932392">
                  <a:extLst>
                    <a:ext uri="{9D8B030D-6E8A-4147-A177-3AD203B41FA5}">
                      <a16:colId xmlns:a16="http://schemas.microsoft.com/office/drawing/2014/main" val="3484526689"/>
                    </a:ext>
                  </a:extLst>
                </a:gridCol>
                <a:gridCol w="1932392">
                  <a:extLst>
                    <a:ext uri="{9D8B030D-6E8A-4147-A177-3AD203B41FA5}">
                      <a16:colId xmlns:a16="http://schemas.microsoft.com/office/drawing/2014/main" val="1367975738"/>
                    </a:ext>
                  </a:extLst>
                </a:gridCol>
                <a:gridCol w="1932392">
                  <a:extLst>
                    <a:ext uri="{9D8B030D-6E8A-4147-A177-3AD203B41FA5}">
                      <a16:colId xmlns:a16="http://schemas.microsoft.com/office/drawing/2014/main" val="1814180917"/>
                    </a:ext>
                  </a:extLst>
                </a:gridCol>
              </a:tblGrid>
              <a:tr h="566580">
                <a:tc gridSpan="2">
                  <a:txBody>
                    <a:bodyPr/>
                    <a:lstStyle/>
                    <a:p>
                      <a:pPr>
                        <a:buNone/>
                      </a:pPr>
                      <a:endParaRPr lang="nl-BE" sz="900">
                        <a:effectLst/>
                        <a:latin typeface="Calibri" panose="020F0502020204030204" pitchFamily="34" charset="0"/>
                        <a:cs typeface="Times New Roman" panose="02020603050405020304" pitchFamily="18" charset="0"/>
                      </a:endParaRPr>
                    </a:p>
                  </a:txBody>
                  <a:tcPr marL="81842" marR="81842" marT="40921" marB="40921"/>
                </a:tc>
                <a:tc hMerge="1">
                  <a:txBody>
                    <a:bodyPr/>
                    <a:lstStyle/>
                    <a:p>
                      <a:endParaRPr lang="nl-BE"/>
                    </a:p>
                  </a:txBody>
                  <a:tcPr/>
                </a:tc>
                <a:tc>
                  <a:txBody>
                    <a:bodyPr/>
                    <a:lstStyle/>
                    <a:p>
                      <a:pPr algn="ctr">
                        <a:lnSpc>
                          <a:spcPct val="115000"/>
                        </a:lnSpc>
                        <a:spcAft>
                          <a:spcPts val="1000"/>
                        </a:spcAft>
                        <a:buNone/>
                      </a:pPr>
                      <a:r>
                        <a:rPr lang="nl-BE" sz="1000">
                          <a:effectLst/>
                        </a:rPr>
                        <a:t>Product / Service:</a:t>
                      </a:r>
                      <a:endParaRPr lang="nl-BE" sz="10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842" marR="81842" marT="40921" marB="40921"/>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nl-BE" sz="1000">
                          <a:effectLst/>
                        </a:rPr>
                        <a:t>Product / Service:</a:t>
                      </a:r>
                      <a:endParaRPr lang="nl-BE" sz="10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buNone/>
                      </a:pPr>
                      <a:endParaRPr lang="nl-BE" sz="10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842" marR="81842" marT="40921" marB="40921"/>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nl-BE" sz="1000">
                          <a:effectLst/>
                        </a:rPr>
                        <a:t>Product / Service:</a:t>
                      </a:r>
                      <a:endParaRPr lang="nl-BE" sz="10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buNone/>
                      </a:pPr>
                      <a:endParaRPr lang="nl-BE" sz="10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842" marR="81842" marT="40921" marB="40921"/>
                </a:tc>
                <a:extLst>
                  <a:ext uri="{0D108BD9-81ED-4DB2-BD59-A6C34878D82A}">
                    <a16:rowId xmlns:a16="http://schemas.microsoft.com/office/drawing/2014/main" val="546858321"/>
                  </a:ext>
                </a:extLst>
              </a:tr>
              <a:tr h="673730">
                <a:tc rowSpan="2">
                  <a:txBody>
                    <a:bodyPr/>
                    <a:lstStyle/>
                    <a:p>
                      <a:pPr algn="ctr">
                        <a:lnSpc>
                          <a:spcPct val="115000"/>
                        </a:lnSpc>
                        <a:spcAft>
                          <a:spcPts val="1000"/>
                        </a:spcAft>
                        <a:buNone/>
                      </a:pPr>
                      <a:r>
                        <a:rPr lang="nl-BE" sz="1100">
                          <a:effectLst/>
                        </a:rPr>
                        <a:t>UP SELLING</a:t>
                      </a:r>
                    </a:p>
                    <a:p>
                      <a:pPr algn="ctr">
                        <a:lnSpc>
                          <a:spcPct val="115000"/>
                        </a:lnSpc>
                        <a:spcAft>
                          <a:spcPts val="1000"/>
                        </a:spcAft>
                        <a:buNone/>
                      </a:pPr>
                      <a:r>
                        <a:rPr lang="en-US"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rPr>
                        <a:t>Same product → more expensive/advanced version</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842" marR="81842" marT="40921" marB="40921" vert="vert270"/>
                </a:tc>
                <a:tc>
                  <a:txBody>
                    <a:bodyPr/>
                    <a:lstStyle/>
                    <a:p>
                      <a:pPr>
                        <a:lnSpc>
                          <a:spcPct val="115000"/>
                        </a:lnSpc>
                        <a:spcAft>
                          <a:spcPts val="1000"/>
                        </a:spcAft>
                        <a:buNone/>
                      </a:pPr>
                      <a:r>
                        <a:rPr lang="en-US" sz="900">
                          <a:effectLst/>
                        </a:rPr>
                        <a:t>Can we offer an upgrade / premium option when customer decides?</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842" marR="81842" marT="40921" marB="40921"/>
                </a:tc>
                <a:tc>
                  <a:txBody>
                    <a:bodyPr/>
                    <a:lstStyle/>
                    <a:p>
                      <a:pPr>
                        <a:buNone/>
                      </a:pPr>
                      <a:endParaRPr lang="nl-BE" sz="900">
                        <a:effectLst/>
                        <a:latin typeface="Calibri" panose="020F0502020204030204" pitchFamily="34" charset="0"/>
                        <a:cs typeface="Times New Roman" panose="02020603050405020304" pitchFamily="18" charset="0"/>
                      </a:endParaRPr>
                    </a:p>
                  </a:txBody>
                  <a:tcPr marL="81842" marR="81842" marT="40921" marB="40921"/>
                </a:tc>
                <a:tc>
                  <a:txBody>
                    <a:bodyPr/>
                    <a:lstStyle/>
                    <a:p>
                      <a:pPr>
                        <a:buNone/>
                      </a:pPr>
                      <a:endParaRPr lang="nl-BE" sz="900">
                        <a:effectLst/>
                        <a:latin typeface="Calibri" panose="020F0502020204030204" pitchFamily="34" charset="0"/>
                        <a:cs typeface="Times New Roman" panose="02020603050405020304" pitchFamily="18" charset="0"/>
                      </a:endParaRPr>
                    </a:p>
                  </a:txBody>
                  <a:tcPr marL="81842" marR="81842" marT="40921" marB="40921"/>
                </a:tc>
                <a:tc>
                  <a:txBody>
                    <a:bodyPr/>
                    <a:lstStyle/>
                    <a:p>
                      <a:pPr>
                        <a:buNone/>
                      </a:pPr>
                      <a:endParaRPr lang="nl-BE" sz="900">
                        <a:effectLst/>
                        <a:latin typeface="Calibri" panose="020F0502020204030204" pitchFamily="34" charset="0"/>
                        <a:cs typeface="Times New Roman" panose="02020603050405020304" pitchFamily="18" charset="0"/>
                      </a:endParaRPr>
                    </a:p>
                  </a:txBody>
                  <a:tcPr marL="81842" marR="81842" marT="40921" marB="40921"/>
                </a:tc>
                <a:extLst>
                  <a:ext uri="{0D108BD9-81ED-4DB2-BD59-A6C34878D82A}">
                    <a16:rowId xmlns:a16="http://schemas.microsoft.com/office/drawing/2014/main" val="621272592"/>
                  </a:ext>
                </a:extLst>
              </a:tr>
              <a:tr h="1573147">
                <a:tc vMerge="1">
                  <a:txBody>
                    <a:bodyPr/>
                    <a:lstStyle/>
                    <a:p>
                      <a:endParaRPr lang="nl-BE"/>
                    </a:p>
                  </a:txBody>
                  <a:tcPr/>
                </a:tc>
                <a:tc>
                  <a:txBody>
                    <a:bodyPr/>
                    <a:lstStyle/>
                    <a:p>
                      <a:pPr>
                        <a:lnSpc>
                          <a:spcPct val="115000"/>
                        </a:lnSpc>
                        <a:spcAft>
                          <a:spcPts val="1000"/>
                        </a:spcAft>
                        <a:buNone/>
                      </a:pPr>
                      <a:r>
                        <a:rPr lang="en-US" sz="900">
                          <a:effectLst/>
                        </a:rPr>
                        <a:t>What?:</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842" marR="81842" marT="40921" marB="40921"/>
                </a:tc>
                <a:tc>
                  <a:txBody>
                    <a:bodyPr/>
                    <a:lstStyle/>
                    <a:p>
                      <a:pPr>
                        <a:buNone/>
                      </a:pPr>
                      <a:endParaRPr lang="nl-BE" sz="900">
                        <a:effectLst/>
                        <a:latin typeface="Calibri" panose="020F0502020204030204" pitchFamily="34" charset="0"/>
                        <a:cs typeface="Times New Roman" panose="02020603050405020304" pitchFamily="18" charset="0"/>
                      </a:endParaRPr>
                    </a:p>
                  </a:txBody>
                  <a:tcPr marL="81842" marR="81842" marT="40921" marB="40921"/>
                </a:tc>
                <a:tc>
                  <a:txBody>
                    <a:bodyPr/>
                    <a:lstStyle/>
                    <a:p>
                      <a:pPr>
                        <a:buNone/>
                      </a:pPr>
                      <a:endParaRPr lang="nl-BE" sz="900">
                        <a:effectLst/>
                        <a:latin typeface="Calibri" panose="020F0502020204030204" pitchFamily="34" charset="0"/>
                        <a:cs typeface="Times New Roman" panose="02020603050405020304" pitchFamily="18" charset="0"/>
                      </a:endParaRPr>
                    </a:p>
                  </a:txBody>
                  <a:tcPr marL="81842" marR="81842" marT="40921" marB="40921"/>
                </a:tc>
                <a:tc>
                  <a:txBody>
                    <a:bodyPr/>
                    <a:lstStyle/>
                    <a:p>
                      <a:pPr>
                        <a:buNone/>
                      </a:pPr>
                      <a:endParaRPr lang="nl-BE" sz="900">
                        <a:effectLst/>
                        <a:latin typeface="Calibri" panose="020F0502020204030204" pitchFamily="34" charset="0"/>
                        <a:cs typeface="Times New Roman" panose="02020603050405020304" pitchFamily="18" charset="0"/>
                      </a:endParaRPr>
                    </a:p>
                  </a:txBody>
                  <a:tcPr marL="81842" marR="81842" marT="40921" marB="40921"/>
                </a:tc>
                <a:extLst>
                  <a:ext uri="{0D108BD9-81ED-4DB2-BD59-A6C34878D82A}">
                    <a16:rowId xmlns:a16="http://schemas.microsoft.com/office/drawing/2014/main" val="3628543143"/>
                  </a:ext>
                </a:extLst>
              </a:tr>
              <a:tr h="849691">
                <a:tc rowSpan="2">
                  <a:txBody>
                    <a:bodyPr/>
                    <a:lstStyle/>
                    <a:p>
                      <a:pPr algn="ctr">
                        <a:lnSpc>
                          <a:spcPct val="100000"/>
                        </a:lnSpc>
                        <a:spcAft>
                          <a:spcPts val="1000"/>
                        </a:spcAft>
                        <a:buNone/>
                      </a:pPr>
                      <a:r>
                        <a:rPr lang="nl-BE" sz="1100">
                          <a:effectLst/>
                        </a:rPr>
                        <a:t>CROSS-SELLING</a:t>
                      </a:r>
                    </a:p>
                    <a:p>
                      <a:pPr algn="ctr">
                        <a:lnSpc>
                          <a:spcPct val="100000"/>
                        </a:lnSpc>
                        <a:spcAft>
                          <a:spcPts val="1000"/>
                        </a:spcAft>
                        <a:buNone/>
                      </a:pPr>
                      <a:r>
                        <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rPr>
                        <a:t>Different product → complements main purchase</a:t>
                      </a:r>
                    </a:p>
                  </a:txBody>
                  <a:tcPr marL="81842" marR="81842" marT="40921" marB="40921" vert="vert270"/>
                </a:tc>
                <a:tc>
                  <a:txBody>
                    <a:bodyPr/>
                    <a:lstStyle/>
                    <a:p>
                      <a:pPr>
                        <a:lnSpc>
                          <a:spcPct val="115000"/>
                        </a:lnSpc>
                        <a:spcAft>
                          <a:spcPts val="1000"/>
                        </a:spcAft>
                        <a:buNone/>
                      </a:pPr>
                      <a:r>
                        <a:rPr lang="en-US"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rPr>
                        <a:t>Can we encouraging the customer to buy additional, complementary products or services alongside their current purchase?</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81842" marR="81842" marT="40921" marB="40921"/>
                </a:tc>
                <a:tc>
                  <a:txBody>
                    <a:bodyPr/>
                    <a:lstStyle/>
                    <a:p>
                      <a:pPr>
                        <a:buNone/>
                      </a:pPr>
                      <a:endParaRPr lang="nl-BE" sz="900">
                        <a:effectLst/>
                        <a:latin typeface="Calibri" panose="020F0502020204030204" pitchFamily="34" charset="0"/>
                        <a:cs typeface="Times New Roman" panose="02020603050405020304" pitchFamily="18" charset="0"/>
                      </a:endParaRPr>
                    </a:p>
                  </a:txBody>
                  <a:tcPr marL="81842" marR="81842" marT="40921" marB="40921"/>
                </a:tc>
                <a:tc>
                  <a:txBody>
                    <a:bodyPr/>
                    <a:lstStyle/>
                    <a:p>
                      <a:pPr>
                        <a:buNone/>
                      </a:pPr>
                      <a:endParaRPr lang="nl-BE" sz="900">
                        <a:effectLst/>
                        <a:latin typeface="Calibri" panose="020F0502020204030204" pitchFamily="34" charset="0"/>
                        <a:cs typeface="Times New Roman" panose="02020603050405020304" pitchFamily="18" charset="0"/>
                      </a:endParaRPr>
                    </a:p>
                  </a:txBody>
                  <a:tcPr marL="81842" marR="81842" marT="40921" marB="40921"/>
                </a:tc>
                <a:tc>
                  <a:txBody>
                    <a:bodyPr/>
                    <a:lstStyle/>
                    <a:p>
                      <a:pPr>
                        <a:buNone/>
                      </a:pPr>
                      <a:endParaRPr lang="nl-BE" sz="900">
                        <a:effectLst/>
                        <a:latin typeface="Calibri" panose="020F0502020204030204" pitchFamily="34" charset="0"/>
                        <a:cs typeface="Times New Roman" panose="02020603050405020304" pitchFamily="18" charset="0"/>
                      </a:endParaRPr>
                    </a:p>
                  </a:txBody>
                  <a:tcPr marL="81842" marR="81842" marT="40921" marB="40921"/>
                </a:tc>
                <a:extLst>
                  <a:ext uri="{0D108BD9-81ED-4DB2-BD59-A6C34878D82A}">
                    <a16:rowId xmlns:a16="http://schemas.microsoft.com/office/drawing/2014/main" val="2415648865"/>
                  </a:ext>
                </a:extLst>
              </a:tr>
              <a:tr h="1573147">
                <a:tc vMerge="1">
                  <a:txBody>
                    <a:bodyPr/>
                    <a:lstStyle/>
                    <a:p>
                      <a:endParaRPr lang="nl-BE"/>
                    </a:p>
                  </a:txBody>
                  <a:tcPr/>
                </a:tc>
                <a:tc>
                  <a:txBody>
                    <a:bodyPr/>
                    <a:lstStyle/>
                    <a:p>
                      <a:pPr>
                        <a:lnSpc>
                          <a:spcPct val="115000"/>
                        </a:lnSpc>
                        <a:spcAft>
                          <a:spcPts val="1000"/>
                        </a:spcAft>
                        <a:buNone/>
                      </a:pPr>
                      <a:r>
                        <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rPr>
                        <a:t>What?:</a:t>
                      </a:r>
                    </a:p>
                  </a:txBody>
                  <a:tcPr marL="81842" marR="81842" marT="40921" marB="40921"/>
                </a:tc>
                <a:tc>
                  <a:txBody>
                    <a:bodyPr/>
                    <a:lstStyle/>
                    <a:p>
                      <a:pPr>
                        <a:buNone/>
                      </a:pPr>
                      <a:endParaRPr lang="nl-BE" sz="900">
                        <a:effectLst/>
                        <a:latin typeface="Calibri" panose="020F0502020204030204" pitchFamily="34" charset="0"/>
                        <a:cs typeface="Times New Roman" panose="02020603050405020304" pitchFamily="18" charset="0"/>
                      </a:endParaRPr>
                    </a:p>
                  </a:txBody>
                  <a:tcPr marL="81842" marR="81842" marT="40921" marB="40921"/>
                </a:tc>
                <a:tc>
                  <a:txBody>
                    <a:bodyPr/>
                    <a:lstStyle/>
                    <a:p>
                      <a:pPr>
                        <a:buNone/>
                      </a:pPr>
                      <a:endParaRPr lang="nl-BE" sz="900">
                        <a:effectLst/>
                        <a:latin typeface="Calibri" panose="020F0502020204030204" pitchFamily="34" charset="0"/>
                        <a:cs typeface="Times New Roman" panose="02020603050405020304" pitchFamily="18" charset="0"/>
                      </a:endParaRPr>
                    </a:p>
                  </a:txBody>
                  <a:tcPr marL="81842" marR="81842" marT="40921" marB="40921"/>
                </a:tc>
                <a:tc>
                  <a:txBody>
                    <a:bodyPr/>
                    <a:lstStyle/>
                    <a:p>
                      <a:pPr>
                        <a:buNone/>
                      </a:pPr>
                      <a:endParaRPr lang="nl-BE" sz="900">
                        <a:effectLst/>
                        <a:latin typeface="Calibri" panose="020F0502020204030204" pitchFamily="34" charset="0"/>
                        <a:cs typeface="Times New Roman" panose="02020603050405020304" pitchFamily="18" charset="0"/>
                      </a:endParaRPr>
                    </a:p>
                  </a:txBody>
                  <a:tcPr marL="81842" marR="81842" marT="40921" marB="40921"/>
                </a:tc>
                <a:extLst>
                  <a:ext uri="{0D108BD9-81ED-4DB2-BD59-A6C34878D82A}">
                    <a16:rowId xmlns:a16="http://schemas.microsoft.com/office/drawing/2014/main" val="3820500448"/>
                  </a:ext>
                </a:extLst>
              </a:tr>
            </a:tbl>
          </a:graphicData>
        </a:graphic>
      </p:graphicFrame>
      <p:pic>
        <p:nvPicPr>
          <p:cNvPr id="2" name="Picture 4">
            <a:extLst>
              <a:ext uri="{FF2B5EF4-FFF2-40B4-BE49-F238E27FC236}">
                <a16:creationId xmlns:a16="http://schemas.microsoft.com/office/drawing/2014/main" id="{A3512B59-E4B0-A762-0589-6B776650FF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69" y="647369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a:extLst>
              <a:ext uri="{FF2B5EF4-FFF2-40B4-BE49-F238E27FC236}">
                <a16:creationId xmlns:a16="http://schemas.microsoft.com/office/drawing/2014/main" id="{BA1010EC-A86A-49D9-0161-A558FE4C6731}"/>
              </a:ext>
            </a:extLst>
          </p:cNvPr>
          <p:cNvSpPr txBox="1"/>
          <p:nvPr/>
        </p:nvSpPr>
        <p:spPr>
          <a:xfrm>
            <a:off x="508236" y="6481174"/>
            <a:ext cx="1872629" cy="229935"/>
          </a:xfrm>
          <a:prstGeom prst="rect">
            <a:avLst/>
          </a:prstGeom>
          <a:noFill/>
        </p:spPr>
        <p:txBody>
          <a:bodyPr wrap="none" rtlCol="0">
            <a:spAutoFit/>
          </a:bodyPr>
          <a:lstStyle/>
          <a:p>
            <a:r>
              <a:rPr lang="nl-BE" sz="894"/>
              <a:t>Op </a:t>
            </a:r>
            <a:r>
              <a:rPr lang="nl-BE" sz="894">
                <a:solidFill>
                  <a:schemeClr val="accent1"/>
                </a:solidFill>
                <a:hlinkClick r:id="rId4">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sp>
        <p:nvSpPr>
          <p:cNvPr id="4" name="Tekstvak 3">
            <a:extLst>
              <a:ext uri="{FF2B5EF4-FFF2-40B4-BE49-F238E27FC236}">
                <a16:creationId xmlns:a16="http://schemas.microsoft.com/office/drawing/2014/main" id="{65E4D6B7-FB69-2540-30E5-D8520820D40A}"/>
              </a:ext>
            </a:extLst>
          </p:cNvPr>
          <p:cNvSpPr txBox="1"/>
          <p:nvPr/>
        </p:nvSpPr>
        <p:spPr>
          <a:xfrm>
            <a:off x="6355264" y="6513545"/>
            <a:ext cx="3214341" cy="229935"/>
          </a:xfrm>
          <a:prstGeom prst="rect">
            <a:avLst/>
          </a:prstGeom>
          <a:noFill/>
        </p:spPr>
        <p:txBody>
          <a:bodyPr wrap="none" rtlCol="0">
            <a:spAutoFit/>
          </a:bodyPr>
          <a:lstStyle/>
          <a:p>
            <a:r>
              <a:rPr lang="nl-BE" sz="894"/>
              <a:t>Only fill in what is relevant for you. Modify template if needed.</a:t>
            </a:r>
          </a:p>
        </p:txBody>
      </p:sp>
    </p:spTree>
    <p:extLst>
      <p:ext uri="{BB962C8B-B14F-4D97-AF65-F5344CB8AC3E}">
        <p14:creationId xmlns:p14="http://schemas.microsoft.com/office/powerpoint/2010/main" val="198513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EFCBB71F-88AC-0A12-A386-903A6600F459}"/>
              </a:ext>
            </a:extLst>
          </p:cNvPr>
          <p:cNvSpPr/>
          <p:nvPr/>
        </p:nvSpPr>
        <p:spPr>
          <a:xfrm>
            <a:off x="1197864" y="2377440"/>
            <a:ext cx="7735824" cy="16916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8000">
                <a:latin typeface="+mj-lt"/>
              </a:rPr>
              <a:t>INSIGHTS</a:t>
            </a:r>
          </a:p>
        </p:txBody>
      </p:sp>
      <p:pic>
        <p:nvPicPr>
          <p:cNvPr id="4" name="Afbeelding 3" descr="Afbeelding met tekenfilm, voertuig, Auto-onderdeel, persoon&#10;&#10;Door AI gegenereerde inhoud is mogelijk onjuist.">
            <a:extLst>
              <a:ext uri="{FF2B5EF4-FFF2-40B4-BE49-F238E27FC236}">
                <a16:creationId xmlns:a16="http://schemas.microsoft.com/office/drawing/2014/main" id="{14132370-A4B1-1EDE-415C-8163342EA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1676" y="410711"/>
            <a:ext cx="3610035" cy="2058976"/>
          </a:xfrm>
          <a:prstGeom prst="rect">
            <a:avLst/>
          </a:prstGeom>
        </p:spPr>
      </p:pic>
      <p:pic>
        <p:nvPicPr>
          <p:cNvPr id="5" name="Afbeelding 4" descr="Afbeelding met Graphics, cirkel, schermopname, Lettertype&#10;&#10;Door AI gegenereerde inhoud is mogelijk onjuist.">
            <a:extLst>
              <a:ext uri="{FF2B5EF4-FFF2-40B4-BE49-F238E27FC236}">
                <a16:creationId xmlns:a16="http://schemas.microsoft.com/office/drawing/2014/main" id="{91606E33-0A1D-1C35-7089-E0395A3CF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667" y="5972145"/>
            <a:ext cx="1389988" cy="699522"/>
          </a:xfrm>
          <a:prstGeom prst="rect">
            <a:avLst/>
          </a:prstGeom>
        </p:spPr>
      </p:pic>
    </p:spTree>
    <p:extLst>
      <p:ext uri="{BB962C8B-B14F-4D97-AF65-F5344CB8AC3E}">
        <p14:creationId xmlns:p14="http://schemas.microsoft.com/office/powerpoint/2010/main" val="3669389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C47C1-0844-3FFB-F0C0-CBD02F2AE31B}"/>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9B243F9C-F405-70EF-8BEF-CF52274B0A37}"/>
              </a:ext>
            </a:extLst>
          </p:cNvPr>
          <p:cNvSpPr txBox="1"/>
          <p:nvPr/>
        </p:nvSpPr>
        <p:spPr>
          <a:xfrm>
            <a:off x="274453" y="409399"/>
            <a:ext cx="8962144" cy="542456"/>
          </a:xfrm>
          <a:prstGeom prst="rect">
            <a:avLst/>
          </a:prstGeom>
          <a:noFill/>
        </p:spPr>
        <p:txBody>
          <a:bodyPr wrap="square" rtlCol="0">
            <a:spAutoFit/>
          </a:bodyPr>
          <a:lstStyle/>
          <a:p>
            <a:r>
              <a:rPr lang="nl-BE" sz="1625" b="1"/>
              <a:t>Corporate goal and objectiven end of Y1, Y3 and Y5</a:t>
            </a:r>
          </a:p>
          <a:p>
            <a:r>
              <a:rPr lang="nl-BE" sz="1300">
                <a:solidFill>
                  <a:schemeClr val="accent1"/>
                </a:solidFill>
              </a:rPr>
              <a:t>	                     	</a:t>
            </a:r>
          </a:p>
        </p:txBody>
      </p:sp>
      <p:pic>
        <p:nvPicPr>
          <p:cNvPr id="52" name="Afbeelding 51" descr="Afbeelding met Graphics, cirkel, schermopname, Lettertype&#10;&#10;Door AI gegenereerde inhoud is mogelijk onjuist.">
            <a:extLst>
              <a:ext uri="{FF2B5EF4-FFF2-40B4-BE49-F238E27FC236}">
                <a16:creationId xmlns:a16="http://schemas.microsoft.com/office/drawing/2014/main" id="{4AA7FA70-C6F5-0DDA-A32E-882F574F0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graphicFrame>
        <p:nvGraphicFramePr>
          <p:cNvPr id="2" name="Tabel 1">
            <a:extLst>
              <a:ext uri="{FF2B5EF4-FFF2-40B4-BE49-F238E27FC236}">
                <a16:creationId xmlns:a16="http://schemas.microsoft.com/office/drawing/2014/main" id="{2D73F812-3FE6-B8D7-6138-9507644E3CB3}"/>
              </a:ext>
            </a:extLst>
          </p:cNvPr>
          <p:cNvGraphicFramePr>
            <a:graphicFrameLocks noGrp="1"/>
          </p:cNvGraphicFramePr>
          <p:nvPr>
            <p:extLst>
              <p:ext uri="{D42A27DB-BD31-4B8C-83A1-F6EECF244321}">
                <p14:modId xmlns:p14="http://schemas.microsoft.com/office/powerpoint/2010/main" val="1397457296"/>
              </p:ext>
            </p:extLst>
          </p:nvPr>
        </p:nvGraphicFramePr>
        <p:xfrm>
          <a:off x="333167" y="878495"/>
          <a:ext cx="9131343" cy="5094487"/>
        </p:xfrm>
        <a:graphic>
          <a:graphicData uri="http://schemas.openxmlformats.org/drawingml/2006/table">
            <a:tbl>
              <a:tblPr firstRow="1" firstCol="1" bandRow="1">
                <a:tableStyleId>{5C22544A-7EE6-4342-B048-85BDC9FD1C3A}</a:tableStyleId>
              </a:tblPr>
              <a:tblGrid>
                <a:gridCol w="2598142">
                  <a:extLst>
                    <a:ext uri="{9D8B030D-6E8A-4147-A177-3AD203B41FA5}">
                      <a16:colId xmlns:a16="http://schemas.microsoft.com/office/drawing/2014/main" val="1729391044"/>
                    </a:ext>
                  </a:extLst>
                </a:gridCol>
                <a:gridCol w="1534742">
                  <a:extLst>
                    <a:ext uri="{9D8B030D-6E8A-4147-A177-3AD203B41FA5}">
                      <a16:colId xmlns:a16="http://schemas.microsoft.com/office/drawing/2014/main" val="462598887"/>
                    </a:ext>
                  </a:extLst>
                </a:gridCol>
                <a:gridCol w="1631201">
                  <a:extLst>
                    <a:ext uri="{9D8B030D-6E8A-4147-A177-3AD203B41FA5}">
                      <a16:colId xmlns:a16="http://schemas.microsoft.com/office/drawing/2014/main" val="731443459"/>
                    </a:ext>
                  </a:extLst>
                </a:gridCol>
                <a:gridCol w="1666153">
                  <a:extLst>
                    <a:ext uri="{9D8B030D-6E8A-4147-A177-3AD203B41FA5}">
                      <a16:colId xmlns:a16="http://schemas.microsoft.com/office/drawing/2014/main" val="463728585"/>
                    </a:ext>
                  </a:extLst>
                </a:gridCol>
                <a:gridCol w="1701105">
                  <a:extLst>
                    <a:ext uri="{9D8B030D-6E8A-4147-A177-3AD203B41FA5}">
                      <a16:colId xmlns:a16="http://schemas.microsoft.com/office/drawing/2014/main" val="2636046034"/>
                    </a:ext>
                  </a:extLst>
                </a:gridCol>
              </a:tblGrid>
              <a:tr h="460187">
                <a:tc>
                  <a:txBody>
                    <a:bodyPr/>
                    <a:lstStyle/>
                    <a:p>
                      <a:pPr>
                        <a:lnSpc>
                          <a:spcPct val="115000"/>
                        </a:lnSpc>
                        <a:spcAft>
                          <a:spcPts val="1000"/>
                        </a:spcAft>
                        <a:buNone/>
                      </a:pPr>
                      <a:r>
                        <a:rPr lang="nl-BE" sz="8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tc>
                <a:tc>
                  <a:txBody>
                    <a:bodyPr/>
                    <a:lstStyle/>
                    <a:p>
                      <a:pPr>
                        <a:lnSpc>
                          <a:spcPct val="115000"/>
                        </a:lnSpc>
                        <a:spcAft>
                          <a:spcPts val="1000"/>
                        </a:spcAft>
                        <a:buNone/>
                      </a:pPr>
                      <a:endParaRPr lang="nl-BE" sz="8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solidFill>
                      <a:schemeClr val="accent1"/>
                    </a:solidFill>
                  </a:tcPr>
                </a:tc>
                <a:tc>
                  <a:txBody>
                    <a:bodyPr/>
                    <a:lstStyle/>
                    <a:p>
                      <a:pPr algn="ctr">
                        <a:lnSpc>
                          <a:spcPct val="115000"/>
                        </a:lnSpc>
                        <a:spcAft>
                          <a:spcPts val="1000"/>
                        </a:spcAft>
                        <a:buNone/>
                      </a:pPr>
                      <a:r>
                        <a:rPr lang="nl-BE" sz="800">
                          <a:effectLst/>
                        </a:rPr>
                        <a:t>End of year 1</a:t>
                      </a:r>
                      <a:endParaRPr lang="nl-BE" sz="8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solidFill>
                      <a:schemeClr val="accent1"/>
                    </a:solid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nl-BE" sz="800">
                          <a:effectLst/>
                        </a:rPr>
                        <a:t>End of year 3</a:t>
                      </a:r>
                      <a:endParaRPr lang="nl-BE" sz="8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solidFill>
                      <a:schemeClr val="accent1"/>
                    </a:solid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nl-BE" sz="800">
                          <a:effectLst/>
                        </a:rPr>
                        <a:t>End of year 5</a:t>
                      </a:r>
                      <a:endParaRPr lang="nl-BE" sz="8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solidFill>
                      <a:schemeClr val="accent1"/>
                    </a:solidFill>
                  </a:tcPr>
                </a:tc>
                <a:extLst>
                  <a:ext uri="{0D108BD9-81ED-4DB2-BD59-A6C34878D82A}">
                    <a16:rowId xmlns:a16="http://schemas.microsoft.com/office/drawing/2014/main" val="2745980910"/>
                  </a:ext>
                </a:extLst>
              </a:tr>
              <a:tr h="463430">
                <a:tc>
                  <a:txBody>
                    <a:bodyPr/>
                    <a:lstStyle/>
                    <a:p>
                      <a:pPr algn="l">
                        <a:lnSpc>
                          <a:spcPct val="115000"/>
                        </a:lnSpc>
                        <a:spcAft>
                          <a:spcPts val="1000"/>
                        </a:spcAft>
                        <a:buNone/>
                      </a:pPr>
                      <a:r>
                        <a:rPr lang="nl-BE" sz="1050" b="0">
                          <a:solidFill>
                            <a:schemeClr val="bg1"/>
                          </a:solidFill>
                          <a:effectLst/>
                        </a:rPr>
                        <a:t>Number of resellers</a:t>
                      </a:r>
                      <a:endParaRPr lang="nl-BE" sz="105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tc>
                <a:tc>
                  <a:txBody>
                    <a:bodyPr/>
                    <a:lstStyle/>
                    <a:p>
                      <a:pPr algn="l">
                        <a:lnSpc>
                          <a:spcPct val="115000"/>
                        </a:lnSpc>
                        <a:spcAft>
                          <a:spcPts val="1000"/>
                        </a:spcAft>
                        <a:buNone/>
                      </a:pPr>
                      <a:endParaRPr lang="nl-BE" sz="1050" b="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gn="ctr">
                        <a:lnSpc>
                          <a:spcPct val="115000"/>
                        </a:lnSpc>
                        <a:spcAft>
                          <a:spcPts val="1000"/>
                        </a:spcAft>
                        <a:buNone/>
                      </a:pPr>
                      <a:r>
                        <a:rPr lang="nl-BE"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p>
                  </a:txBody>
                  <a:tcPr marL="61332" marR="61332" marT="0" marB="0">
                    <a:solidFill>
                      <a:schemeClr val="accent1">
                        <a:tint val="40000"/>
                      </a:schemeClr>
                    </a:solidFill>
                  </a:tcPr>
                </a:tc>
                <a:tc>
                  <a:txBody>
                    <a:bodyPr/>
                    <a:lstStyle/>
                    <a:p>
                      <a:pPr algn="ctr">
                        <a:lnSpc>
                          <a:spcPct val="115000"/>
                        </a:lnSpc>
                        <a:spcAft>
                          <a:spcPts val="1000"/>
                        </a:spcAft>
                        <a:buNone/>
                      </a:pPr>
                      <a:r>
                        <a:rPr lang="nl-BE" sz="1050">
                          <a:solidFill>
                            <a:srgbClr val="1D1B11"/>
                          </a:solidFill>
                          <a:effectLst/>
                          <a:latin typeface="Calibri" panose="020F0502020204030204" pitchFamily="34" charset="0"/>
                          <a:ea typeface="Calibri" panose="020F0502020204030204" pitchFamily="34" charset="0"/>
                          <a:cs typeface="Times New Roman" panose="02020603050405020304" pitchFamily="18" charset="0"/>
                        </a:rPr>
                        <a:t>9</a:t>
                      </a:r>
                    </a:p>
                  </a:txBody>
                  <a:tcPr marL="61332" marR="61332" marT="0" marB="0">
                    <a:solidFill>
                      <a:schemeClr val="accent1">
                        <a:tint val="40000"/>
                      </a:schemeClr>
                    </a:solidFill>
                  </a:tcPr>
                </a:tc>
                <a:tc>
                  <a:txBody>
                    <a:bodyPr/>
                    <a:lstStyle/>
                    <a:p>
                      <a:pPr algn="ctr">
                        <a:lnSpc>
                          <a:spcPct val="115000"/>
                        </a:lnSpc>
                        <a:spcAft>
                          <a:spcPts val="1000"/>
                        </a:spcAft>
                        <a:buNone/>
                      </a:pPr>
                      <a:r>
                        <a:rPr lang="nl-BE" sz="1050">
                          <a:solidFill>
                            <a:srgbClr val="1D1B11"/>
                          </a:solidFill>
                          <a:effectLst/>
                          <a:latin typeface="Calibri" panose="020F0502020204030204" pitchFamily="34" charset="0"/>
                          <a:ea typeface="Calibri" panose="020F0502020204030204" pitchFamily="34" charset="0"/>
                          <a:cs typeface="Times New Roman" panose="02020603050405020304" pitchFamily="18" charset="0"/>
                        </a:rPr>
                        <a:t>18</a:t>
                      </a:r>
                    </a:p>
                  </a:txBody>
                  <a:tcPr marL="61332" marR="61332" marT="0" marB="0">
                    <a:solidFill>
                      <a:schemeClr val="accent1">
                        <a:tint val="40000"/>
                      </a:schemeClr>
                    </a:solidFill>
                  </a:tcPr>
                </a:tc>
                <a:extLst>
                  <a:ext uri="{0D108BD9-81ED-4DB2-BD59-A6C34878D82A}">
                    <a16:rowId xmlns:a16="http://schemas.microsoft.com/office/drawing/2014/main" val="2557163328"/>
                  </a:ext>
                </a:extLst>
              </a:tr>
              <a:tr h="463430">
                <a:tc>
                  <a:txBody>
                    <a:bodyPr/>
                    <a:lstStyle/>
                    <a:p>
                      <a:pPr algn="l">
                        <a:lnSpc>
                          <a:spcPct val="115000"/>
                        </a:lnSpc>
                        <a:spcAft>
                          <a:spcPts val="1000"/>
                        </a:spcAft>
                        <a:buNone/>
                      </a:pPr>
                      <a:r>
                        <a:rPr lang="nl-BE" sz="1050" b="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Number of distributors</a:t>
                      </a:r>
                    </a:p>
                  </a:txBody>
                  <a:tcPr marL="61332" marR="61332" marT="0" marB="0"/>
                </a:tc>
                <a:tc>
                  <a:txBody>
                    <a:bodyPr/>
                    <a:lstStyle/>
                    <a:p>
                      <a:pPr algn="l">
                        <a:lnSpc>
                          <a:spcPct val="115000"/>
                        </a:lnSpc>
                        <a:spcAft>
                          <a:spcPts val="1000"/>
                        </a:spcAft>
                        <a:buNone/>
                      </a:pPr>
                      <a:endParaRPr lang="nl-BE" sz="1050" b="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gn="ctr">
                        <a:lnSpc>
                          <a:spcPct val="115000"/>
                        </a:lnSpc>
                        <a:spcAft>
                          <a:spcPts val="1000"/>
                        </a:spcAft>
                        <a:buNone/>
                      </a:pPr>
                      <a:r>
                        <a:rPr lang="nl-BE"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61332" marR="61332" marT="0" marB="0">
                    <a:solidFill>
                      <a:schemeClr val="accent1">
                        <a:tint val="40000"/>
                      </a:schemeClr>
                    </a:solidFill>
                  </a:tcPr>
                </a:tc>
                <a:tc>
                  <a:txBody>
                    <a:bodyPr/>
                    <a:lstStyle/>
                    <a:p>
                      <a:pPr algn="ctr">
                        <a:lnSpc>
                          <a:spcPct val="115000"/>
                        </a:lnSpc>
                        <a:spcAft>
                          <a:spcPts val="1000"/>
                        </a:spcAft>
                        <a:buNone/>
                      </a:pPr>
                      <a:r>
                        <a:rPr lang="nl-BE" sz="1050">
                          <a:solidFill>
                            <a:srgbClr val="1D1B11"/>
                          </a:solidFill>
                          <a:effectLst/>
                          <a:latin typeface="Calibri" panose="020F0502020204030204" pitchFamily="34" charset="0"/>
                          <a:ea typeface="Calibri" panose="020F0502020204030204" pitchFamily="34" charset="0"/>
                          <a:cs typeface="Times New Roman" panose="02020603050405020304" pitchFamily="18" charset="0"/>
                        </a:rPr>
                        <a:t>5</a:t>
                      </a:r>
                    </a:p>
                  </a:txBody>
                  <a:tcPr marL="61332" marR="61332" marT="0" marB="0">
                    <a:solidFill>
                      <a:schemeClr val="accent1">
                        <a:tint val="40000"/>
                      </a:schemeClr>
                    </a:solidFill>
                  </a:tcPr>
                </a:tc>
                <a:tc>
                  <a:txBody>
                    <a:bodyPr/>
                    <a:lstStyle/>
                    <a:p>
                      <a:pPr algn="ctr">
                        <a:lnSpc>
                          <a:spcPct val="115000"/>
                        </a:lnSpc>
                        <a:spcAft>
                          <a:spcPts val="1000"/>
                        </a:spcAft>
                        <a:buNone/>
                      </a:pPr>
                      <a:r>
                        <a:rPr lang="nl-BE" sz="1050">
                          <a:solidFill>
                            <a:srgbClr val="1D1B11"/>
                          </a:solidFill>
                          <a:effectLst/>
                          <a:latin typeface="Calibri" panose="020F0502020204030204" pitchFamily="34" charset="0"/>
                          <a:ea typeface="Calibri" panose="020F0502020204030204" pitchFamily="34" charset="0"/>
                          <a:cs typeface="Times New Roman" panose="02020603050405020304" pitchFamily="18" charset="0"/>
                        </a:rPr>
                        <a:t>6</a:t>
                      </a:r>
                    </a:p>
                  </a:txBody>
                  <a:tcPr marL="61332" marR="61332" marT="0" marB="0">
                    <a:solidFill>
                      <a:schemeClr val="accent1">
                        <a:tint val="40000"/>
                      </a:schemeClr>
                    </a:solidFill>
                  </a:tcPr>
                </a:tc>
                <a:extLst>
                  <a:ext uri="{0D108BD9-81ED-4DB2-BD59-A6C34878D82A}">
                    <a16:rowId xmlns:a16="http://schemas.microsoft.com/office/drawing/2014/main" val="3400666794"/>
                  </a:ext>
                </a:extLst>
              </a:tr>
              <a:tr h="463430">
                <a:tc>
                  <a:txBody>
                    <a:bodyPr/>
                    <a:lstStyle/>
                    <a:p>
                      <a:pPr algn="l">
                        <a:lnSpc>
                          <a:spcPct val="115000"/>
                        </a:lnSpc>
                        <a:spcAft>
                          <a:spcPts val="1000"/>
                        </a:spcAft>
                        <a:buNone/>
                      </a:pPr>
                      <a:r>
                        <a:rPr lang="nl-BE" sz="1050" b="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Annual number of sold items  - Light</a:t>
                      </a:r>
                    </a:p>
                  </a:txBody>
                  <a:tcPr marL="61332" marR="61332" marT="0" marB="0"/>
                </a:tc>
                <a:tc>
                  <a:txBody>
                    <a:bodyPr/>
                    <a:lstStyle/>
                    <a:p>
                      <a:pPr algn="ctr">
                        <a:lnSpc>
                          <a:spcPct val="115000"/>
                        </a:lnSpc>
                        <a:spcAft>
                          <a:spcPts val="1000"/>
                        </a:spcAft>
                        <a:buNone/>
                      </a:pPr>
                      <a:r>
                        <a:rPr lang="nl-BE" sz="1050" b="0">
                          <a:solidFill>
                            <a:srgbClr val="1D1B11"/>
                          </a:solidFill>
                          <a:effectLst/>
                          <a:latin typeface="Calibri" panose="020F0502020204030204" pitchFamily="34" charset="0"/>
                          <a:ea typeface="Calibri" panose="020F0502020204030204" pitchFamily="34" charset="0"/>
                          <a:cs typeface="Times New Roman" panose="02020603050405020304" pitchFamily="18" charset="0"/>
                        </a:rPr>
                        <a:t>Less than 2400 EURO</a:t>
                      </a:r>
                    </a:p>
                  </a:txBody>
                  <a:tcPr marL="61332" marR="61332" marT="0" marB="0">
                    <a:solidFill>
                      <a:schemeClr val="accent1">
                        <a:tint val="40000"/>
                      </a:schemeClr>
                    </a:solidFill>
                  </a:tcPr>
                </a:tc>
                <a:tc>
                  <a:txBody>
                    <a:bodyPr/>
                    <a:lstStyle/>
                    <a:p>
                      <a:pPr algn="ctr">
                        <a:lnSpc>
                          <a:spcPct val="115000"/>
                        </a:lnSpc>
                        <a:spcAft>
                          <a:spcPts val="1000"/>
                        </a:spcAft>
                        <a:buNone/>
                      </a:pPr>
                      <a:r>
                        <a:rPr lang="nl-BE"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a:t>
                      </a:r>
                    </a:p>
                  </a:txBody>
                  <a:tcPr marL="61332" marR="61332" marT="0" marB="0">
                    <a:solidFill>
                      <a:schemeClr val="accent1">
                        <a:tint val="40000"/>
                      </a:schemeClr>
                    </a:solidFill>
                  </a:tcPr>
                </a:tc>
                <a:tc>
                  <a:txBody>
                    <a:bodyPr/>
                    <a:lstStyle/>
                    <a:p>
                      <a:pPr algn="ctr">
                        <a:lnSpc>
                          <a:spcPct val="115000"/>
                        </a:lnSpc>
                        <a:spcAft>
                          <a:spcPts val="1000"/>
                        </a:spcAft>
                        <a:buNone/>
                      </a:pPr>
                      <a:r>
                        <a:rPr lang="nl-BE" sz="1050">
                          <a:solidFill>
                            <a:srgbClr val="1D1B11"/>
                          </a:solidFill>
                          <a:effectLst/>
                          <a:latin typeface="Calibri" panose="020F0502020204030204" pitchFamily="34" charset="0"/>
                          <a:ea typeface="Calibri" panose="020F0502020204030204" pitchFamily="34" charset="0"/>
                          <a:cs typeface="Times New Roman" panose="02020603050405020304" pitchFamily="18" charset="0"/>
                        </a:rPr>
                        <a:t>30</a:t>
                      </a:r>
                    </a:p>
                  </a:txBody>
                  <a:tcPr marL="61332" marR="61332" marT="0" marB="0">
                    <a:solidFill>
                      <a:schemeClr val="accent1">
                        <a:tint val="40000"/>
                      </a:schemeClr>
                    </a:solidFill>
                  </a:tcPr>
                </a:tc>
                <a:tc>
                  <a:txBody>
                    <a:bodyPr/>
                    <a:lstStyle/>
                    <a:p>
                      <a:pPr algn="ctr">
                        <a:lnSpc>
                          <a:spcPct val="115000"/>
                        </a:lnSpc>
                        <a:spcAft>
                          <a:spcPts val="1000"/>
                        </a:spcAft>
                        <a:buNone/>
                      </a:pPr>
                      <a:r>
                        <a:rPr lang="nl-BE" sz="1050">
                          <a:solidFill>
                            <a:srgbClr val="1D1B11"/>
                          </a:solidFill>
                          <a:effectLst/>
                          <a:latin typeface="Calibri" panose="020F0502020204030204" pitchFamily="34" charset="0"/>
                          <a:ea typeface="Calibri" panose="020F0502020204030204" pitchFamily="34" charset="0"/>
                          <a:cs typeface="Times New Roman" panose="02020603050405020304" pitchFamily="18" charset="0"/>
                        </a:rPr>
                        <a:t>70</a:t>
                      </a:r>
                    </a:p>
                  </a:txBody>
                  <a:tcPr marL="61332" marR="61332" marT="0" marB="0">
                    <a:solidFill>
                      <a:schemeClr val="accent1">
                        <a:tint val="40000"/>
                      </a:schemeClr>
                    </a:solidFill>
                  </a:tcPr>
                </a:tc>
                <a:extLst>
                  <a:ext uri="{0D108BD9-81ED-4DB2-BD59-A6C34878D82A}">
                    <a16:rowId xmlns:a16="http://schemas.microsoft.com/office/drawing/2014/main" val="2618361812"/>
                  </a:ext>
                </a:extLst>
              </a:tr>
              <a:tr h="463430">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nl-BE" sz="1050" b="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Annual number of sold items – Medium</a:t>
                      </a:r>
                    </a:p>
                  </a:txBody>
                  <a:tcPr marL="61332" marR="61332" marT="0" marB="0"/>
                </a:tc>
                <a:tc>
                  <a:txBody>
                    <a:bodyPr/>
                    <a:lstStyle/>
                    <a:p>
                      <a:pPr algn="ctr">
                        <a:lnSpc>
                          <a:spcPct val="115000"/>
                        </a:lnSpc>
                        <a:spcAft>
                          <a:spcPts val="1000"/>
                        </a:spcAft>
                        <a:buNone/>
                      </a:pPr>
                      <a:r>
                        <a:rPr lang="nl-BE" sz="1050" b="0">
                          <a:solidFill>
                            <a:srgbClr val="1D1B11"/>
                          </a:solidFill>
                          <a:effectLst/>
                          <a:latin typeface="Calibri" panose="020F0502020204030204" pitchFamily="34" charset="0"/>
                          <a:ea typeface="Calibri" panose="020F0502020204030204" pitchFamily="34" charset="0"/>
                          <a:cs typeface="Times New Roman" panose="02020603050405020304" pitchFamily="18" charset="0"/>
                        </a:rPr>
                        <a:t>2401 – 3600 EURO</a:t>
                      </a:r>
                    </a:p>
                  </a:txBody>
                  <a:tcPr marL="61332" marR="61332" marT="0" marB="0">
                    <a:solidFill>
                      <a:schemeClr val="accent1">
                        <a:tint val="40000"/>
                      </a:schemeClr>
                    </a:solidFill>
                  </a:tcPr>
                </a:tc>
                <a:tc>
                  <a:txBody>
                    <a:bodyPr/>
                    <a:lstStyle/>
                    <a:p>
                      <a:pPr algn="ctr">
                        <a:lnSpc>
                          <a:spcPct val="115000"/>
                        </a:lnSpc>
                        <a:spcAft>
                          <a:spcPts val="1000"/>
                        </a:spcAft>
                        <a:buNone/>
                      </a:pPr>
                      <a:r>
                        <a:rPr lang="nl-BE"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p>
                  </a:txBody>
                  <a:tcPr marL="61332" marR="61332" marT="0" marB="0">
                    <a:solidFill>
                      <a:schemeClr val="accent1">
                        <a:tint val="40000"/>
                      </a:schemeClr>
                    </a:solidFill>
                  </a:tcPr>
                </a:tc>
                <a:tc>
                  <a:txBody>
                    <a:bodyPr/>
                    <a:lstStyle/>
                    <a:p>
                      <a:pPr algn="ctr">
                        <a:lnSpc>
                          <a:spcPct val="115000"/>
                        </a:lnSpc>
                        <a:spcAft>
                          <a:spcPts val="1000"/>
                        </a:spcAft>
                        <a:buNone/>
                      </a:pPr>
                      <a:r>
                        <a:rPr lang="nl-BE" sz="1050">
                          <a:solidFill>
                            <a:srgbClr val="1D1B11"/>
                          </a:solidFill>
                          <a:effectLst/>
                          <a:latin typeface="Calibri" panose="020F0502020204030204" pitchFamily="34" charset="0"/>
                          <a:ea typeface="Calibri" panose="020F0502020204030204" pitchFamily="34" charset="0"/>
                          <a:cs typeface="Times New Roman" panose="02020603050405020304" pitchFamily="18" charset="0"/>
                        </a:rPr>
                        <a:t>26</a:t>
                      </a:r>
                    </a:p>
                  </a:txBody>
                  <a:tcPr marL="61332" marR="61332" marT="0" marB="0">
                    <a:solidFill>
                      <a:schemeClr val="accent1">
                        <a:tint val="40000"/>
                      </a:schemeClr>
                    </a:solidFill>
                  </a:tcPr>
                </a:tc>
                <a:tc>
                  <a:txBody>
                    <a:bodyPr/>
                    <a:lstStyle/>
                    <a:p>
                      <a:pPr algn="ctr">
                        <a:lnSpc>
                          <a:spcPct val="115000"/>
                        </a:lnSpc>
                        <a:spcAft>
                          <a:spcPts val="1000"/>
                        </a:spcAft>
                        <a:buNone/>
                      </a:pPr>
                      <a:r>
                        <a:rPr lang="nl-BE" sz="1050">
                          <a:solidFill>
                            <a:srgbClr val="1D1B11"/>
                          </a:solidFill>
                          <a:effectLst/>
                          <a:latin typeface="Calibri" panose="020F0502020204030204" pitchFamily="34" charset="0"/>
                          <a:ea typeface="Calibri" panose="020F0502020204030204" pitchFamily="34" charset="0"/>
                          <a:cs typeface="Times New Roman" panose="02020603050405020304" pitchFamily="18" charset="0"/>
                        </a:rPr>
                        <a:t>50</a:t>
                      </a:r>
                    </a:p>
                  </a:txBody>
                  <a:tcPr marL="61332" marR="61332" marT="0" marB="0">
                    <a:solidFill>
                      <a:schemeClr val="accent1">
                        <a:tint val="40000"/>
                      </a:schemeClr>
                    </a:solidFill>
                  </a:tcPr>
                </a:tc>
                <a:extLst>
                  <a:ext uri="{0D108BD9-81ED-4DB2-BD59-A6C34878D82A}">
                    <a16:rowId xmlns:a16="http://schemas.microsoft.com/office/drawing/2014/main" val="1525144643"/>
                  </a:ext>
                </a:extLst>
              </a:tr>
              <a:tr h="463430">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nl-BE" sz="1050" b="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Annual number of sold items – Premium</a:t>
                      </a:r>
                    </a:p>
                  </a:txBody>
                  <a:tcPr marL="61332" marR="61332" marT="0" marB="0"/>
                </a:tc>
                <a:tc>
                  <a:txBody>
                    <a:bodyPr/>
                    <a:lstStyle/>
                    <a:p>
                      <a:pPr algn="ctr">
                        <a:lnSpc>
                          <a:spcPct val="115000"/>
                        </a:lnSpc>
                        <a:spcAft>
                          <a:spcPts val="1000"/>
                        </a:spcAft>
                        <a:buNone/>
                      </a:pPr>
                      <a:r>
                        <a:rPr lang="nl-BE" sz="1050" b="0">
                          <a:solidFill>
                            <a:srgbClr val="1D1B11"/>
                          </a:solidFill>
                          <a:effectLst/>
                          <a:latin typeface="Calibri" panose="020F0502020204030204" pitchFamily="34" charset="0"/>
                          <a:ea typeface="Calibri" panose="020F0502020204030204" pitchFamily="34" charset="0"/>
                          <a:cs typeface="Times New Roman" panose="02020603050405020304" pitchFamily="18" charset="0"/>
                        </a:rPr>
                        <a:t>3601 – 5800 EURO</a:t>
                      </a:r>
                    </a:p>
                  </a:txBody>
                  <a:tcPr marL="61332" marR="61332" marT="0" marB="0">
                    <a:solidFill>
                      <a:schemeClr val="accent1">
                        <a:tint val="40000"/>
                      </a:schemeClr>
                    </a:solidFill>
                  </a:tcPr>
                </a:tc>
                <a:tc>
                  <a:txBody>
                    <a:bodyPr/>
                    <a:lstStyle/>
                    <a:p>
                      <a:pPr algn="ctr">
                        <a:lnSpc>
                          <a:spcPct val="115000"/>
                        </a:lnSpc>
                        <a:spcAft>
                          <a:spcPts val="1000"/>
                        </a:spcAft>
                        <a:buNone/>
                      </a:pPr>
                      <a:endParaRPr lang="nl-BE"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gn="ctr">
                        <a:lnSpc>
                          <a:spcPct val="115000"/>
                        </a:lnSpc>
                        <a:spcAft>
                          <a:spcPts val="1000"/>
                        </a:spcAft>
                        <a:buNone/>
                      </a:pPr>
                      <a:r>
                        <a:rPr lang="nl-BE" sz="1050">
                          <a:solidFill>
                            <a:srgbClr val="1D1B11"/>
                          </a:solidFill>
                          <a:effectLst/>
                          <a:latin typeface="Calibri" panose="020F0502020204030204" pitchFamily="34" charset="0"/>
                          <a:ea typeface="Calibri" panose="020F0502020204030204" pitchFamily="34" charset="0"/>
                          <a:cs typeface="Times New Roman" panose="02020603050405020304" pitchFamily="18" charset="0"/>
                        </a:rPr>
                        <a:t>10</a:t>
                      </a:r>
                    </a:p>
                  </a:txBody>
                  <a:tcPr marL="61332" marR="61332" marT="0" marB="0">
                    <a:solidFill>
                      <a:schemeClr val="accent1">
                        <a:tint val="40000"/>
                      </a:schemeClr>
                    </a:solidFill>
                  </a:tcPr>
                </a:tc>
                <a:tc>
                  <a:txBody>
                    <a:bodyPr/>
                    <a:lstStyle/>
                    <a:p>
                      <a:pPr algn="ctr">
                        <a:lnSpc>
                          <a:spcPct val="115000"/>
                        </a:lnSpc>
                        <a:spcAft>
                          <a:spcPts val="1000"/>
                        </a:spcAft>
                        <a:buNone/>
                      </a:pPr>
                      <a:r>
                        <a:rPr lang="nl-BE" sz="1050">
                          <a:solidFill>
                            <a:srgbClr val="1D1B11"/>
                          </a:solidFill>
                          <a:effectLst/>
                          <a:latin typeface="Calibri" panose="020F0502020204030204" pitchFamily="34" charset="0"/>
                          <a:ea typeface="Calibri" panose="020F0502020204030204" pitchFamily="34" charset="0"/>
                          <a:cs typeface="Times New Roman" panose="02020603050405020304" pitchFamily="18" charset="0"/>
                        </a:rPr>
                        <a:t>25</a:t>
                      </a:r>
                    </a:p>
                  </a:txBody>
                  <a:tcPr marL="61332" marR="61332" marT="0" marB="0">
                    <a:solidFill>
                      <a:schemeClr val="accent1">
                        <a:tint val="40000"/>
                      </a:schemeClr>
                    </a:solidFill>
                  </a:tcPr>
                </a:tc>
                <a:extLst>
                  <a:ext uri="{0D108BD9-81ED-4DB2-BD59-A6C34878D82A}">
                    <a16:rowId xmlns:a16="http://schemas.microsoft.com/office/drawing/2014/main" val="2571873168"/>
                  </a:ext>
                </a:extLst>
              </a:tr>
              <a:tr h="463430">
                <a:tc>
                  <a:txBody>
                    <a:bodyPr/>
                    <a:lstStyle/>
                    <a:p>
                      <a:pPr algn="l">
                        <a:lnSpc>
                          <a:spcPct val="115000"/>
                        </a:lnSpc>
                        <a:spcAft>
                          <a:spcPts val="1000"/>
                        </a:spcAft>
                        <a:buNone/>
                      </a:pPr>
                      <a:r>
                        <a:rPr lang="nl-BE" sz="1050" b="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Number of lease or rental contracts 36 months</a:t>
                      </a:r>
                    </a:p>
                  </a:txBody>
                  <a:tcPr marL="61332" marR="61332" marT="0" marB="0"/>
                </a:tc>
                <a:tc>
                  <a:txBody>
                    <a:bodyPr/>
                    <a:lstStyle/>
                    <a:p>
                      <a:pPr algn="l">
                        <a:lnSpc>
                          <a:spcPct val="115000"/>
                        </a:lnSpc>
                        <a:spcAft>
                          <a:spcPts val="1000"/>
                        </a:spcAft>
                        <a:buNone/>
                      </a:pPr>
                      <a:endParaRPr lang="nl-BE" sz="1050" b="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gn="ctr">
                        <a:lnSpc>
                          <a:spcPct val="115000"/>
                        </a:lnSpc>
                        <a:spcAft>
                          <a:spcPts val="1000"/>
                        </a:spcAft>
                        <a:buNone/>
                      </a:pPr>
                      <a:r>
                        <a:rPr lang="nl-BE"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p>
                  </a:txBody>
                  <a:tcPr marL="61332" marR="61332" marT="0" marB="0">
                    <a:solidFill>
                      <a:schemeClr val="accent1">
                        <a:tint val="40000"/>
                      </a:schemeClr>
                    </a:solidFill>
                  </a:tcPr>
                </a:tc>
                <a:tc>
                  <a:txBody>
                    <a:bodyPr/>
                    <a:lstStyle/>
                    <a:p>
                      <a:pPr algn="ctr">
                        <a:lnSpc>
                          <a:spcPct val="115000"/>
                        </a:lnSpc>
                        <a:spcAft>
                          <a:spcPts val="1000"/>
                        </a:spcAft>
                        <a:buNone/>
                      </a:pPr>
                      <a:r>
                        <a:rPr lang="nl-BE" sz="1050">
                          <a:solidFill>
                            <a:srgbClr val="1D1B11"/>
                          </a:solidFill>
                          <a:effectLst/>
                          <a:latin typeface="Calibri" panose="020F0502020204030204" pitchFamily="34" charset="0"/>
                          <a:ea typeface="Calibri" panose="020F0502020204030204" pitchFamily="34" charset="0"/>
                          <a:cs typeface="Times New Roman" panose="02020603050405020304" pitchFamily="18" charset="0"/>
                        </a:rPr>
                        <a:t>12</a:t>
                      </a:r>
                    </a:p>
                  </a:txBody>
                  <a:tcPr marL="61332" marR="61332" marT="0" marB="0">
                    <a:solidFill>
                      <a:schemeClr val="accent1">
                        <a:tint val="40000"/>
                      </a:schemeClr>
                    </a:solidFill>
                  </a:tcPr>
                </a:tc>
                <a:tc>
                  <a:txBody>
                    <a:bodyPr/>
                    <a:lstStyle/>
                    <a:p>
                      <a:pPr algn="ctr">
                        <a:lnSpc>
                          <a:spcPct val="115000"/>
                        </a:lnSpc>
                        <a:spcAft>
                          <a:spcPts val="1000"/>
                        </a:spcAft>
                        <a:buNone/>
                      </a:pPr>
                      <a:r>
                        <a:rPr lang="nl-BE" sz="1050">
                          <a:solidFill>
                            <a:srgbClr val="1D1B11"/>
                          </a:solidFill>
                          <a:effectLst/>
                          <a:latin typeface="Calibri" panose="020F0502020204030204" pitchFamily="34" charset="0"/>
                          <a:ea typeface="Calibri" panose="020F0502020204030204" pitchFamily="34" charset="0"/>
                          <a:cs typeface="Times New Roman" panose="02020603050405020304" pitchFamily="18" charset="0"/>
                        </a:rPr>
                        <a:t>20</a:t>
                      </a:r>
                    </a:p>
                  </a:txBody>
                  <a:tcPr marL="61332" marR="61332" marT="0" marB="0">
                    <a:solidFill>
                      <a:schemeClr val="accent1">
                        <a:tint val="40000"/>
                      </a:schemeClr>
                    </a:solidFill>
                  </a:tcPr>
                </a:tc>
                <a:extLst>
                  <a:ext uri="{0D108BD9-81ED-4DB2-BD59-A6C34878D82A}">
                    <a16:rowId xmlns:a16="http://schemas.microsoft.com/office/drawing/2014/main" val="1226845720"/>
                  </a:ext>
                </a:extLst>
              </a:tr>
              <a:tr h="463430">
                <a:tc>
                  <a:txBody>
                    <a:bodyPr/>
                    <a:lstStyle/>
                    <a:p>
                      <a:pPr algn="l">
                        <a:lnSpc>
                          <a:spcPct val="115000"/>
                        </a:lnSpc>
                        <a:spcAft>
                          <a:spcPts val="1000"/>
                        </a:spcAft>
                        <a:buNone/>
                      </a:pPr>
                      <a:r>
                        <a:rPr lang="nl-BE" sz="1050" b="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Number of lease or rental contracts 72 months</a:t>
                      </a:r>
                    </a:p>
                  </a:txBody>
                  <a:tcPr marL="61332" marR="61332" marT="0" marB="0"/>
                </a:tc>
                <a:tc>
                  <a:txBody>
                    <a:bodyPr/>
                    <a:lstStyle/>
                    <a:p>
                      <a:pPr algn="l">
                        <a:lnSpc>
                          <a:spcPct val="115000"/>
                        </a:lnSpc>
                        <a:spcAft>
                          <a:spcPts val="1000"/>
                        </a:spcAft>
                        <a:buNone/>
                      </a:pPr>
                      <a:endParaRPr lang="nl-BE" sz="1050" b="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gn="ctr">
                        <a:lnSpc>
                          <a:spcPct val="115000"/>
                        </a:lnSpc>
                        <a:spcAft>
                          <a:spcPts val="1000"/>
                        </a:spcAft>
                        <a:buNone/>
                      </a:pPr>
                      <a:r>
                        <a:rPr lang="nl-BE"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p>
                  </a:txBody>
                  <a:tcPr marL="61332" marR="61332" marT="0" marB="0">
                    <a:solidFill>
                      <a:schemeClr val="accent1">
                        <a:tint val="40000"/>
                      </a:schemeClr>
                    </a:solidFill>
                  </a:tcPr>
                </a:tc>
                <a:tc>
                  <a:txBody>
                    <a:bodyPr/>
                    <a:lstStyle/>
                    <a:p>
                      <a:pPr algn="ctr">
                        <a:lnSpc>
                          <a:spcPct val="115000"/>
                        </a:lnSpc>
                        <a:spcAft>
                          <a:spcPts val="1000"/>
                        </a:spcAft>
                        <a:buNone/>
                      </a:pPr>
                      <a:r>
                        <a:rPr lang="nl-BE" sz="1050">
                          <a:solidFill>
                            <a:srgbClr val="1D1B11"/>
                          </a:solidFill>
                          <a:effectLst/>
                          <a:latin typeface="Calibri" panose="020F0502020204030204" pitchFamily="34" charset="0"/>
                          <a:ea typeface="Calibri" panose="020F0502020204030204" pitchFamily="34" charset="0"/>
                          <a:cs typeface="Times New Roman" panose="02020603050405020304" pitchFamily="18" charset="0"/>
                        </a:rPr>
                        <a:t>8</a:t>
                      </a:r>
                    </a:p>
                  </a:txBody>
                  <a:tcPr marL="61332" marR="61332" marT="0" marB="0">
                    <a:solidFill>
                      <a:schemeClr val="accent1">
                        <a:tint val="40000"/>
                      </a:schemeClr>
                    </a:solidFill>
                  </a:tcPr>
                </a:tc>
                <a:tc>
                  <a:txBody>
                    <a:bodyPr/>
                    <a:lstStyle/>
                    <a:p>
                      <a:pPr algn="ctr">
                        <a:lnSpc>
                          <a:spcPct val="115000"/>
                        </a:lnSpc>
                        <a:spcAft>
                          <a:spcPts val="1000"/>
                        </a:spcAft>
                        <a:buNone/>
                      </a:pPr>
                      <a:r>
                        <a:rPr lang="nl-BE" sz="1050">
                          <a:solidFill>
                            <a:srgbClr val="1D1B11"/>
                          </a:solidFill>
                          <a:effectLst/>
                          <a:latin typeface="Calibri" panose="020F0502020204030204" pitchFamily="34" charset="0"/>
                          <a:ea typeface="Calibri" panose="020F0502020204030204" pitchFamily="34" charset="0"/>
                          <a:cs typeface="Times New Roman" panose="02020603050405020304" pitchFamily="18" charset="0"/>
                        </a:rPr>
                        <a:t>15</a:t>
                      </a:r>
                    </a:p>
                  </a:txBody>
                  <a:tcPr marL="61332" marR="61332" marT="0" marB="0">
                    <a:solidFill>
                      <a:schemeClr val="accent1">
                        <a:tint val="40000"/>
                      </a:schemeClr>
                    </a:solidFill>
                  </a:tcPr>
                </a:tc>
                <a:extLst>
                  <a:ext uri="{0D108BD9-81ED-4DB2-BD59-A6C34878D82A}">
                    <a16:rowId xmlns:a16="http://schemas.microsoft.com/office/drawing/2014/main" val="794415513"/>
                  </a:ext>
                </a:extLst>
              </a:tr>
              <a:tr h="463430">
                <a:tc>
                  <a:txBody>
                    <a:bodyPr/>
                    <a:lstStyle/>
                    <a:p>
                      <a:pPr algn="l">
                        <a:lnSpc>
                          <a:spcPct val="115000"/>
                        </a:lnSpc>
                        <a:spcAft>
                          <a:spcPts val="1000"/>
                        </a:spcAft>
                        <a:buNone/>
                      </a:pPr>
                      <a:r>
                        <a:rPr lang="nl-BE" sz="1050" b="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Sales revenue growth, annual increment</a:t>
                      </a:r>
                    </a:p>
                  </a:txBody>
                  <a:tcPr marL="61332" marR="61332" marT="0" marB="0"/>
                </a:tc>
                <a:tc>
                  <a:txBody>
                    <a:bodyPr/>
                    <a:lstStyle/>
                    <a:p>
                      <a:pPr algn="l">
                        <a:lnSpc>
                          <a:spcPct val="115000"/>
                        </a:lnSpc>
                        <a:spcAft>
                          <a:spcPts val="1000"/>
                        </a:spcAft>
                        <a:buNone/>
                      </a:pPr>
                      <a:endParaRPr lang="nl-BE" sz="1050" b="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gn="ctr">
                        <a:lnSpc>
                          <a:spcPct val="115000"/>
                        </a:lnSpc>
                        <a:spcAft>
                          <a:spcPts val="1000"/>
                        </a:spcAft>
                        <a:buNone/>
                      </a:pPr>
                      <a:endParaRPr lang="nl-BE"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gn="ctr">
                        <a:lnSpc>
                          <a:spcPct val="115000"/>
                        </a:lnSpc>
                        <a:spcAft>
                          <a:spcPts val="1000"/>
                        </a:spcAft>
                        <a:buNone/>
                      </a:pPr>
                      <a:endParaRPr lang="nl-BE" sz="105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gn="ctr">
                        <a:lnSpc>
                          <a:spcPct val="115000"/>
                        </a:lnSpc>
                        <a:spcAft>
                          <a:spcPts val="1000"/>
                        </a:spcAft>
                        <a:buNone/>
                      </a:pPr>
                      <a:r>
                        <a:rPr lang="nl-BE" sz="1050">
                          <a:solidFill>
                            <a:srgbClr val="1D1B11"/>
                          </a:solidFill>
                          <a:effectLst/>
                          <a:latin typeface="Calibri" panose="020F0502020204030204" pitchFamily="34" charset="0"/>
                          <a:ea typeface="Calibri" panose="020F0502020204030204" pitchFamily="34" charset="0"/>
                          <a:cs typeface="Times New Roman" panose="02020603050405020304" pitchFamily="18" charset="0"/>
                        </a:rPr>
                        <a:t>18%</a:t>
                      </a:r>
                    </a:p>
                  </a:txBody>
                  <a:tcPr marL="61332" marR="61332" marT="0" marB="0">
                    <a:solidFill>
                      <a:schemeClr val="accent1">
                        <a:tint val="40000"/>
                      </a:schemeClr>
                    </a:solidFill>
                  </a:tcPr>
                </a:tc>
                <a:extLst>
                  <a:ext uri="{0D108BD9-81ED-4DB2-BD59-A6C34878D82A}">
                    <a16:rowId xmlns:a16="http://schemas.microsoft.com/office/drawing/2014/main" val="3796564712"/>
                  </a:ext>
                </a:extLst>
              </a:tr>
              <a:tr h="463430">
                <a:tc>
                  <a:txBody>
                    <a:bodyPr/>
                    <a:lstStyle/>
                    <a:p>
                      <a:pPr algn="l">
                        <a:lnSpc>
                          <a:spcPct val="115000"/>
                        </a:lnSpc>
                        <a:spcAft>
                          <a:spcPts val="1000"/>
                        </a:spcAft>
                        <a:buNone/>
                      </a:pPr>
                      <a:r>
                        <a:rPr lang="nl-BE" sz="1050" b="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Number items product portfolio growth</a:t>
                      </a:r>
                    </a:p>
                  </a:txBody>
                  <a:tcPr marL="61332" marR="61332" marT="0" marB="0"/>
                </a:tc>
                <a:tc>
                  <a:txBody>
                    <a:bodyPr/>
                    <a:lstStyle/>
                    <a:p>
                      <a:pPr algn="l">
                        <a:lnSpc>
                          <a:spcPct val="115000"/>
                        </a:lnSpc>
                        <a:spcAft>
                          <a:spcPts val="1000"/>
                        </a:spcAft>
                        <a:buNone/>
                      </a:pPr>
                      <a:endParaRPr lang="nl-BE" sz="1050" b="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gn="ctr">
                        <a:lnSpc>
                          <a:spcPct val="115000"/>
                        </a:lnSpc>
                        <a:spcAft>
                          <a:spcPts val="1000"/>
                        </a:spcAft>
                        <a:buNone/>
                      </a:pPr>
                      <a:r>
                        <a:rPr lang="nl-BE"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61332" marR="61332" marT="0" marB="0">
                    <a:solidFill>
                      <a:schemeClr val="accent1">
                        <a:tint val="40000"/>
                      </a:schemeClr>
                    </a:solidFill>
                  </a:tcPr>
                </a:tc>
                <a:tc>
                  <a:txBody>
                    <a:bodyPr/>
                    <a:lstStyle/>
                    <a:p>
                      <a:pPr algn="ctr">
                        <a:lnSpc>
                          <a:spcPct val="115000"/>
                        </a:lnSpc>
                        <a:spcAft>
                          <a:spcPts val="1000"/>
                        </a:spcAft>
                        <a:buNone/>
                      </a:pPr>
                      <a:r>
                        <a:rPr lang="nl-BE" sz="1050">
                          <a:solidFill>
                            <a:srgbClr val="1D1B11"/>
                          </a:solidFill>
                          <a:effectLst/>
                          <a:latin typeface="Calibri" panose="020F0502020204030204" pitchFamily="34" charset="0"/>
                          <a:ea typeface="Calibri" panose="020F0502020204030204" pitchFamily="34" charset="0"/>
                          <a:cs typeface="Times New Roman" panose="02020603050405020304" pitchFamily="18" charset="0"/>
                        </a:rPr>
                        <a:t>3</a:t>
                      </a:r>
                    </a:p>
                  </a:txBody>
                  <a:tcPr marL="61332" marR="61332" marT="0" marB="0">
                    <a:solidFill>
                      <a:schemeClr val="accent1">
                        <a:tint val="40000"/>
                      </a:schemeClr>
                    </a:solidFill>
                  </a:tcPr>
                </a:tc>
                <a:tc>
                  <a:txBody>
                    <a:bodyPr/>
                    <a:lstStyle/>
                    <a:p>
                      <a:pPr algn="ctr">
                        <a:lnSpc>
                          <a:spcPct val="115000"/>
                        </a:lnSpc>
                        <a:spcAft>
                          <a:spcPts val="1000"/>
                        </a:spcAft>
                        <a:buNone/>
                      </a:pPr>
                      <a:r>
                        <a:rPr lang="nl-BE" sz="1050">
                          <a:solidFill>
                            <a:srgbClr val="1D1B11"/>
                          </a:solidFill>
                          <a:effectLst/>
                          <a:latin typeface="Calibri" panose="020F0502020204030204" pitchFamily="34" charset="0"/>
                          <a:ea typeface="Calibri" panose="020F0502020204030204" pitchFamily="34" charset="0"/>
                          <a:cs typeface="Times New Roman" panose="02020603050405020304" pitchFamily="18" charset="0"/>
                        </a:rPr>
                        <a:t>4</a:t>
                      </a:r>
                    </a:p>
                  </a:txBody>
                  <a:tcPr marL="61332" marR="61332" marT="0" marB="0">
                    <a:solidFill>
                      <a:schemeClr val="accent1">
                        <a:tint val="40000"/>
                      </a:schemeClr>
                    </a:solidFill>
                  </a:tcPr>
                </a:tc>
                <a:extLst>
                  <a:ext uri="{0D108BD9-81ED-4DB2-BD59-A6C34878D82A}">
                    <a16:rowId xmlns:a16="http://schemas.microsoft.com/office/drawing/2014/main" val="1525300544"/>
                  </a:ext>
                </a:extLst>
              </a:tr>
              <a:tr h="463430">
                <a:tc>
                  <a:txBody>
                    <a:bodyPr/>
                    <a:lstStyle/>
                    <a:p>
                      <a:pPr algn="l">
                        <a:lnSpc>
                          <a:spcPct val="115000"/>
                        </a:lnSpc>
                        <a:spcAft>
                          <a:spcPts val="1000"/>
                        </a:spcAft>
                        <a:buNone/>
                      </a:pPr>
                      <a:r>
                        <a:rPr lang="nl-BE" sz="1050" b="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Profit before taxes</a:t>
                      </a:r>
                    </a:p>
                  </a:txBody>
                  <a:tcPr marL="61332" marR="61332" marT="0" marB="0"/>
                </a:tc>
                <a:tc>
                  <a:txBody>
                    <a:bodyPr/>
                    <a:lstStyle/>
                    <a:p>
                      <a:pPr algn="l">
                        <a:lnSpc>
                          <a:spcPct val="115000"/>
                        </a:lnSpc>
                        <a:spcAft>
                          <a:spcPts val="1000"/>
                        </a:spcAft>
                        <a:buNone/>
                      </a:pPr>
                      <a:endParaRPr lang="nl-BE" sz="1050" b="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gn="ctr">
                        <a:lnSpc>
                          <a:spcPct val="115000"/>
                        </a:lnSpc>
                        <a:spcAft>
                          <a:spcPts val="1000"/>
                        </a:spcAft>
                        <a:buNone/>
                      </a:pPr>
                      <a:endParaRPr lang="nl-BE"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gn="ctr">
                        <a:lnSpc>
                          <a:spcPct val="115000"/>
                        </a:lnSpc>
                        <a:spcAft>
                          <a:spcPts val="1000"/>
                        </a:spcAft>
                        <a:buNone/>
                      </a:pPr>
                      <a:endParaRPr lang="nl-BE" sz="105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gn="ctr">
                        <a:lnSpc>
                          <a:spcPct val="115000"/>
                        </a:lnSpc>
                        <a:spcAft>
                          <a:spcPts val="1000"/>
                        </a:spcAft>
                        <a:buNone/>
                      </a:pPr>
                      <a:endParaRPr lang="nl-BE" sz="105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extLst>
                  <a:ext uri="{0D108BD9-81ED-4DB2-BD59-A6C34878D82A}">
                    <a16:rowId xmlns:a16="http://schemas.microsoft.com/office/drawing/2014/main" val="1024661892"/>
                  </a:ext>
                </a:extLst>
              </a:tr>
            </a:tbl>
          </a:graphicData>
        </a:graphic>
      </p:graphicFrame>
      <p:pic>
        <p:nvPicPr>
          <p:cNvPr id="3" name="Picture 4">
            <a:extLst>
              <a:ext uri="{FF2B5EF4-FFF2-40B4-BE49-F238E27FC236}">
                <a16:creationId xmlns:a16="http://schemas.microsoft.com/office/drawing/2014/main" id="{715D9021-1F88-66A3-C3DE-513E96E0F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9B953A0B-5A91-22BA-A426-7B386923BF85}"/>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4">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sp>
        <p:nvSpPr>
          <p:cNvPr id="4" name="Tekstvak 3">
            <a:extLst>
              <a:ext uri="{FF2B5EF4-FFF2-40B4-BE49-F238E27FC236}">
                <a16:creationId xmlns:a16="http://schemas.microsoft.com/office/drawing/2014/main" id="{73DC3628-DD7D-1357-C77A-5E129B6C5741}"/>
              </a:ext>
            </a:extLst>
          </p:cNvPr>
          <p:cNvSpPr txBox="1"/>
          <p:nvPr/>
        </p:nvSpPr>
        <p:spPr>
          <a:xfrm>
            <a:off x="6355264" y="6513545"/>
            <a:ext cx="3214341" cy="229935"/>
          </a:xfrm>
          <a:prstGeom prst="rect">
            <a:avLst/>
          </a:prstGeom>
          <a:noFill/>
        </p:spPr>
        <p:txBody>
          <a:bodyPr wrap="none" rtlCol="0">
            <a:spAutoFit/>
          </a:bodyPr>
          <a:lstStyle/>
          <a:p>
            <a:r>
              <a:rPr lang="nl-BE" sz="894"/>
              <a:t>Only fill in what is relevant for you. Modify template if needed.</a:t>
            </a:r>
          </a:p>
        </p:txBody>
      </p:sp>
    </p:spTree>
    <p:extLst>
      <p:ext uri="{BB962C8B-B14F-4D97-AF65-F5344CB8AC3E}">
        <p14:creationId xmlns:p14="http://schemas.microsoft.com/office/powerpoint/2010/main" val="2958205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B50A6-1AD2-55BF-282B-CC37D7D590F3}"/>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55C24669-F6C7-927B-0EAF-3BF961F27C76}"/>
              </a:ext>
            </a:extLst>
          </p:cNvPr>
          <p:cNvSpPr txBox="1"/>
          <p:nvPr/>
        </p:nvSpPr>
        <p:spPr>
          <a:xfrm>
            <a:off x="274453" y="409399"/>
            <a:ext cx="8962144" cy="542456"/>
          </a:xfrm>
          <a:prstGeom prst="rect">
            <a:avLst/>
          </a:prstGeom>
          <a:noFill/>
        </p:spPr>
        <p:txBody>
          <a:bodyPr wrap="square" rtlCol="0">
            <a:spAutoFit/>
          </a:bodyPr>
          <a:lstStyle/>
          <a:p>
            <a:r>
              <a:rPr lang="nl-BE" sz="1625" b="1"/>
              <a:t>Corporate goal and objectiven end of Y1, Y3 and Y5</a:t>
            </a:r>
          </a:p>
          <a:p>
            <a:r>
              <a:rPr lang="nl-BE" sz="1300">
                <a:solidFill>
                  <a:schemeClr val="accent1"/>
                </a:solidFill>
              </a:rPr>
              <a:t>	                     	</a:t>
            </a:r>
          </a:p>
        </p:txBody>
      </p:sp>
      <p:pic>
        <p:nvPicPr>
          <p:cNvPr id="52" name="Afbeelding 51" descr="Afbeelding met Graphics, cirkel, schermopname, Lettertype&#10;&#10;Door AI gegenereerde inhoud is mogelijk onjuist.">
            <a:extLst>
              <a:ext uri="{FF2B5EF4-FFF2-40B4-BE49-F238E27FC236}">
                <a16:creationId xmlns:a16="http://schemas.microsoft.com/office/drawing/2014/main" id="{CC271699-20E6-2188-9E6C-0FD9C88D8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pic>
        <p:nvPicPr>
          <p:cNvPr id="3" name="Picture 4">
            <a:extLst>
              <a:ext uri="{FF2B5EF4-FFF2-40B4-BE49-F238E27FC236}">
                <a16:creationId xmlns:a16="http://schemas.microsoft.com/office/drawing/2014/main" id="{BD4D4D4F-4FD6-3CEA-892F-4465A6D278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D3D51DB1-E898-F2EE-D144-B79EBAA6ACEE}"/>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4">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sp>
        <p:nvSpPr>
          <p:cNvPr id="4" name="Tekstvak 3">
            <a:extLst>
              <a:ext uri="{FF2B5EF4-FFF2-40B4-BE49-F238E27FC236}">
                <a16:creationId xmlns:a16="http://schemas.microsoft.com/office/drawing/2014/main" id="{BE7AD01C-196E-BD67-24C4-49F659A97738}"/>
              </a:ext>
            </a:extLst>
          </p:cNvPr>
          <p:cNvSpPr txBox="1"/>
          <p:nvPr/>
        </p:nvSpPr>
        <p:spPr>
          <a:xfrm>
            <a:off x="6355264" y="6513545"/>
            <a:ext cx="3214341" cy="229935"/>
          </a:xfrm>
          <a:prstGeom prst="rect">
            <a:avLst/>
          </a:prstGeom>
          <a:noFill/>
        </p:spPr>
        <p:txBody>
          <a:bodyPr wrap="none" rtlCol="0">
            <a:spAutoFit/>
          </a:bodyPr>
          <a:lstStyle/>
          <a:p>
            <a:r>
              <a:rPr lang="nl-BE" sz="894"/>
              <a:t>Only fill in what is relevant for you. Modify template if needed.</a:t>
            </a:r>
          </a:p>
        </p:txBody>
      </p:sp>
      <p:graphicFrame>
        <p:nvGraphicFramePr>
          <p:cNvPr id="7" name="Tabel 2">
            <a:extLst>
              <a:ext uri="{FF2B5EF4-FFF2-40B4-BE49-F238E27FC236}">
                <a16:creationId xmlns:a16="http://schemas.microsoft.com/office/drawing/2014/main" id="{07C3331E-DE0E-4B4B-048E-7913E97A875F}"/>
              </a:ext>
            </a:extLst>
          </p:cNvPr>
          <p:cNvGraphicFramePr>
            <a:graphicFrameLocks noGrp="1"/>
          </p:cNvGraphicFramePr>
          <p:nvPr>
            <p:extLst>
              <p:ext uri="{D42A27DB-BD31-4B8C-83A1-F6EECF244321}">
                <p14:modId xmlns:p14="http://schemas.microsoft.com/office/powerpoint/2010/main" val="2076981266"/>
              </p:ext>
            </p:extLst>
          </p:nvPr>
        </p:nvGraphicFramePr>
        <p:xfrm>
          <a:off x="366742" y="827484"/>
          <a:ext cx="9069360" cy="5300480"/>
        </p:xfrm>
        <a:graphic>
          <a:graphicData uri="http://schemas.openxmlformats.org/drawingml/2006/table">
            <a:tbl>
              <a:tblPr firstRow="1" bandRow="1">
                <a:tableStyleId>{5C22544A-7EE6-4342-B048-85BDC9FD1C3A}</a:tableStyleId>
              </a:tblPr>
              <a:tblGrid>
                <a:gridCol w="2267340">
                  <a:extLst>
                    <a:ext uri="{9D8B030D-6E8A-4147-A177-3AD203B41FA5}">
                      <a16:colId xmlns:a16="http://schemas.microsoft.com/office/drawing/2014/main" val="2764002159"/>
                    </a:ext>
                  </a:extLst>
                </a:gridCol>
                <a:gridCol w="2267340">
                  <a:extLst>
                    <a:ext uri="{9D8B030D-6E8A-4147-A177-3AD203B41FA5}">
                      <a16:colId xmlns:a16="http://schemas.microsoft.com/office/drawing/2014/main" val="805719546"/>
                    </a:ext>
                  </a:extLst>
                </a:gridCol>
                <a:gridCol w="2267340">
                  <a:extLst>
                    <a:ext uri="{9D8B030D-6E8A-4147-A177-3AD203B41FA5}">
                      <a16:colId xmlns:a16="http://schemas.microsoft.com/office/drawing/2014/main" val="2843348939"/>
                    </a:ext>
                  </a:extLst>
                </a:gridCol>
                <a:gridCol w="2267340">
                  <a:extLst>
                    <a:ext uri="{9D8B030D-6E8A-4147-A177-3AD203B41FA5}">
                      <a16:colId xmlns:a16="http://schemas.microsoft.com/office/drawing/2014/main" val="2343168288"/>
                    </a:ext>
                  </a:extLst>
                </a:gridCol>
              </a:tblGrid>
              <a:tr h="857942">
                <a:tc gridSpan="4">
                  <a:txBody>
                    <a:bodyPr/>
                    <a:lstStyle/>
                    <a:p>
                      <a:r>
                        <a:rPr lang="en-US" sz="1200" b="0"/>
                        <a:t>Each business is a biotope with individuality, recognizable starvings, values and ambitions. A good thing is contemporary, has a distinct character. Your vision is the compass. Your personality should bind customers. Try to fill in this canvas with short sentences.</a:t>
                      </a:r>
                      <a:endParaRPr lang="nl-BE" sz="1200" b="0"/>
                    </a:p>
                  </a:txBody>
                  <a:tcPr/>
                </a:tc>
                <a:tc hMerge="1">
                  <a:txBody>
                    <a:bodyPr/>
                    <a:lstStyle/>
                    <a:p>
                      <a:endParaRPr lang="nl-BE" dirty="0"/>
                    </a:p>
                  </a:txBody>
                  <a:tcPr/>
                </a:tc>
                <a:tc hMerge="1">
                  <a:txBody>
                    <a:bodyPr/>
                    <a:lstStyle/>
                    <a:p>
                      <a:endParaRPr lang="nl-BE" dirty="0"/>
                    </a:p>
                  </a:txBody>
                  <a:tcPr/>
                </a:tc>
                <a:tc hMerge="1">
                  <a:txBody>
                    <a:bodyPr/>
                    <a:lstStyle/>
                    <a:p>
                      <a:endParaRPr lang="nl-BE" dirty="0"/>
                    </a:p>
                  </a:txBody>
                  <a:tcPr/>
                </a:tc>
                <a:extLst>
                  <a:ext uri="{0D108BD9-81ED-4DB2-BD59-A6C34878D82A}">
                    <a16:rowId xmlns:a16="http://schemas.microsoft.com/office/drawing/2014/main" val="661952492"/>
                  </a:ext>
                </a:extLst>
              </a:tr>
              <a:tr h="2221269">
                <a:tc>
                  <a:txBody>
                    <a:bodyPr/>
                    <a:lstStyle/>
                    <a:p>
                      <a:r>
                        <a:rPr lang="nl-BE" sz="1000"/>
                        <a:t>Who are we?</a:t>
                      </a:r>
                    </a:p>
                  </a:txBody>
                  <a:tcPr/>
                </a:tc>
                <a:tc>
                  <a:txBody>
                    <a:bodyPr/>
                    <a:lstStyle/>
                    <a:p>
                      <a:r>
                        <a:rPr lang="en-US" sz="1000"/>
                        <a:t>What are we good at?</a:t>
                      </a:r>
                      <a:endParaRPr lang="nl-BE" sz="1000"/>
                    </a:p>
                  </a:txBody>
                  <a:tcPr/>
                </a:tc>
                <a:tc>
                  <a:txBody>
                    <a:bodyPr/>
                    <a:lstStyle/>
                    <a:p>
                      <a:r>
                        <a:rPr lang="en-US" sz="1000"/>
                        <a:t>Who are we doing it for?</a:t>
                      </a:r>
                      <a:endParaRPr lang="nl-BE" sz="1000"/>
                    </a:p>
                  </a:txBody>
                  <a:tcPr/>
                </a:tc>
                <a:tc>
                  <a:txBody>
                    <a:bodyPr/>
                    <a:lstStyle/>
                    <a:p>
                      <a:r>
                        <a:rPr lang="en-US" sz="1000"/>
                        <a:t>What drives us to do this every day?</a:t>
                      </a:r>
                      <a:endParaRPr lang="nl-BE" sz="1000"/>
                    </a:p>
                  </a:txBody>
                  <a:tcPr/>
                </a:tc>
                <a:extLst>
                  <a:ext uri="{0D108BD9-81ED-4DB2-BD59-A6C34878D82A}">
                    <a16:rowId xmlns:a16="http://schemas.microsoft.com/office/drawing/2014/main" val="1224376882"/>
                  </a:ext>
                </a:extLst>
              </a:tr>
              <a:tr h="2221269">
                <a:tc>
                  <a:txBody>
                    <a:bodyPr/>
                    <a:lstStyle/>
                    <a:p>
                      <a:r>
                        <a:rPr lang="en-US" sz="1000"/>
                        <a:t>Why are we going to make a difference?</a:t>
                      </a:r>
                      <a:endParaRPr lang="nl-BE" sz="1000"/>
                    </a:p>
                  </a:txBody>
                  <a:tcPr/>
                </a:tc>
                <a:tc>
                  <a:txBody>
                    <a:bodyPr/>
                    <a:lstStyle/>
                    <a:p>
                      <a:r>
                        <a:rPr lang="nl-BE" sz="1000"/>
                        <a:t>Why are we "cool"?</a:t>
                      </a:r>
                    </a:p>
                  </a:txBody>
                  <a:tcPr/>
                </a:tc>
                <a:tc>
                  <a:txBody>
                    <a:bodyPr/>
                    <a:lstStyle/>
                    <a:p>
                      <a:r>
                        <a:rPr lang="en-US" sz="1000"/>
                        <a:t>What do we want to achieve in the next 2 years?</a:t>
                      </a:r>
                      <a:endParaRPr lang="nl-BE" sz="1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What do we want to achieve in the next 5 years?</a:t>
                      </a:r>
                      <a:endParaRPr lang="nl-BE" sz="1000"/>
                    </a:p>
                  </a:txBody>
                  <a:tcPr/>
                </a:tc>
                <a:extLst>
                  <a:ext uri="{0D108BD9-81ED-4DB2-BD59-A6C34878D82A}">
                    <a16:rowId xmlns:a16="http://schemas.microsoft.com/office/drawing/2014/main" val="1133518408"/>
                  </a:ext>
                </a:extLst>
              </a:tr>
            </a:tbl>
          </a:graphicData>
        </a:graphic>
      </p:graphicFrame>
    </p:spTree>
    <p:extLst>
      <p:ext uri="{BB962C8B-B14F-4D97-AF65-F5344CB8AC3E}">
        <p14:creationId xmlns:p14="http://schemas.microsoft.com/office/powerpoint/2010/main" val="1039553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DCEC9-CC73-671C-B7EF-57601E9893BF}"/>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C507F9B8-9E05-C4BA-AB04-279F2377F355}"/>
              </a:ext>
            </a:extLst>
          </p:cNvPr>
          <p:cNvSpPr txBox="1"/>
          <p:nvPr/>
        </p:nvSpPr>
        <p:spPr>
          <a:xfrm>
            <a:off x="274453" y="409399"/>
            <a:ext cx="8962144" cy="342401"/>
          </a:xfrm>
          <a:prstGeom prst="rect">
            <a:avLst/>
          </a:prstGeom>
          <a:noFill/>
        </p:spPr>
        <p:txBody>
          <a:bodyPr wrap="square" rtlCol="0">
            <a:spAutoFit/>
          </a:bodyPr>
          <a:lstStyle/>
          <a:p>
            <a:r>
              <a:rPr lang="nl-BE" sz="1625" b="1">
                <a:solidFill>
                  <a:schemeClr val="accent1"/>
                </a:solidFill>
              </a:rPr>
              <a:t>Elevator pitch &amp; value proposition</a:t>
            </a:r>
            <a:endParaRPr lang="nl-BE" sz="1300">
              <a:solidFill>
                <a:schemeClr val="accent1"/>
              </a:solidFill>
            </a:endParaRPr>
          </a:p>
        </p:txBody>
      </p:sp>
      <p:pic>
        <p:nvPicPr>
          <p:cNvPr id="52" name="Afbeelding 51" descr="Afbeelding met Graphics, cirkel, schermopname, Lettertype&#10;&#10;Door AI gegenereerde inhoud is mogelijk onjuist.">
            <a:extLst>
              <a:ext uri="{FF2B5EF4-FFF2-40B4-BE49-F238E27FC236}">
                <a16:creationId xmlns:a16="http://schemas.microsoft.com/office/drawing/2014/main" id="{851460D0-1088-86FB-7FEC-BABDEC2DD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pic>
        <p:nvPicPr>
          <p:cNvPr id="3" name="Picture 4">
            <a:extLst>
              <a:ext uri="{FF2B5EF4-FFF2-40B4-BE49-F238E27FC236}">
                <a16:creationId xmlns:a16="http://schemas.microsoft.com/office/drawing/2014/main" id="{A648DBC0-A398-5039-87EE-CE2AEBB60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5947F4AB-295F-AE89-7302-0BEB62B899B5}"/>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4">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sp>
        <p:nvSpPr>
          <p:cNvPr id="4" name="Tekstvak 3">
            <a:extLst>
              <a:ext uri="{FF2B5EF4-FFF2-40B4-BE49-F238E27FC236}">
                <a16:creationId xmlns:a16="http://schemas.microsoft.com/office/drawing/2014/main" id="{1CBFD0BA-10AD-A396-69C8-49F015B15478}"/>
              </a:ext>
            </a:extLst>
          </p:cNvPr>
          <p:cNvSpPr txBox="1"/>
          <p:nvPr/>
        </p:nvSpPr>
        <p:spPr>
          <a:xfrm>
            <a:off x="6355264" y="6513545"/>
            <a:ext cx="3214341" cy="229935"/>
          </a:xfrm>
          <a:prstGeom prst="rect">
            <a:avLst/>
          </a:prstGeom>
          <a:noFill/>
        </p:spPr>
        <p:txBody>
          <a:bodyPr wrap="none" rtlCol="0">
            <a:spAutoFit/>
          </a:bodyPr>
          <a:lstStyle/>
          <a:p>
            <a:r>
              <a:rPr lang="nl-BE" sz="894"/>
              <a:t>Only fill in what is relevant for you. Modify template if needed.</a:t>
            </a:r>
          </a:p>
        </p:txBody>
      </p:sp>
      <p:graphicFrame>
        <p:nvGraphicFramePr>
          <p:cNvPr id="2" name="Tabel 2">
            <a:extLst>
              <a:ext uri="{FF2B5EF4-FFF2-40B4-BE49-F238E27FC236}">
                <a16:creationId xmlns:a16="http://schemas.microsoft.com/office/drawing/2014/main" id="{BC73A979-3916-EF83-B373-FB0706A5E115}"/>
              </a:ext>
            </a:extLst>
          </p:cNvPr>
          <p:cNvGraphicFramePr>
            <a:graphicFrameLocks noGrp="1"/>
          </p:cNvGraphicFramePr>
          <p:nvPr>
            <p:extLst>
              <p:ext uri="{D42A27DB-BD31-4B8C-83A1-F6EECF244321}">
                <p14:modId xmlns:p14="http://schemas.microsoft.com/office/powerpoint/2010/main" val="2096442439"/>
              </p:ext>
            </p:extLst>
          </p:nvPr>
        </p:nvGraphicFramePr>
        <p:xfrm>
          <a:off x="333169" y="827484"/>
          <a:ext cx="9236436" cy="5120677"/>
        </p:xfrm>
        <a:graphic>
          <a:graphicData uri="http://schemas.openxmlformats.org/drawingml/2006/table">
            <a:tbl>
              <a:tblPr firstRow="1" bandRow="1">
                <a:tableStyleId>{5C22544A-7EE6-4342-B048-85BDC9FD1C3A}</a:tableStyleId>
              </a:tblPr>
              <a:tblGrid>
                <a:gridCol w="4618218">
                  <a:extLst>
                    <a:ext uri="{9D8B030D-6E8A-4147-A177-3AD203B41FA5}">
                      <a16:colId xmlns:a16="http://schemas.microsoft.com/office/drawing/2014/main" val="2562577711"/>
                    </a:ext>
                  </a:extLst>
                </a:gridCol>
                <a:gridCol w="4618218">
                  <a:extLst>
                    <a:ext uri="{9D8B030D-6E8A-4147-A177-3AD203B41FA5}">
                      <a16:colId xmlns:a16="http://schemas.microsoft.com/office/drawing/2014/main" val="354204516"/>
                    </a:ext>
                  </a:extLst>
                </a:gridCol>
              </a:tblGrid>
              <a:tr h="373898">
                <a:tc gridSpan="2">
                  <a:txBody>
                    <a:bodyPr/>
                    <a:lstStyle/>
                    <a:p>
                      <a:r>
                        <a:rPr lang="en-US" sz="1000"/>
                        <a:t>Elevator Pitch: For which we have a unique solution:</a:t>
                      </a:r>
                      <a:endParaRPr lang="nl-BE" sz="900" b="0"/>
                    </a:p>
                    <a:p>
                      <a:endParaRPr lang="nl-BE" sz="900" b="0"/>
                    </a:p>
                    <a:p>
                      <a:endParaRPr lang="nl-BE" sz="900" b="0"/>
                    </a:p>
                  </a:txBody>
                  <a:tcPr/>
                </a:tc>
                <a:tc hMerge="1">
                  <a:txBody>
                    <a:bodyPr/>
                    <a:lstStyle/>
                    <a:p>
                      <a:endParaRPr lang="nl-BE" dirty="0"/>
                    </a:p>
                  </a:txBody>
                  <a:tcPr/>
                </a:tc>
                <a:extLst>
                  <a:ext uri="{0D108BD9-81ED-4DB2-BD59-A6C34878D82A}">
                    <a16:rowId xmlns:a16="http://schemas.microsoft.com/office/drawing/2014/main" val="1281337256"/>
                  </a:ext>
                </a:extLst>
              </a:tr>
              <a:tr h="467373">
                <a:tc gridSpan="2">
                  <a:txBody>
                    <a:bodyPr/>
                    <a:lstStyle/>
                    <a:p>
                      <a:r>
                        <a:rPr lang="nl-BE" sz="900">
                          <a:latin typeface="+mj-lt"/>
                        </a:rPr>
                        <a:t>Our value proposition:</a:t>
                      </a:r>
                    </a:p>
                  </a:txBody>
                  <a:tcPr/>
                </a:tc>
                <a:tc hMerge="1">
                  <a:txBody>
                    <a:bodyPr/>
                    <a:lstStyle/>
                    <a:p>
                      <a:endParaRPr lang="nl-BE" dirty="0"/>
                    </a:p>
                  </a:txBody>
                  <a:tcPr/>
                </a:tc>
                <a:extLst>
                  <a:ext uri="{0D108BD9-81ED-4DB2-BD59-A6C34878D82A}">
                    <a16:rowId xmlns:a16="http://schemas.microsoft.com/office/drawing/2014/main" val="1974988678"/>
                  </a:ext>
                </a:extLst>
              </a:tr>
              <a:tr h="1408017">
                <a:tc>
                  <a:txBody>
                    <a:bodyPr/>
                    <a:lstStyle/>
                    <a:p>
                      <a:r>
                        <a:rPr lang="en-US" sz="900" b="0">
                          <a:latin typeface="+mj-lt"/>
                        </a:rPr>
                        <a:t>This is what customers can achieve with our solution:</a:t>
                      </a:r>
                      <a:endParaRPr lang="nl-BE" sz="900" b="0">
                        <a:latin typeface="+mj-lt"/>
                      </a:endParaRPr>
                    </a:p>
                    <a:p>
                      <a:endParaRPr lang="nl-BE" sz="900" b="0">
                        <a:latin typeface="+mj-lt"/>
                      </a:endParaRPr>
                    </a:p>
                    <a:p>
                      <a:endParaRPr lang="nl-BE" sz="900" b="0">
                        <a:latin typeface="+mj-lt"/>
                      </a:endParaRPr>
                    </a:p>
                    <a:p>
                      <a:endParaRPr lang="nl-BE" sz="900" b="0">
                        <a:latin typeface="+mj-lt"/>
                      </a:endParaRPr>
                    </a:p>
                  </a:txBody>
                  <a:tcPr/>
                </a:tc>
                <a:tc>
                  <a:txBody>
                    <a:bodyPr/>
                    <a:lstStyle/>
                    <a:p>
                      <a:r>
                        <a:rPr lang="nl-BE" sz="900" b="0">
                          <a:latin typeface="+mj-lt"/>
                        </a:rPr>
                        <a:t>We will be recognised for: </a:t>
                      </a:r>
                    </a:p>
                    <a:p>
                      <a:endParaRPr lang="nl-BE" sz="900" b="0">
                        <a:latin typeface="+mj-lt"/>
                      </a:endParaRPr>
                    </a:p>
                  </a:txBody>
                  <a:tcPr/>
                </a:tc>
                <a:extLst>
                  <a:ext uri="{0D108BD9-81ED-4DB2-BD59-A6C34878D82A}">
                    <a16:rowId xmlns:a16="http://schemas.microsoft.com/office/drawing/2014/main" val="3678620247"/>
                  </a:ext>
                </a:extLst>
              </a:tr>
              <a:tr h="13806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a:solidFill>
                            <a:schemeClr val="dk1"/>
                          </a:solidFill>
                          <a:latin typeface="+mj-lt"/>
                          <a:ea typeface="+mn-ea"/>
                          <a:cs typeface="+mn-cs"/>
                        </a:rPr>
                        <a:t>This is the key to our success:</a:t>
                      </a:r>
                      <a:endParaRPr lang="nl-BE" sz="900" b="0">
                        <a:latin typeface="+mj-lt"/>
                      </a:endParaRPr>
                    </a:p>
                  </a:txBody>
                  <a:tcPr/>
                </a:tc>
                <a:tc>
                  <a:txBody>
                    <a:bodyPr/>
                    <a:lstStyle/>
                    <a:p>
                      <a:r>
                        <a:rPr lang="en-US" sz="900" b="0">
                          <a:latin typeface="+mj-lt"/>
                        </a:rPr>
                        <a:t>Why is our approach better/more complete than the one of our competitors:</a:t>
                      </a:r>
                      <a:endParaRPr lang="nl-BE" sz="900" b="0">
                        <a:latin typeface="+mj-lt"/>
                      </a:endParaRPr>
                    </a:p>
                  </a:txBody>
                  <a:tcPr/>
                </a:tc>
                <a:extLst>
                  <a:ext uri="{0D108BD9-81ED-4DB2-BD59-A6C34878D82A}">
                    <a16:rowId xmlns:a16="http://schemas.microsoft.com/office/drawing/2014/main" val="790381974"/>
                  </a:ext>
                </a:extLst>
              </a:tr>
              <a:tr h="1346519">
                <a:tc>
                  <a:txBody>
                    <a:bodyPr/>
                    <a:lstStyle/>
                    <a:p>
                      <a:r>
                        <a:rPr lang="en-US" sz="900" b="0">
                          <a:latin typeface="+mj-lt"/>
                        </a:rPr>
                        <a:t>That's why we see a growing demand for our products:</a:t>
                      </a:r>
                      <a:endParaRPr lang="nl-BE" sz="900" b="0">
                        <a:latin typeface="+mj-lt"/>
                      </a:endParaRPr>
                    </a:p>
                  </a:txBody>
                  <a:tcPr/>
                </a:tc>
                <a:tc>
                  <a:txBody>
                    <a:bodyPr/>
                    <a:lstStyle/>
                    <a:p>
                      <a:r>
                        <a:rPr lang="en-US" sz="900" b="0">
                          <a:latin typeface="+mj-lt"/>
                        </a:rPr>
                        <a:t>How we can advise our clients during the decision-making process:</a:t>
                      </a:r>
                      <a:endParaRPr lang="nl-BE" sz="900" b="0">
                        <a:latin typeface="+mj-lt"/>
                      </a:endParaRPr>
                    </a:p>
                  </a:txBody>
                  <a:tcPr/>
                </a:tc>
                <a:extLst>
                  <a:ext uri="{0D108BD9-81ED-4DB2-BD59-A6C34878D82A}">
                    <a16:rowId xmlns:a16="http://schemas.microsoft.com/office/drawing/2014/main" val="3467846888"/>
                  </a:ext>
                </a:extLst>
              </a:tr>
            </a:tbl>
          </a:graphicData>
        </a:graphic>
      </p:graphicFrame>
    </p:spTree>
    <p:extLst>
      <p:ext uri="{BB962C8B-B14F-4D97-AF65-F5344CB8AC3E}">
        <p14:creationId xmlns:p14="http://schemas.microsoft.com/office/powerpoint/2010/main" val="727691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7EBF4-08F4-2005-5645-5104D4AD95DF}"/>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868200E8-5DE0-00B3-271C-B107C74BEED1}"/>
              </a:ext>
            </a:extLst>
          </p:cNvPr>
          <p:cNvSpPr txBox="1"/>
          <p:nvPr/>
        </p:nvSpPr>
        <p:spPr>
          <a:xfrm>
            <a:off x="274453" y="409399"/>
            <a:ext cx="8962144" cy="542456"/>
          </a:xfrm>
          <a:prstGeom prst="rect">
            <a:avLst/>
          </a:prstGeom>
          <a:noFill/>
        </p:spPr>
        <p:txBody>
          <a:bodyPr wrap="square" rtlCol="0">
            <a:spAutoFit/>
          </a:bodyPr>
          <a:lstStyle/>
          <a:p>
            <a:r>
              <a:rPr lang="nl-BE" sz="1625" b="1"/>
              <a:t>Where &amp; how we’ll sell</a:t>
            </a:r>
          </a:p>
          <a:p>
            <a:r>
              <a:rPr lang="nl-BE" sz="1300">
                <a:solidFill>
                  <a:schemeClr val="accent1"/>
                </a:solidFill>
              </a:rPr>
              <a:t>	                     	</a:t>
            </a:r>
          </a:p>
        </p:txBody>
      </p:sp>
      <p:pic>
        <p:nvPicPr>
          <p:cNvPr id="52" name="Afbeelding 51" descr="Afbeelding met Graphics, cirkel, schermopname, Lettertype&#10;&#10;Door AI gegenereerde inhoud is mogelijk onjuist.">
            <a:extLst>
              <a:ext uri="{FF2B5EF4-FFF2-40B4-BE49-F238E27FC236}">
                <a16:creationId xmlns:a16="http://schemas.microsoft.com/office/drawing/2014/main" id="{7B4C2EB8-030D-C6A3-8817-92096A1E9C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pic>
        <p:nvPicPr>
          <p:cNvPr id="3" name="Picture 4">
            <a:extLst>
              <a:ext uri="{FF2B5EF4-FFF2-40B4-BE49-F238E27FC236}">
                <a16:creationId xmlns:a16="http://schemas.microsoft.com/office/drawing/2014/main" id="{DA1B0C5C-7F2E-729B-283B-853B5E4161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05FA98CE-1CC0-98E7-B91D-C34A57B94488}"/>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4">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pic>
        <p:nvPicPr>
          <p:cNvPr id="4" name="Afbeelding 3">
            <a:extLst>
              <a:ext uri="{FF2B5EF4-FFF2-40B4-BE49-F238E27FC236}">
                <a16:creationId xmlns:a16="http://schemas.microsoft.com/office/drawing/2014/main" id="{6FC2AC7D-FCB3-B272-641C-371E0BE69FC6}"/>
              </a:ext>
            </a:extLst>
          </p:cNvPr>
          <p:cNvPicPr>
            <a:picLocks noChangeAspect="1"/>
          </p:cNvPicPr>
          <p:nvPr/>
        </p:nvPicPr>
        <p:blipFill>
          <a:blip r:embed="rId5"/>
          <a:stretch>
            <a:fillRect/>
          </a:stretch>
        </p:blipFill>
        <p:spPr>
          <a:xfrm>
            <a:off x="6888953" y="704186"/>
            <a:ext cx="2144008" cy="2726139"/>
          </a:xfrm>
          <a:prstGeom prst="rect">
            <a:avLst/>
          </a:prstGeom>
        </p:spPr>
      </p:pic>
      <p:pic>
        <p:nvPicPr>
          <p:cNvPr id="15" name="Afbeelding 14">
            <a:extLst>
              <a:ext uri="{FF2B5EF4-FFF2-40B4-BE49-F238E27FC236}">
                <a16:creationId xmlns:a16="http://schemas.microsoft.com/office/drawing/2014/main" id="{D493440D-B3D8-D17F-39E7-A897044B45DE}"/>
              </a:ext>
            </a:extLst>
          </p:cNvPr>
          <p:cNvPicPr>
            <a:picLocks noChangeAspect="1"/>
          </p:cNvPicPr>
          <p:nvPr/>
        </p:nvPicPr>
        <p:blipFill>
          <a:blip r:embed="rId6"/>
          <a:stretch>
            <a:fillRect/>
          </a:stretch>
        </p:blipFill>
        <p:spPr>
          <a:xfrm>
            <a:off x="4721795" y="778147"/>
            <a:ext cx="2144008" cy="1345923"/>
          </a:xfrm>
          <a:prstGeom prst="rect">
            <a:avLst/>
          </a:prstGeom>
        </p:spPr>
      </p:pic>
      <p:pic>
        <p:nvPicPr>
          <p:cNvPr id="1026" name="Picture 2" descr="Western Europe Maps - by Freeworldmaps.net">
            <a:extLst>
              <a:ext uri="{FF2B5EF4-FFF2-40B4-BE49-F238E27FC236}">
                <a16:creationId xmlns:a16="http://schemas.microsoft.com/office/drawing/2014/main" id="{E4D0B759-7542-93B0-8153-94220B9EAB1E}"/>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2237" y="2250544"/>
            <a:ext cx="5224203" cy="4105614"/>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a:extLst>
              <a:ext uri="{FF2B5EF4-FFF2-40B4-BE49-F238E27FC236}">
                <a16:creationId xmlns:a16="http://schemas.microsoft.com/office/drawing/2014/main" id="{78288EE3-D204-1AFE-390F-4E10E20CCD31}"/>
              </a:ext>
            </a:extLst>
          </p:cNvPr>
          <p:cNvSpPr txBox="1"/>
          <p:nvPr/>
        </p:nvSpPr>
        <p:spPr>
          <a:xfrm>
            <a:off x="3143250" y="827484"/>
            <a:ext cx="1528688" cy="369332"/>
          </a:xfrm>
          <a:prstGeom prst="rect">
            <a:avLst/>
          </a:prstGeom>
          <a:noFill/>
        </p:spPr>
        <p:txBody>
          <a:bodyPr wrap="none" rtlCol="0">
            <a:spAutoFit/>
          </a:bodyPr>
          <a:lstStyle/>
          <a:p>
            <a:r>
              <a:rPr lang="nl-BE">
                <a:latin typeface="Bradley Hand ITC" panose="03070402050302030203" pitchFamily="66" charset="0"/>
              </a:rPr>
              <a:t>We sell direct</a:t>
            </a:r>
          </a:p>
        </p:txBody>
      </p:sp>
      <p:cxnSp>
        <p:nvCxnSpPr>
          <p:cNvPr id="18" name="Rechte verbindingslijn met pijl 17">
            <a:extLst>
              <a:ext uri="{FF2B5EF4-FFF2-40B4-BE49-F238E27FC236}">
                <a16:creationId xmlns:a16="http://schemas.microsoft.com/office/drawing/2014/main" id="{B80E604A-065B-1A21-7574-2A4852400CC1}"/>
              </a:ext>
            </a:extLst>
          </p:cNvPr>
          <p:cNvCxnSpPr/>
          <p:nvPr/>
        </p:nvCxnSpPr>
        <p:spPr>
          <a:xfrm>
            <a:off x="3874770" y="1196816"/>
            <a:ext cx="67437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kstvak 18">
            <a:extLst>
              <a:ext uri="{FF2B5EF4-FFF2-40B4-BE49-F238E27FC236}">
                <a16:creationId xmlns:a16="http://schemas.microsoft.com/office/drawing/2014/main" id="{4DA35616-D654-33AD-16C7-CAF52C786837}"/>
              </a:ext>
            </a:extLst>
          </p:cNvPr>
          <p:cNvSpPr txBox="1"/>
          <p:nvPr/>
        </p:nvSpPr>
        <p:spPr>
          <a:xfrm>
            <a:off x="5930009" y="3441901"/>
            <a:ext cx="2518638" cy="369332"/>
          </a:xfrm>
          <a:prstGeom prst="rect">
            <a:avLst/>
          </a:prstGeom>
          <a:noFill/>
        </p:spPr>
        <p:txBody>
          <a:bodyPr wrap="none" rtlCol="0">
            <a:spAutoFit/>
          </a:bodyPr>
          <a:lstStyle/>
          <a:p>
            <a:r>
              <a:rPr lang="nl-BE">
                <a:latin typeface="Bradley Hand ITC" panose="03070402050302030203" pitchFamily="66" charset="0"/>
              </a:rPr>
              <a:t>We sell though Resellers</a:t>
            </a:r>
          </a:p>
        </p:txBody>
      </p:sp>
      <p:cxnSp>
        <p:nvCxnSpPr>
          <p:cNvPr id="20" name="Rechte verbindingslijn met pijl 19">
            <a:extLst>
              <a:ext uri="{FF2B5EF4-FFF2-40B4-BE49-F238E27FC236}">
                <a16:creationId xmlns:a16="http://schemas.microsoft.com/office/drawing/2014/main" id="{CD668227-83F8-0465-749D-5865AC0A1711}"/>
              </a:ext>
            </a:extLst>
          </p:cNvPr>
          <p:cNvCxnSpPr>
            <a:cxnSpLocks/>
          </p:cNvCxnSpPr>
          <p:nvPr/>
        </p:nvCxnSpPr>
        <p:spPr>
          <a:xfrm flipH="1">
            <a:off x="6044309" y="3849079"/>
            <a:ext cx="73152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Ster: 5 punten 21">
            <a:extLst>
              <a:ext uri="{FF2B5EF4-FFF2-40B4-BE49-F238E27FC236}">
                <a16:creationId xmlns:a16="http://schemas.microsoft.com/office/drawing/2014/main" id="{233C7445-DA20-E67B-1510-62DC45083A70}"/>
              </a:ext>
            </a:extLst>
          </p:cNvPr>
          <p:cNvSpPr/>
          <p:nvPr/>
        </p:nvSpPr>
        <p:spPr>
          <a:xfrm>
            <a:off x="2380865" y="3954780"/>
            <a:ext cx="248035" cy="2286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 name="Ster: 5 punten 22">
            <a:extLst>
              <a:ext uri="{FF2B5EF4-FFF2-40B4-BE49-F238E27FC236}">
                <a16:creationId xmlns:a16="http://schemas.microsoft.com/office/drawing/2014/main" id="{DD17F60F-7F54-D1CD-951C-BDC781DBB82E}"/>
              </a:ext>
            </a:extLst>
          </p:cNvPr>
          <p:cNvSpPr/>
          <p:nvPr/>
        </p:nvSpPr>
        <p:spPr>
          <a:xfrm>
            <a:off x="3194338" y="5513070"/>
            <a:ext cx="248035" cy="2286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 name="Ster: 5 punten 23">
            <a:extLst>
              <a:ext uri="{FF2B5EF4-FFF2-40B4-BE49-F238E27FC236}">
                <a16:creationId xmlns:a16="http://schemas.microsoft.com/office/drawing/2014/main" id="{5B57236F-A822-C242-2293-35C5FE583865}"/>
              </a:ext>
            </a:extLst>
          </p:cNvPr>
          <p:cNvSpPr/>
          <p:nvPr/>
        </p:nvSpPr>
        <p:spPr>
          <a:xfrm>
            <a:off x="4301105" y="4979670"/>
            <a:ext cx="248035" cy="2286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 name="Ster: 5 punten 24">
            <a:extLst>
              <a:ext uri="{FF2B5EF4-FFF2-40B4-BE49-F238E27FC236}">
                <a16:creationId xmlns:a16="http://schemas.microsoft.com/office/drawing/2014/main" id="{E9BAA83E-294E-1F7A-F84E-27D089E3903D}"/>
              </a:ext>
            </a:extLst>
          </p:cNvPr>
          <p:cNvSpPr/>
          <p:nvPr/>
        </p:nvSpPr>
        <p:spPr>
          <a:xfrm>
            <a:off x="4953000" y="4145280"/>
            <a:ext cx="248035" cy="2286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6" name="Ster: 5 punten 25">
            <a:extLst>
              <a:ext uri="{FF2B5EF4-FFF2-40B4-BE49-F238E27FC236}">
                <a16:creationId xmlns:a16="http://schemas.microsoft.com/office/drawing/2014/main" id="{0376EE49-44FB-9D40-B221-E522FC002CB9}"/>
              </a:ext>
            </a:extLst>
          </p:cNvPr>
          <p:cNvSpPr/>
          <p:nvPr/>
        </p:nvSpPr>
        <p:spPr>
          <a:xfrm>
            <a:off x="3818005" y="3364158"/>
            <a:ext cx="248035" cy="2286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 name="Ster: 5 punten 26">
            <a:extLst>
              <a:ext uri="{FF2B5EF4-FFF2-40B4-BE49-F238E27FC236}">
                <a16:creationId xmlns:a16="http://schemas.microsoft.com/office/drawing/2014/main" id="{5EAC5206-5709-B6CE-6D4F-FE6EA2BAB86C}"/>
              </a:ext>
            </a:extLst>
          </p:cNvPr>
          <p:cNvSpPr/>
          <p:nvPr/>
        </p:nvSpPr>
        <p:spPr>
          <a:xfrm>
            <a:off x="2118360" y="2859469"/>
            <a:ext cx="248035" cy="2286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graphicFrame>
        <p:nvGraphicFramePr>
          <p:cNvPr id="28" name="Tabel 27">
            <a:extLst>
              <a:ext uri="{FF2B5EF4-FFF2-40B4-BE49-F238E27FC236}">
                <a16:creationId xmlns:a16="http://schemas.microsoft.com/office/drawing/2014/main" id="{43C15414-E8E5-C1B8-4E93-704DD8184806}"/>
              </a:ext>
            </a:extLst>
          </p:cNvPr>
          <p:cNvGraphicFramePr>
            <a:graphicFrameLocks noGrp="1"/>
          </p:cNvGraphicFramePr>
          <p:nvPr>
            <p:extLst>
              <p:ext uri="{D42A27DB-BD31-4B8C-83A1-F6EECF244321}">
                <p14:modId xmlns:p14="http://schemas.microsoft.com/office/powerpoint/2010/main" val="734404055"/>
              </p:ext>
            </p:extLst>
          </p:nvPr>
        </p:nvGraphicFramePr>
        <p:xfrm>
          <a:off x="5940837" y="3981450"/>
          <a:ext cx="3744598" cy="2065020"/>
        </p:xfrm>
        <a:graphic>
          <a:graphicData uri="http://schemas.openxmlformats.org/drawingml/2006/table">
            <a:tbl>
              <a:tblPr firstRow="1" bandRow="1">
                <a:tableStyleId>{5C22544A-7EE6-4342-B048-85BDC9FD1C3A}</a:tableStyleId>
              </a:tblPr>
              <a:tblGrid>
                <a:gridCol w="1522953">
                  <a:extLst>
                    <a:ext uri="{9D8B030D-6E8A-4147-A177-3AD203B41FA5}">
                      <a16:colId xmlns:a16="http://schemas.microsoft.com/office/drawing/2014/main" val="2339056292"/>
                    </a:ext>
                  </a:extLst>
                </a:gridCol>
                <a:gridCol w="2221645">
                  <a:extLst>
                    <a:ext uri="{9D8B030D-6E8A-4147-A177-3AD203B41FA5}">
                      <a16:colId xmlns:a16="http://schemas.microsoft.com/office/drawing/2014/main" val="291537291"/>
                    </a:ext>
                  </a:extLst>
                </a:gridCol>
              </a:tblGrid>
              <a:tr h="293370">
                <a:tc>
                  <a:txBody>
                    <a:bodyPr/>
                    <a:lstStyle/>
                    <a:p>
                      <a:r>
                        <a:rPr lang="nl-BE" sz="1400"/>
                        <a:t>cty</a:t>
                      </a:r>
                    </a:p>
                  </a:txBody>
                  <a:tcPr/>
                </a:tc>
                <a:tc>
                  <a:txBody>
                    <a:bodyPr/>
                    <a:lstStyle/>
                    <a:p>
                      <a:r>
                        <a:rPr lang="nl-BE" sz="1400"/>
                        <a:t>Reseller</a:t>
                      </a:r>
                    </a:p>
                  </a:txBody>
                  <a:tcPr/>
                </a:tc>
                <a:extLst>
                  <a:ext uri="{0D108BD9-81ED-4DB2-BD59-A6C34878D82A}">
                    <a16:rowId xmlns:a16="http://schemas.microsoft.com/office/drawing/2014/main" val="2357834463"/>
                  </a:ext>
                </a:extLst>
              </a:tr>
              <a:tr h="293370">
                <a:tc>
                  <a:txBody>
                    <a:bodyPr/>
                    <a:lstStyle/>
                    <a:p>
                      <a:r>
                        <a:rPr lang="nl-BE" sz="1200"/>
                        <a:t>France</a:t>
                      </a:r>
                    </a:p>
                  </a:txBody>
                  <a:tcPr/>
                </a:tc>
                <a:tc>
                  <a:txBody>
                    <a:bodyPr/>
                    <a:lstStyle/>
                    <a:p>
                      <a:r>
                        <a:rPr lang="nl-BE" sz="1200"/>
                        <a:t>LeClerck – confirmed</a:t>
                      </a:r>
                    </a:p>
                  </a:txBody>
                  <a:tcPr/>
                </a:tc>
                <a:extLst>
                  <a:ext uri="{0D108BD9-81ED-4DB2-BD59-A6C34878D82A}">
                    <a16:rowId xmlns:a16="http://schemas.microsoft.com/office/drawing/2014/main" val="994034122"/>
                  </a:ext>
                </a:extLst>
              </a:tr>
              <a:tr h="293370">
                <a:tc>
                  <a:txBody>
                    <a:bodyPr/>
                    <a:lstStyle/>
                    <a:p>
                      <a:r>
                        <a:rPr lang="nl-BE" sz="1200"/>
                        <a:t>Germany</a:t>
                      </a:r>
                    </a:p>
                  </a:txBody>
                  <a:tcPr/>
                </a:tc>
                <a:tc>
                  <a:txBody>
                    <a:bodyPr/>
                    <a:lstStyle/>
                    <a:p>
                      <a:r>
                        <a:rPr lang="nl-BE" sz="1200"/>
                        <a:t>Bunschauffen</a:t>
                      </a:r>
                    </a:p>
                  </a:txBody>
                  <a:tcPr/>
                </a:tc>
                <a:extLst>
                  <a:ext uri="{0D108BD9-81ED-4DB2-BD59-A6C34878D82A}">
                    <a16:rowId xmlns:a16="http://schemas.microsoft.com/office/drawing/2014/main" val="2543247544"/>
                  </a:ext>
                </a:extLst>
              </a:tr>
              <a:tr h="293370">
                <a:tc>
                  <a:txBody>
                    <a:bodyPr/>
                    <a:lstStyle/>
                    <a:p>
                      <a:r>
                        <a:rPr lang="nl-BE" sz="1200"/>
                        <a:t>Austria</a:t>
                      </a:r>
                    </a:p>
                  </a:txBody>
                  <a:tcPr/>
                </a:tc>
                <a:tc>
                  <a:txBody>
                    <a:bodyPr/>
                    <a:lstStyle/>
                    <a:p>
                      <a:r>
                        <a:rPr lang="nl-BE" sz="1200"/>
                        <a:t>Lauda - confirmed</a:t>
                      </a:r>
                    </a:p>
                  </a:txBody>
                  <a:tcPr/>
                </a:tc>
                <a:extLst>
                  <a:ext uri="{0D108BD9-81ED-4DB2-BD59-A6C34878D82A}">
                    <a16:rowId xmlns:a16="http://schemas.microsoft.com/office/drawing/2014/main" val="891906796"/>
                  </a:ext>
                </a:extLst>
              </a:tr>
              <a:tr h="293370">
                <a:tc>
                  <a:txBody>
                    <a:bodyPr/>
                    <a:lstStyle/>
                    <a:p>
                      <a:r>
                        <a:rPr lang="nl-BE" sz="1200"/>
                        <a:t>Italy</a:t>
                      </a:r>
                    </a:p>
                  </a:txBody>
                  <a:tcPr/>
                </a:tc>
                <a:tc>
                  <a:txBody>
                    <a:bodyPr/>
                    <a:lstStyle/>
                    <a:p>
                      <a:r>
                        <a:rPr lang="nl-BE" sz="1200"/>
                        <a:t>Berlotti Inc</a:t>
                      </a:r>
                    </a:p>
                  </a:txBody>
                  <a:tcPr/>
                </a:tc>
                <a:extLst>
                  <a:ext uri="{0D108BD9-81ED-4DB2-BD59-A6C34878D82A}">
                    <a16:rowId xmlns:a16="http://schemas.microsoft.com/office/drawing/2014/main" val="792941476"/>
                  </a:ext>
                </a:extLst>
              </a:tr>
              <a:tr h="293370">
                <a:tc>
                  <a:txBody>
                    <a:bodyPr/>
                    <a:lstStyle/>
                    <a:p>
                      <a:r>
                        <a:rPr lang="nl-BE" sz="1200"/>
                        <a:t>UK</a:t>
                      </a:r>
                    </a:p>
                  </a:txBody>
                  <a:tcPr/>
                </a:tc>
                <a:tc>
                  <a:txBody>
                    <a:bodyPr/>
                    <a:lstStyle/>
                    <a:p>
                      <a:r>
                        <a:rPr lang="nl-BE" sz="1200"/>
                        <a:t>Tech Brothers</a:t>
                      </a:r>
                    </a:p>
                  </a:txBody>
                  <a:tcPr/>
                </a:tc>
                <a:extLst>
                  <a:ext uri="{0D108BD9-81ED-4DB2-BD59-A6C34878D82A}">
                    <a16:rowId xmlns:a16="http://schemas.microsoft.com/office/drawing/2014/main" val="1055621533"/>
                  </a:ext>
                </a:extLst>
              </a:tr>
              <a:tr h="293370">
                <a:tc>
                  <a:txBody>
                    <a:bodyPr/>
                    <a:lstStyle/>
                    <a:p>
                      <a:r>
                        <a:rPr lang="nl-BE" sz="1200"/>
                        <a:t>Switzerland</a:t>
                      </a:r>
                    </a:p>
                  </a:txBody>
                  <a:tcPr/>
                </a:tc>
                <a:tc>
                  <a:txBody>
                    <a:bodyPr/>
                    <a:lstStyle/>
                    <a:p>
                      <a:r>
                        <a:rPr lang="nl-BE" sz="1200"/>
                        <a:t>tba</a:t>
                      </a:r>
                    </a:p>
                  </a:txBody>
                  <a:tcPr/>
                </a:tc>
                <a:extLst>
                  <a:ext uri="{0D108BD9-81ED-4DB2-BD59-A6C34878D82A}">
                    <a16:rowId xmlns:a16="http://schemas.microsoft.com/office/drawing/2014/main" val="2189281969"/>
                  </a:ext>
                </a:extLst>
              </a:tr>
            </a:tbl>
          </a:graphicData>
        </a:graphic>
      </p:graphicFrame>
    </p:spTree>
    <p:extLst>
      <p:ext uri="{BB962C8B-B14F-4D97-AF65-F5344CB8AC3E}">
        <p14:creationId xmlns:p14="http://schemas.microsoft.com/office/powerpoint/2010/main" val="2180897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5B84762-8181-4A08-8518-C926B028CA23}"/>
              </a:ext>
            </a:extLst>
          </p:cNvPr>
          <p:cNvSpPr/>
          <p:nvPr/>
        </p:nvSpPr>
        <p:spPr>
          <a:xfrm>
            <a:off x="936013" y="660247"/>
            <a:ext cx="2012156" cy="384889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5" name="Rectangle 14">
            <a:extLst>
              <a:ext uri="{FF2B5EF4-FFF2-40B4-BE49-F238E27FC236}">
                <a16:creationId xmlns:a16="http://schemas.microsoft.com/office/drawing/2014/main" id="{AF8AC56B-2C97-4970-ACF4-5BDA068D9245}"/>
              </a:ext>
            </a:extLst>
          </p:cNvPr>
          <p:cNvSpPr/>
          <p:nvPr/>
        </p:nvSpPr>
        <p:spPr>
          <a:xfrm>
            <a:off x="4955166" y="660247"/>
            <a:ext cx="2012156" cy="384889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6" name="Rectangle 15">
            <a:extLst>
              <a:ext uri="{FF2B5EF4-FFF2-40B4-BE49-F238E27FC236}">
                <a16:creationId xmlns:a16="http://schemas.microsoft.com/office/drawing/2014/main" id="{8C808F2F-102C-4C41-90D0-66C61ABD7EBC}"/>
              </a:ext>
            </a:extLst>
          </p:cNvPr>
          <p:cNvSpPr/>
          <p:nvPr/>
        </p:nvSpPr>
        <p:spPr>
          <a:xfrm>
            <a:off x="2948169" y="660247"/>
            <a:ext cx="2012156" cy="196056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7" name="Rectangle 16">
            <a:extLst>
              <a:ext uri="{FF2B5EF4-FFF2-40B4-BE49-F238E27FC236}">
                <a16:creationId xmlns:a16="http://schemas.microsoft.com/office/drawing/2014/main" id="{86529291-F822-499E-A323-CE197579327F}"/>
              </a:ext>
            </a:extLst>
          </p:cNvPr>
          <p:cNvSpPr/>
          <p:nvPr/>
        </p:nvSpPr>
        <p:spPr>
          <a:xfrm>
            <a:off x="2948169" y="2620810"/>
            <a:ext cx="2012156" cy="188833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 name="Rectangle 17">
            <a:extLst>
              <a:ext uri="{FF2B5EF4-FFF2-40B4-BE49-F238E27FC236}">
                <a16:creationId xmlns:a16="http://schemas.microsoft.com/office/drawing/2014/main" id="{5A123D3E-C028-41EE-98FB-5CD502DEC3AC}"/>
              </a:ext>
            </a:extLst>
          </p:cNvPr>
          <p:cNvSpPr/>
          <p:nvPr/>
        </p:nvSpPr>
        <p:spPr>
          <a:xfrm>
            <a:off x="6967323" y="660247"/>
            <a:ext cx="2012156" cy="196056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 name="Rectangle 18">
            <a:extLst>
              <a:ext uri="{FF2B5EF4-FFF2-40B4-BE49-F238E27FC236}">
                <a16:creationId xmlns:a16="http://schemas.microsoft.com/office/drawing/2014/main" id="{31DEEC0A-C879-4A59-AED4-73BA9A9F9D43}"/>
              </a:ext>
            </a:extLst>
          </p:cNvPr>
          <p:cNvSpPr/>
          <p:nvPr/>
        </p:nvSpPr>
        <p:spPr>
          <a:xfrm>
            <a:off x="6967323" y="2620810"/>
            <a:ext cx="2012156" cy="188833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21" name="Rectangle 20">
            <a:extLst>
              <a:ext uri="{FF2B5EF4-FFF2-40B4-BE49-F238E27FC236}">
                <a16:creationId xmlns:a16="http://schemas.microsoft.com/office/drawing/2014/main" id="{22D3E9F1-A1DE-4924-9AE6-01CB65DF422C}"/>
              </a:ext>
            </a:extLst>
          </p:cNvPr>
          <p:cNvSpPr/>
          <p:nvPr/>
        </p:nvSpPr>
        <p:spPr>
          <a:xfrm>
            <a:off x="946332" y="4509141"/>
            <a:ext cx="4013994" cy="17059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2" name="TextBox 1">
            <a:extLst>
              <a:ext uri="{FF2B5EF4-FFF2-40B4-BE49-F238E27FC236}">
                <a16:creationId xmlns:a16="http://schemas.microsoft.com/office/drawing/2014/main" id="{5A9F24D1-4764-4FD2-BCFF-817C622EFAA5}"/>
              </a:ext>
            </a:extLst>
          </p:cNvPr>
          <p:cNvSpPr txBox="1"/>
          <p:nvPr/>
        </p:nvSpPr>
        <p:spPr>
          <a:xfrm>
            <a:off x="4960325" y="777662"/>
            <a:ext cx="1991519" cy="1742785"/>
          </a:xfrm>
          <a:prstGeom prst="rect">
            <a:avLst/>
          </a:prstGeom>
          <a:noFill/>
        </p:spPr>
        <p:txBody>
          <a:bodyPr wrap="square" rtlCol="0">
            <a:spAutoFit/>
          </a:bodyPr>
          <a:lstStyle/>
          <a:p>
            <a:r>
              <a:rPr lang="en-US" sz="975">
                <a:solidFill>
                  <a:schemeClr val="accent1">
                    <a:lumMod val="75000"/>
                  </a:schemeClr>
                </a:solidFill>
              </a:rPr>
              <a:t>A story people can tell:</a:t>
            </a:r>
          </a:p>
          <a:p>
            <a:endParaRPr lang="en-US" sz="975">
              <a:solidFill>
                <a:schemeClr val="accent1">
                  <a:lumMod val="75000"/>
                </a:schemeClr>
              </a:solidFill>
            </a:endParaRPr>
          </a:p>
          <a:p>
            <a:r>
              <a:rPr lang="en-US" sz="975"/>
              <a:t>They teach you valuable competences during a challenging, adventurous program so you get more joy and results in leadership. They give you a work / life blending recipe so there is more fun being a leader.</a:t>
            </a:r>
            <a:endParaRPr lang="en-US" sz="975">
              <a:solidFill>
                <a:schemeClr val="accent1">
                  <a:lumMod val="75000"/>
                </a:schemeClr>
              </a:solidFill>
            </a:endParaRPr>
          </a:p>
          <a:p>
            <a:endParaRPr lang="en-US" sz="975">
              <a:solidFill>
                <a:schemeClr val="accent1">
                  <a:lumMod val="75000"/>
                </a:schemeClr>
              </a:solidFill>
            </a:endParaRPr>
          </a:p>
        </p:txBody>
      </p:sp>
      <p:sp>
        <p:nvSpPr>
          <p:cNvPr id="12" name="TextBox 11">
            <a:extLst>
              <a:ext uri="{FF2B5EF4-FFF2-40B4-BE49-F238E27FC236}">
                <a16:creationId xmlns:a16="http://schemas.microsoft.com/office/drawing/2014/main" id="{917A07A8-6108-451B-982C-9A3A97CF0798}"/>
              </a:ext>
            </a:extLst>
          </p:cNvPr>
          <p:cNvSpPr txBox="1"/>
          <p:nvPr/>
        </p:nvSpPr>
        <p:spPr>
          <a:xfrm>
            <a:off x="983647" y="792662"/>
            <a:ext cx="1915145" cy="1442703"/>
          </a:xfrm>
          <a:prstGeom prst="rect">
            <a:avLst/>
          </a:prstGeom>
          <a:noFill/>
        </p:spPr>
        <p:txBody>
          <a:bodyPr wrap="square" rtlCol="0">
            <a:spAutoFit/>
          </a:bodyPr>
          <a:lstStyle/>
          <a:p>
            <a:r>
              <a:rPr lang="en-US" sz="975">
                <a:solidFill>
                  <a:schemeClr val="accent1">
                    <a:lumMod val="75000"/>
                  </a:schemeClr>
                </a:solidFill>
              </a:rPr>
              <a:t>Recognizably &amp; distinct different:</a:t>
            </a:r>
          </a:p>
          <a:p>
            <a:endParaRPr lang="en-US" sz="975">
              <a:solidFill>
                <a:schemeClr val="accent1">
                  <a:lumMod val="75000"/>
                </a:schemeClr>
              </a:solidFill>
            </a:endParaRPr>
          </a:p>
          <a:p>
            <a:r>
              <a:rPr lang="en-US" sz="975"/>
              <a:t>Challenging programs that are unique in the world. Many would love, few are chosen so we’re looking for something mystical, distinct like a freemasonry for wisdom-hunters.</a:t>
            </a:r>
          </a:p>
        </p:txBody>
      </p:sp>
      <p:sp>
        <p:nvSpPr>
          <p:cNvPr id="13" name="TextBox 12">
            <a:extLst>
              <a:ext uri="{FF2B5EF4-FFF2-40B4-BE49-F238E27FC236}">
                <a16:creationId xmlns:a16="http://schemas.microsoft.com/office/drawing/2014/main" id="{987094F3-9B85-4770-BD3B-B1003EC9D33E}"/>
              </a:ext>
            </a:extLst>
          </p:cNvPr>
          <p:cNvSpPr txBox="1"/>
          <p:nvPr/>
        </p:nvSpPr>
        <p:spPr>
          <a:xfrm>
            <a:off x="2963647" y="790061"/>
            <a:ext cx="2001838" cy="992579"/>
          </a:xfrm>
          <a:prstGeom prst="rect">
            <a:avLst/>
          </a:prstGeom>
          <a:noFill/>
        </p:spPr>
        <p:txBody>
          <a:bodyPr wrap="square" rtlCol="0">
            <a:spAutoFit/>
          </a:bodyPr>
          <a:lstStyle/>
          <a:p>
            <a:r>
              <a:rPr lang="en-US" sz="975">
                <a:solidFill>
                  <a:schemeClr val="accent1">
                    <a:lumMod val="75000"/>
                  </a:schemeClr>
                </a:solidFill>
              </a:rPr>
              <a:t>Based on strong why:</a:t>
            </a:r>
          </a:p>
          <a:p>
            <a:endParaRPr lang="en-US" sz="975">
              <a:solidFill>
                <a:schemeClr val="accent1">
                  <a:lumMod val="75000"/>
                </a:schemeClr>
              </a:solidFill>
            </a:endParaRPr>
          </a:p>
          <a:p>
            <a:r>
              <a:rPr lang="en-US" sz="975"/>
              <a:t>A few valuable competences allows you to get more fulfillment and get better results in life and work</a:t>
            </a:r>
          </a:p>
        </p:txBody>
      </p:sp>
      <p:sp>
        <p:nvSpPr>
          <p:cNvPr id="23" name="TextBox 22">
            <a:extLst>
              <a:ext uri="{FF2B5EF4-FFF2-40B4-BE49-F238E27FC236}">
                <a16:creationId xmlns:a16="http://schemas.microsoft.com/office/drawing/2014/main" id="{AF1B7207-076C-471A-9856-2993D202907E}"/>
              </a:ext>
            </a:extLst>
          </p:cNvPr>
          <p:cNvSpPr txBox="1"/>
          <p:nvPr/>
        </p:nvSpPr>
        <p:spPr>
          <a:xfrm>
            <a:off x="7003390" y="790062"/>
            <a:ext cx="1960612" cy="1142620"/>
          </a:xfrm>
          <a:prstGeom prst="rect">
            <a:avLst/>
          </a:prstGeom>
          <a:noFill/>
        </p:spPr>
        <p:txBody>
          <a:bodyPr wrap="square" rtlCol="0">
            <a:spAutoFit/>
          </a:bodyPr>
          <a:lstStyle/>
          <a:p>
            <a:r>
              <a:rPr lang="en-US" sz="975">
                <a:solidFill>
                  <a:schemeClr val="accent1">
                    <a:lumMod val="75000"/>
                  </a:schemeClr>
                </a:solidFill>
              </a:rPr>
              <a:t>Strong brands creates clarity:</a:t>
            </a:r>
          </a:p>
          <a:p>
            <a:endParaRPr lang="en-US" sz="975">
              <a:solidFill>
                <a:schemeClr val="accent1">
                  <a:lumMod val="75000"/>
                </a:schemeClr>
              </a:solidFill>
            </a:endParaRPr>
          </a:p>
          <a:p>
            <a:r>
              <a:rPr lang="en-US" sz="975"/>
              <a:t>A number of competences can change much in the way you’ll get results and fulfillment in leadership. </a:t>
            </a:r>
          </a:p>
          <a:p>
            <a:endParaRPr lang="en-US" sz="975">
              <a:solidFill>
                <a:schemeClr val="accent1">
                  <a:lumMod val="75000"/>
                </a:schemeClr>
              </a:solidFill>
            </a:endParaRPr>
          </a:p>
        </p:txBody>
      </p:sp>
      <p:sp>
        <p:nvSpPr>
          <p:cNvPr id="24" name="Rectangle 23">
            <a:extLst>
              <a:ext uri="{FF2B5EF4-FFF2-40B4-BE49-F238E27FC236}">
                <a16:creationId xmlns:a16="http://schemas.microsoft.com/office/drawing/2014/main" id="{CC90FA3B-2218-41EF-AEFA-E3266CD11CF9}"/>
              </a:ext>
            </a:extLst>
          </p:cNvPr>
          <p:cNvSpPr/>
          <p:nvPr/>
        </p:nvSpPr>
        <p:spPr>
          <a:xfrm>
            <a:off x="4950007" y="4509141"/>
            <a:ext cx="4035721" cy="17059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25" name="TextBox 24">
            <a:extLst>
              <a:ext uri="{FF2B5EF4-FFF2-40B4-BE49-F238E27FC236}">
                <a16:creationId xmlns:a16="http://schemas.microsoft.com/office/drawing/2014/main" id="{1C7C014F-6CAF-4DE2-B478-62296D6D1CB7}"/>
              </a:ext>
            </a:extLst>
          </p:cNvPr>
          <p:cNvSpPr txBox="1"/>
          <p:nvPr/>
        </p:nvSpPr>
        <p:spPr>
          <a:xfrm>
            <a:off x="7009376" y="2672668"/>
            <a:ext cx="1960612" cy="1142620"/>
          </a:xfrm>
          <a:prstGeom prst="rect">
            <a:avLst/>
          </a:prstGeom>
          <a:noFill/>
        </p:spPr>
        <p:txBody>
          <a:bodyPr wrap="square" rtlCol="0">
            <a:spAutoFit/>
          </a:bodyPr>
          <a:lstStyle/>
          <a:p>
            <a:r>
              <a:rPr lang="en-US" sz="975">
                <a:solidFill>
                  <a:schemeClr val="accent1">
                    <a:lumMod val="75000"/>
                  </a:schemeClr>
                </a:solidFill>
              </a:rPr>
              <a:t>A living brand:</a:t>
            </a:r>
          </a:p>
          <a:p>
            <a:endParaRPr lang="en-US" sz="975"/>
          </a:p>
          <a:p>
            <a:r>
              <a:rPr lang="en-US" sz="975"/>
              <a:t>Participants become members of I’SPYRE and remain followers of the I’SPYRE community and activities. Participants opt </a:t>
            </a:r>
            <a:r>
              <a:rPr lang="en-US" sz="975" err="1"/>
              <a:t>voor</a:t>
            </a:r>
            <a:r>
              <a:rPr lang="en-US" sz="975"/>
              <a:t> seasonal and annual events.</a:t>
            </a:r>
            <a:endParaRPr lang="en-US" sz="975">
              <a:solidFill>
                <a:schemeClr val="accent1">
                  <a:lumMod val="75000"/>
                </a:schemeClr>
              </a:solidFill>
            </a:endParaRPr>
          </a:p>
        </p:txBody>
      </p:sp>
      <p:sp>
        <p:nvSpPr>
          <p:cNvPr id="27" name="TextBox 26">
            <a:extLst>
              <a:ext uri="{FF2B5EF4-FFF2-40B4-BE49-F238E27FC236}">
                <a16:creationId xmlns:a16="http://schemas.microsoft.com/office/drawing/2014/main" id="{A8220B9B-1B91-4610-B16C-F9E56290ACCC}"/>
              </a:ext>
            </a:extLst>
          </p:cNvPr>
          <p:cNvSpPr txBox="1"/>
          <p:nvPr/>
        </p:nvSpPr>
        <p:spPr>
          <a:xfrm>
            <a:off x="5043009" y="4594186"/>
            <a:ext cx="3894353" cy="1592744"/>
          </a:xfrm>
          <a:prstGeom prst="rect">
            <a:avLst/>
          </a:prstGeom>
          <a:noFill/>
        </p:spPr>
        <p:txBody>
          <a:bodyPr wrap="square" rtlCol="0">
            <a:spAutoFit/>
          </a:bodyPr>
          <a:lstStyle/>
          <a:p>
            <a:r>
              <a:rPr lang="en-US" sz="975">
                <a:solidFill>
                  <a:schemeClr val="accent1">
                    <a:lumMod val="75000"/>
                  </a:schemeClr>
                </a:solidFill>
              </a:rPr>
              <a:t>How to become trustworthy:</a:t>
            </a:r>
          </a:p>
          <a:p>
            <a:endParaRPr lang="en-US" sz="975">
              <a:solidFill>
                <a:schemeClr val="accent1">
                  <a:lumMod val="75000"/>
                </a:schemeClr>
              </a:solidFill>
            </a:endParaRPr>
          </a:p>
          <a:p>
            <a:pPr marL="139303" indent="-139303">
              <a:buFont typeface="Arial" panose="020B0604020202020204" pitchFamily="34" charset="0"/>
              <a:buChar char="•"/>
            </a:pPr>
            <a:r>
              <a:rPr lang="en-US" sz="975"/>
              <a:t>I’SPYRE is run by accredited partners.</a:t>
            </a:r>
          </a:p>
          <a:p>
            <a:pPr marL="139303" indent="-139303">
              <a:buFont typeface="Arial" panose="020B0604020202020204" pitchFamily="34" charset="0"/>
              <a:buChar char="•"/>
            </a:pPr>
            <a:r>
              <a:rPr lang="en-US" sz="975"/>
              <a:t>I’SPYRE has distinguished executive ambassadors.</a:t>
            </a:r>
          </a:p>
          <a:p>
            <a:pPr marL="139303" indent="-139303">
              <a:buFont typeface="Arial" panose="020B0604020202020204" pitchFamily="34" charset="0"/>
              <a:buChar char="•"/>
            </a:pPr>
            <a:r>
              <a:rPr lang="en-US" sz="975"/>
              <a:t>Government agencies promote the scheme / brand.</a:t>
            </a:r>
          </a:p>
          <a:p>
            <a:pPr marL="139303" indent="-139303">
              <a:buFont typeface="Arial" panose="020B0604020202020204" pitchFamily="34" charset="0"/>
              <a:buChar char="•"/>
            </a:pPr>
            <a:r>
              <a:rPr lang="en-US" sz="975"/>
              <a:t>KMO </a:t>
            </a:r>
            <a:r>
              <a:rPr lang="en-US" sz="975" err="1"/>
              <a:t>portefeuille</a:t>
            </a:r>
            <a:r>
              <a:rPr lang="en-US" sz="975"/>
              <a:t> is awarded (40% reimbursement).</a:t>
            </a:r>
          </a:p>
          <a:p>
            <a:pPr marL="139303" indent="-139303">
              <a:buFont typeface="Arial" panose="020B0604020202020204" pitchFamily="34" charset="0"/>
              <a:buChar char="•"/>
            </a:pPr>
            <a:r>
              <a:rPr lang="en-US" sz="975"/>
              <a:t>Distinguished people praise the brand. &amp; endorse the formulae. </a:t>
            </a:r>
          </a:p>
          <a:p>
            <a:pPr marL="139303" indent="-139303">
              <a:buFont typeface="Arial" panose="020B0604020202020204" pitchFamily="34" charset="0"/>
              <a:buChar char="•"/>
            </a:pPr>
            <a:r>
              <a:rPr lang="en-US" sz="975"/>
              <a:t>Participants endorse the program and become ambassadors.</a:t>
            </a:r>
            <a:endParaRPr lang="en-US" sz="975">
              <a:solidFill>
                <a:schemeClr val="accent1">
                  <a:lumMod val="75000"/>
                </a:schemeClr>
              </a:solidFill>
            </a:endParaRPr>
          </a:p>
          <a:p>
            <a:endParaRPr lang="en-US" sz="975"/>
          </a:p>
          <a:p>
            <a:endParaRPr lang="en-US" sz="975">
              <a:solidFill>
                <a:schemeClr val="accent1">
                  <a:lumMod val="75000"/>
                </a:schemeClr>
              </a:solidFill>
            </a:endParaRPr>
          </a:p>
        </p:txBody>
      </p:sp>
      <p:sp>
        <p:nvSpPr>
          <p:cNvPr id="28" name="TextBox 27">
            <a:extLst>
              <a:ext uri="{FF2B5EF4-FFF2-40B4-BE49-F238E27FC236}">
                <a16:creationId xmlns:a16="http://schemas.microsoft.com/office/drawing/2014/main" id="{3A6B795A-DD3E-4B76-A118-12702EB81A19}"/>
              </a:ext>
            </a:extLst>
          </p:cNvPr>
          <p:cNvSpPr txBox="1"/>
          <p:nvPr/>
        </p:nvSpPr>
        <p:spPr>
          <a:xfrm>
            <a:off x="2970832" y="2705699"/>
            <a:ext cx="2001838" cy="1292662"/>
          </a:xfrm>
          <a:prstGeom prst="rect">
            <a:avLst/>
          </a:prstGeom>
          <a:noFill/>
        </p:spPr>
        <p:txBody>
          <a:bodyPr wrap="square" rtlCol="0">
            <a:spAutoFit/>
          </a:bodyPr>
          <a:lstStyle/>
          <a:p>
            <a:r>
              <a:rPr lang="en-US" sz="975">
                <a:solidFill>
                  <a:schemeClr val="accent1">
                    <a:lumMod val="75000"/>
                  </a:schemeClr>
                </a:solidFill>
              </a:rPr>
              <a:t>Brand promise:</a:t>
            </a:r>
          </a:p>
          <a:p>
            <a:endParaRPr lang="en-US" sz="975">
              <a:solidFill>
                <a:schemeClr val="accent1">
                  <a:lumMod val="75000"/>
                </a:schemeClr>
              </a:solidFill>
            </a:endParaRPr>
          </a:p>
          <a:p>
            <a:r>
              <a:rPr lang="en-US" sz="975"/>
              <a:t>We’ll teach you valuable competences that you can </a:t>
            </a:r>
            <a:r>
              <a:rPr lang="en-US" sz="975" err="1"/>
              <a:t>mould</a:t>
            </a:r>
            <a:r>
              <a:rPr lang="en-US" sz="975"/>
              <a:t> into your own methods you can apply immediately.</a:t>
            </a:r>
          </a:p>
          <a:p>
            <a:endParaRPr lang="en-US" sz="975">
              <a:solidFill>
                <a:schemeClr val="accent1">
                  <a:lumMod val="75000"/>
                </a:schemeClr>
              </a:solidFill>
            </a:endParaRPr>
          </a:p>
          <a:p>
            <a:endParaRPr lang="en-US" sz="975">
              <a:solidFill>
                <a:schemeClr val="accent1">
                  <a:lumMod val="75000"/>
                </a:schemeClr>
              </a:solidFill>
            </a:endParaRPr>
          </a:p>
        </p:txBody>
      </p:sp>
      <p:sp>
        <p:nvSpPr>
          <p:cNvPr id="20" name="Rectangle 15">
            <a:extLst>
              <a:ext uri="{FF2B5EF4-FFF2-40B4-BE49-F238E27FC236}">
                <a16:creationId xmlns:a16="http://schemas.microsoft.com/office/drawing/2014/main" id="{678AD9D8-CE93-4A4D-A4E3-075875E26978}"/>
              </a:ext>
            </a:extLst>
          </p:cNvPr>
          <p:cNvSpPr/>
          <p:nvPr/>
        </p:nvSpPr>
        <p:spPr>
          <a:xfrm>
            <a:off x="936013" y="652834"/>
            <a:ext cx="2012156" cy="196056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22" name="TextBox 27">
            <a:extLst>
              <a:ext uri="{FF2B5EF4-FFF2-40B4-BE49-F238E27FC236}">
                <a16:creationId xmlns:a16="http://schemas.microsoft.com/office/drawing/2014/main" id="{70E4FA19-BCEC-40E5-8C24-E3F177C43D63}"/>
              </a:ext>
            </a:extLst>
          </p:cNvPr>
          <p:cNvSpPr txBox="1"/>
          <p:nvPr/>
        </p:nvSpPr>
        <p:spPr>
          <a:xfrm>
            <a:off x="983646" y="4516554"/>
            <a:ext cx="3883678" cy="1742785"/>
          </a:xfrm>
          <a:prstGeom prst="rect">
            <a:avLst/>
          </a:prstGeom>
          <a:noFill/>
        </p:spPr>
        <p:txBody>
          <a:bodyPr wrap="square" rtlCol="0">
            <a:spAutoFit/>
          </a:bodyPr>
          <a:lstStyle/>
          <a:p>
            <a:r>
              <a:rPr lang="en-US" sz="975">
                <a:solidFill>
                  <a:schemeClr val="accent1">
                    <a:lumMod val="75000"/>
                  </a:schemeClr>
                </a:solidFill>
              </a:rPr>
              <a:t>Pains:</a:t>
            </a:r>
          </a:p>
          <a:p>
            <a:pPr marL="139303" indent="-139303">
              <a:buFont typeface="Arial" panose="020B0604020202020204" pitchFamily="34" charset="0"/>
              <a:buChar char="•"/>
            </a:pPr>
            <a:r>
              <a:rPr lang="en-US" sz="975"/>
              <a:t>SME leaders are tired because they find it hard to delegate and trust subordinates</a:t>
            </a:r>
          </a:p>
          <a:p>
            <a:pPr marL="139303" indent="-139303">
              <a:buFont typeface="Arial" panose="020B0604020202020204" pitchFamily="34" charset="0"/>
              <a:buChar char="•"/>
            </a:pPr>
            <a:r>
              <a:rPr lang="en-US" sz="975"/>
              <a:t>SME leaders do not fully exploit the </a:t>
            </a:r>
            <a:r>
              <a:rPr lang="en-US" sz="975" err="1"/>
              <a:t>organisatonal</a:t>
            </a:r>
            <a:r>
              <a:rPr lang="en-US" sz="975"/>
              <a:t> capacity</a:t>
            </a:r>
          </a:p>
          <a:p>
            <a:endParaRPr lang="en-US" sz="975">
              <a:solidFill>
                <a:schemeClr val="accent1">
                  <a:lumMod val="75000"/>
                </a:schemeClr>
              </a:solidFill>
            </a:endParaRPr>
          </a:p>
          <a:p>
            <a:r>
              <a:rPr lang="en-US" sz="975">
                <a:solidFill>
                  <a:schemeClr val="accent1">
                    <a:lumMod val="75000"/>
                  </a:schemeClr>
                </a:solidFill>
              </a:rPr>
              <a:t>Gains:</a:t>
            </a:r>
          </a:p>
          <a:p>
            <a:pPr marL="232172" indent="-232172">
              <a:buFontTx/>
              <a:buChar char="-"/>
            </a:pPr>
            <a:r>
              <a:rPr lang="en-US" sz="975"/>
              <a:t>SME leaders are happier because they have a better work / life blend</a:t>
            </a:r>
          </a:p>
          <a:p>
            <a:pPr marL="232172" indent="-232172">
              <a:buFontTx/>
              <a:buChar char="-"/>
            </a:pPr>
            <a:r>
              <a:rPr lang="en-US" sz="975"/>
              <a:t>SME are more successful because they delegate better and trust subordinates</a:t>
            </a:r>
          </a:p>
          <a:p>
            <a:pPr marL="232172" indent="-232172">
              <a:buFontTx/>
              <a:buChar char="-"/>
            </a:pPr>
            <a:r>
              <a:rPr lang="en-US" sz="975"/>
              <a:t>SME leaders </a:t>
            </a:r>
            <a:r>
              <a:rPr lang="en-US" sz="975" err="1"/>
              <a:t>optimise</a:t>
            </a:r>
            <a:r>
              <a:rPr lang="en-US" sz="975"/>
              <a:t> better the </a:t>
            </a:r>
            <a:r>
              <a:rPr lang="en-US" sz="975" err="1"/>
              <a:t>organisatonal</a:t>
            </a:r>
            <a:r>
              <a:rPr lang="en-US" sz="975"/>
              <a:t> potential</a:t>
            </a:r>
          </a:p>
        </p:txBody>
      </p:sp>
      <p:sp>
        <p:nvSpPr>
          <p:cNvPr id="29" name="Rectangle 15">
            <a:extLst>
              <a:ext uri="{FF2B5EF4-FFF2-40B4-BE49-F238E27FC236}">
                <a16:creationId xmlns:a16="http://schemas.microsoft.com/office/drawing/2014/main" id="{247B2DB8-225D-4BCB-AA2E-54FDAE4DE9DB}"/>
              </a:ext>
            </a:extLst>
          </p:cNvPr>
          <p:cNvSpPr/>
          <p:nvPr/>
        </p:nvSpPr>
        <p:spPr>
          <a:xfrm>
            <a:off x="936013" y="2613396"/>
            <a:ext cx="2012156" cy="189574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30" name="TextBox 27">
            <a:extLst>
              <a:ext uri="{FF2B5EF4-FFF2-40B4-BE49-F238E27FC236}">
                <a16:creationId xmlns:a16="http://schemas.microsoft.com/office/drawing/2014/main" id="{302B2C8F-2D24-4467-996A-498DA63B73FD}"/>
              </a:ext>
            </a:extLst>
          </p:cNvPr>
          <p:cNvSpPr txBox="1"/>
          <p:nvPr/>
        </p:nvSpPr>
        <p:spPr>
          <a:xfrm>
            <a:off x="988384" y="2705699"/>
            <a:ext cx="2001838" cy="1292662"/>
          </a:xfrm>
          <a:prstGeom prst="rect">
            <a:avLst/>
          </a:prstGeom>
          <a:noFill/>
        </p:spPr>
        <p:txBody>
          <a:bodyPr wrap="square" rtlCol="0">
            <a:spAutoFit/>
          </a:bodyPr>
          <a:lstStyle/>
          <a:p>
            <a:r>
              <a:rPr lang="en-US" sz="975">
                <a:solidFill>
                  <a:schemeClr val="accent1">
                    <a:lumMod val="75000"/>
                  </a:schemeClr>
                </a:solidFill>
              </a:rPr>
              <a:t>Distinct assets:</a:t>
            </a:r>
          </a:p>
          <a:p>
            <a:endParaRPr lang="en-US" sz="975">
              <a:solidFill>
                <a:schemeClr val="accent1">
                  <a:lumMod val="75000"/>
                </a:schemeClr>
              </a:solidFill>
            </a:endParaRPr>
          </a:p>
          <a:p>
            <a:r>
              <a:rPr lang="en-US" sz="975"/>
              <a:t>Tangible approach</a:t>
            </a:r>
          </a:p>
          <a:p>
            <a:r>
              <a:rPr lang="en-US" sz="975"/>
              <a:t>Immediately applicable</a:t>
            </a:r>
          </a:p>
          <a:p>
            <a:r>
              <a:rPr lang="en-US" sz="975"/>
              <a:t>Longevity</a:t>
            </a:r>
          </a:p>
          <a:p>
            <a:r>
              <a:rPr lang="en-US" sz="975"/>
              <a:t>Something people dream about</a:t>
            </a:r>
          </a:p>
          <a:p>
            <a:r>
              <a:rPr lang="en-US" sz="975"/>
              <a:t>Privilege to participate</a:t>
            </a:r>
          </a:p>
          <a:p>
            <a:endParaRPr lang="en-US" sz="975">
              <a:solidFill>
                <a:schemeClr val="accent1">
                  <a:lumMod val="75000"/>
                </a:schemeClr>
              </a:solidFill>
            </a:endParaRPr>
          </a:p>
        </p:txBody>
      </p:sp>
      <p:sp>
        <p:nvSpPr>
          <p:cNvPr id="3" name="Tekstvak 2">
            <a:extLst>
              <a:ext uri="{FF2B5EF4-FFF2-40B4-BE49-F238E27FC236}">
                <a16:creationId xmlns:a16="http://schemas.microsoft.com/office/drawing/2014/main" id="{E3036FAE-D570-4950-B734-37A582A10D54}"/>
              </a:ext>
            </a:extLst>
          </p:cNvPr>
          <p:cNvSpPr txBox="1"/>
          <p:nvPr/>
        </p:nvSpPr>
        <p:spPr>
          <a:xfrm>
            <a:off x="5134298" y="2666125"/>
            <a:ext cx="1536024" cy="1443087"/>
          </a:xfrm>
          <a:prstGeom prst="rect">
            <a:avLst/>
          </a:prstGeom>
          <a:noFill/>
        </p:spPr>
        <p:txBody>
          <a:bodyPr wrap="square" rtlCol="0">
            <a:spAutoFit/>
          </a:bodyPr>
          <a:lstStyle/>
          <a:p>
            <a:pPr algn="just"/>
            <a:r>
              <a:rPr lang="nl-BE" sz="1463"/>
              <a:t>We make </a:t>
            </a:r>
            <a:r>
              <a:rPr lang="nl-BE" sz="1463" err="1"/>
              <a:t>people’s</a:t>
            </a:r>
            <a:r>
              <a:rPr lang="nl-BE" sz="1463"/>
              <a:t> </a:t>
            </a:r>
            <a:r>
              <a:rPr lang="nl-BE" sz="1463" err="1"/>
              <a:t>dreams</a:t>
            </a:r>
            <a:r>
              <a:rPr lang="nl-BE" sz="1463"/>
              <a:t> </a:t>
            </a:r>
            <a:r>
              <a:rPr lang="nl-BE" sz="1463" err="1"/>
              <a:t>possible</a:t>
            </a:r>
            <a:r>
              <a:rPr lang="nl-BE" sz="1463"/>
              <a:t> </a:t>
            </a:r>
            <a:r>
              <a:rPr lang="nl-BE" sz="1463" err="1"/>
              <a:t>and</a:t>
            </a:r>
            <a:r>
              <a:rPr lang="nl-BE" sz="1463"/>
              <a:t> we </a:t>
            </a:r>
            <a:r>
              <a:rPr lang="nl-BE" sz="1463" err="1"/>
              <a:t>will</a:t>
            </a:r>
            <a:r>
              <a:rPr lang="nl-BE" sz="1463"/>
              <a:t> </a:t>
            </a:r>
            <a:r>
              <a:rPr lang="nl-BE" sz="1463" err="1"/>
              <a:t>also</a:t>
            </a:r>
            <a:r>
              <a:rPr lang="nl-BE" sz="1463"/>
              <a:t> </a:t>
            </a:r>
            <a:r>
              <a:rPr lang="nl-BE" sz="1463" err="1"/>
              <a:t>give</a:t>
            </a:r>
            <a:r>
              <a:rPr lang="nl-BE" sz="1463"/>
              <a:t> </a:t>
            </a:r>
            <a:r>
              <a:rPr lang="nl-BE" sz="1463" err="1"/>
              <a:t>them</a:t>
            </a:r>
            <a:r>
              <a:rPr lang="nl-BE" sz="1463"/>
              <a:t> life-</a:t>
            </a:r>
            <a:r>
              <a:rPr lang="nl-BE" sz="1463" err="1"/>
              <a:t>changing</a:t>
            </a:r>
            <a:r>
              <a:rPr lang="nl-BE" sz="1463"/>
              <a:t> skills.</a:t>
            </a:r>
          </a:p>
        </p:txBody>
      </p:sp>
      <p:pic>
        <p:nvPicPr>
          <p:cNvPr id="4" name="Afbeelding 3" descr="Afbeelding met Graphics, cirkel, schermopname, Lettertype&#10;&#10;Door AI gegenereerde inhoud is mogelijk onjuist.">
            <a:extLst>
              <a:ext uri="{FF2B5EF4-FFF2-40B4-BE49-F238E27FC236}">
                <a16:creationId xmlns:a16="http://schemas.microsoft.com/office/drawing/2014/main" id="{A48CCBB1-7337-3E35-4590-76CCD01E8E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pic>
        <p:nvPicPr>
          <p:cNvPr id="5" name="Picture 4">
            <a:extLst>
              <a:ext uri="{FF2B5EF4-FFF2-40B4-BE49-F238E27FC236}">
                <a16:creationId xmlns:a16="http://schemas.microsoft.com/office/drawing/2014/main" id="{6FEF2936-B24C-42CB-C669-3CA9891F15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5">
            <a:extLst>
              <a:ext uri="{FF2B5EF4-FFF2-40B4-BE49-F238E27FC236}">
                <a16:creationId xmlns:a16="http://schemas.microsoft.com/office/drawing/2014/main" id="{D5EB9020-CB99-F623-8943-9EEB56A9E28B}"/>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4">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spTree>
    <p:extLst>
      <p:ext uri="{BB962C8B-B14F-4D97-AF65-F5344CB8AC3E}">
        <p14:creationId xmlns:p14="http://schemas.microsoft.com/office/powerpoint/2010/main" val="3307757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09E487-3AB3-49D2-A860-855D14077EDD}"/>
              </a:ext>
            </a:extLst>
          </p:cNvPr>
          <p:cNvPicPr>
            <a:picLocks noChangeAspect="1"/>
          </p:cNvPicPr>
          <p:nvPr/>
        </p:nvPicPr>
        <p:blipFill>
          <a:blip r:embed="rId2"/>
          <a:stretch>
            <a:fillRect/>
          </a:stretch>
        </p:blipFill>
        <p:spPr>
          <a:xfrm>
            <a:off x="928688" y="1342826"/>
            <a:ext cx="8048625" cy="4667648"/>
          </a:xfrm>
          <a:prstGeom prst="rect">
            <a:avLst/>
          </a:prstGeom>
        </p:spPr>
      </p:pic>
      <p:sp>
        <p:nvSpPr>
          <p:cNvPr id="3" name="TextBox 2">
            <a:extLst>
              <a:ext uri="{FF2B5EF4-FFF2-40B4-BE49-F238E27FC236}">
                <a16:creationId xmlns:a16="http://schemas.microsoft.com/office/drawing/2014/main" id="{EF5E336D-6AAE-47AA-BAF6-474B5BB505AF}"/>
              </a:ext>
            </a:extLst>
          </p:cNvPr>
          <p:cNvSpPr txBox="1"/>
          <p:nvPr/>
        </p:nvSpPr>
        <p:spPr>
          <a:xfrm>
            <a:off x="914261" y="822479"/>
            <a:ext cx="3219450" cy="229935"/>
          </a:xfrm>
          <a:prstGeom prst="rect">
            <a:avLst/>
          </a:prstGeom>
          <a:noFill/>
        </p:spPr>
        <p:txBody>
          <a:bodyPr wrap="square" rtlCol="0">
            <a:spAutoFit/>
          </a:bodyPr>
          <a:lstStyle/>
          <a:p>
            <a:r>
              <a:rPr lang="en-US" sz="894"/>
              <a:t>Business model Canvas, I’SYPRE , V1</a:t>
            </a:r>
          </a:p>
        </p:txBody>
      </p:sp>
      <p:sp>
        <p:nvSpPr>
          <p:cNvPr id="4" name="TextBox 3">
            <a:extLst>
              <a:ext uri="{FF2B5EF4-FFF2-40B4-BE49-F238E27FC236}">
                <a16:creationId xmlns:a16="http://schemas.microsoft.com/office/drawing/2014/main" id="{7E55985E-A1C2-44D0-92EE-F1CC408DB692}"/>
              </a:ext>
            </a:extLst>
          </p:cNvPr>
          <p:cNvSpPr txBox="1"/>
          <p:nvPr/>
        </p:nvSpPr>
        <p:spPr>
          <a:xfrm>
            <a:off x="928688" y="1447801"/>
            <a:ext cx="1609725" cy="3394775"/>
          </a:xfrm>
          <a:prstGeom prst="rect">
            <a:avLst/>
          </a:prstGeom>
          <a:noFill/>
        </p:spPr>
        <p:txBody>
          <a:bodyPr wrap="square" rtlCol="0">
            <a:spAutoFit/>
          </a:bodyPr>
          <a:lstStyle/>
          <a:p>
            <a:r>
              <a:rPr lang="en-US" sz="894">
                <a:solidFill>
                  <a:schemeClr val="accent1">
                    <a:lumMod val="75000"/>
                  </a:schemeClr>
                </a:solidFill>
              </a:rPr>
              <a:t>KEY PARTNERS:</a:t>
            </a:r>
          </a:p>
          <a:p>
            <a:endParaRPr lang="en-US" sz="894"/>
          </a:p>
          <a:p>
            <a:r>
              <a:rPr lang="en-US" sz="894"/>
              <a:t>Founder; Bart Peeters, CAP5, </a:t>
            </a:r>
            <a:r>
              <a:rPr lang="en-US" sz="894">
                <a:hlinkClick r:id="rId3"/>
              </a:rPr>
              <a:t>www.cap5.net</a:t>
            </a:r>
            <a:r>
              <a:rPr lang="en-US" sz="894"/>
              <a:t>, </a:t>
            </a:r>
            <a:r>
              <a:rPr lang="en-US" sz="894">
                <a:hlinkClick r:id="rId4"/>
              </a:rPr>
              <a:t>www.ispyre.net</a:t>
            </a:r>
            <a:endParaRPr lang="en-US" sz="894"/>
          </a:p>
          <a:p>
            <a:endParaRPr lang="en-US" sz="894"/>
          </a:p>
          <a:p>
            <a:r>
              <a:rPr lang="en-US" sz="894"/>
              <a:t>Logistics &amp; coordination: Made in Africa Tours, contact Richard White, </a:t>
            </a:r>
            <a:r>
              <a:rPr lang="en-US" sz="894">
                <a:hlinkClick r:id="rId5"/>
              </a:rPr>
              <a:t>https://www.madeinafricatours.com/</a:t>
            </a:r>
            <a:endParaRPr lang="en-US" sz="894"/>
          </a:p>
          <a:p>
            <a:endParaRPr lang="en-US" sz="894"/>
          </a:p>
          <a:p>
            <a:r>
              <a:rPr lang="en-US" sz="894"/>
              <a:t>Wildlife Partner: Journey Wild, The Wild Walk, Mark Tennant </a:t>
            </a:r>
            <a:r>
              <a:rPr lang="en-US" sz="894">
                <a:hlinkClick r:id="rId6"/>
              </a:rPr>
              <a:t>http://www.journeywild.co.za/</a:t>
            </a:r>
            <a:endParaRPr lang="en-US" sz="894"/>
          </a:p>
          <a:p>
            <a:endParaRPr lang="en-US" sz="894"/>
          </a:p>
          <a:p>
            <a:r>
              <a:rPr lang="en-US" sz="894" err="1"/>
              <a:t>EcoTraining</a:t>
            </a:r>
            <a:r>
              <a:rPr lang="en-US" sz="894"/>
              <a:t>: </a:t>
            </a:r>
            <a:r>
              <a:rPr lang="en-US" sz="894" err="1"/>
              <a:t>EcoTraining</a:t>
            </a:r>
            <a:r>
              <a:rPr lang="en-US" sz="894"/>
              <a:t> is the pioneer and leader in safari guide and wildlife training in Africa. </a:t>
            </a:r>
            <a:r>
              <a:rPr lang="nl-BE" sz="894">
                <a:hlinkClick r:id="rId7"/>
              </a:rPr>
              <a:t>https://www.ecotraining.co.za/</a:t>
            </a:r>
            <a:endParaRPr lang="en-US" sz="894"/>
          </a:p>
        </p:txBody>
      </p:sp>
      <p:sp>
        <p:nvSpPr>
          <p:cNvPr id="23" name="TextBox 22">
            <a:extLst>
              <a:ext uri="{FF2B5EF4-FFF2-40B4-BE49-F238E27FC236}">
                <a16:creationId xmlns:a16="http://schemas.microsoft.com/office/drawing/2014/main" id="{297B278D-2031-4007-89E3-2DCE21B2A9A4}"/>
              </a:ext>
            </a:extLst>
          </p:cNvPr>
          <p:cNvSpPr txBox="1"/>
          <p:nvPr/>
        </p:nvSpPr>
        <p:spPr>
          <a:xfrm>
            <a:off x="2538413" y="1447800"/>
            <a:ext cx="1609725" cy="1055545"/>
          </a:xfrm>
          <a:prstGeom prst="rect">
            <a:avLst/>
          </a:prstGeom>
          <a:noFill/>
        </p:spPr>
        <p:txBody>
          <a:bodyPr wrap="square" rtlCol="0">
            <a:spAutoFit/>
          </a:bodyPr>
          <a:lstStyle/>
          <a:p>
            <a:r>
              <a:rPr lang="en-US" sz="894">
                <a:solidFill>
                  <a:schemeClr val="accent1">
                    <a:lumMod val="75000"/>
                  </a:schemeClr>
                </a:solidFill>
              </a:rPr>
              <a:t>KEY ACTIVITIES</a:t>
            </a:r>
            <a:r>
              <a:rPr lang="en-US" sz="894"/>
              <a:t>:</a:t>
            </a:r>
          </a:p>
          <a:p>
            <a:endParaRPr lang="en-US" sz="894"/>
          </a:p>
          <a:p>
            <a:r>
              <a:rPr lang="en-US" sz="894"/>
              <a:t>Adventures that blend extraordinary experiences with inspiring people who teaches valuable </a:t>
            </a:r>
            <a:r>
              <a:rPr lang="en-US" sz="894" err="1"/>
              <a:t>ldeadership</a:t>
            </a:r>
            <a:r>
              <a:rPr lang="en-US" sz="894"/>
              <a:t> skills.</a:t>
            </a:r>
          </a:p>
        </p:txBody>
      </p:sp>
      <p:sp>
        <p:nvSpPr>
          <p:cNvPr id="24" name="TextBox 23">
            <a:extLst>
              <a:ext uri="{FF2B5EF4-FFF2-40B4-BE49-F238E27FC236}">
                <a16:creationId xmlns:a16="http://schemas.microsoft.com/office/drawing/2014/main" id="{B7C270F9-AEB7-4BE2-9D41-BC21F31E8A9C}"/>
              </a:ext>
            </a:extLst>
          </p:cNvPr>
          <p:cNvSpPr txBox="1"/>
          <p:nvPr/>
        </p:nvSpPr>
        <p:spPr>
          <a:xfrm>
            <a:off x="4148138" y="1447800"/>
            <a:ext cx="1609725" cy="2293961"/>
          </a:xfrm>
          <a:prstGeom prst="rect">
            <a:avLst/>
          </a:prstGeom>
          <a:noFill/>
        </p:spPr>
        <p:txBody>
          <a:bodyPr wrap="square" rtlCol="0">
            <a:spAutoFit/>
          </a:bodyPr>
          <a:lstStyle/>
          <a:p>
            <a:r>
              <a:rPr lang="en-US" sz="894">
                <a:solidFill>
                  <a:schemeClr val="accent1">
                    <a:lumMod val="50000"/>
                  </a:schemeClr>
                </a:solidFill>
              </a:rPr>
              <a:t>VALUE PROPOSITIONS:</a:t>
            </a:r>
          </a:p>
          <a:p>
            <a:endParaRPr lang="en-US" sz="894"/>
          </a:p>
          <a:p>
            <a:r>
              <a:rPr lang="en-US" sz="894"/>
              <a:t>KENDRY; You will be a better, happier leader</a:t>
            </a:r>
          </a:p>
          <a:p>
            <a:endParaRPr lang="en-US" sz="894"/>
          </a:p>
          <a:p>
            <a:r>
              <a:rPr lang="en-US" sz="894" err="1"/>
              <a:t>Makya</a:t>
            </a:r>
            <a:r>
              <a:rPr lang="en-US" sz="894"/>
              <a:t>; You will return with skills allowing you to better detect and hunt opportunities</a:t>
            </a:r>
          </a:p>
          <a:p>
            <a:endParaRPr lang="en-US" sz="894"/>
          </a:p>
          <a:p>
            <a:r>
              <a:rPr lang="en-US" sz="894"/>
              <a:t>ZEID; Young potentials have extra skills that maximize their potential and keep them happier in their job</a:t>
            </a:r>
          </a:p>
          <a:p>
            <a:endParaRPr lang="en-US" sz="894"/>
          </a:p>
          <a:p>
            <a:endParaRPr lang="en-US" sz="894"/>
          </a:p>
        </p:txBody>
      </p:sp>
      <p:sp>
        <p:nvSpPr>
          <p:cNvPr id="25" name="TextBox 24">
            <a:extLst>
              <a:ext uri="{FF2B5EF4-FFF2-40B4-BE49-F238E27FC236}">
                <a16:creationId xmlns:a16="http://schemas.microsoft.com/office/drawing/2014/main" id="{697A66CA-96C9-4FC1-A40B-8F734E92A82D}"/>
              </a:ext>
            </a:extLst>
          </p:cNvPr>
          <p:cNvSpPr txBox="1"/>
          <p:nvPr/>
        </p:nvSpPr>
        <p:spPr>
          <a:xfrm>
            <a:off x="5757864" y="1447801"/>
            <a:ext cx="1609723" cy="1193147"/>
          </a:xfrm>
          <a:prstGeom prst="rect">
            <a:avLst/>
          </a:prstGeom>
          <a:noFill/>
        </p:spPr>
        <p:txBody>
          <a:bodyPr wrap="square" rtlCol="0">
            <a:spAutoFit/>
          </a:bodyPr>
          <a:lstStyle/>
          <a:p>
            <a:r>
              <a:rPr lang="en-US" sz="894">
                <a:solidFill>
                  <a:schemeClr val="accent1">
                    <a:lumMod val="50000"/>
                  </a:schemeClr>
                </a:solidFill>
              </a:rPr>
              <a:t>CUSTOMER RELATIONSHIPS</a:t>
            </a:r>
            <a:r>
              <a:rPr lang="en-US" sz="894"/>
              <a:t>:</a:t>
            </a:r>
          </a:p>
          <a:p>
            <a:endParaRPr lang="en-US" sz="894"/>
          </a:p>
          <a:p>
            <a:r>
              <a:rPr lang="en-US" sz="894"/>
              <a:t>Loyalty program largely autonomous but where inspiring video’s &amp; best-practices are shared + seasonal events organised</a:t>
            </a:r>
          </a:p>
        </p:txBody>
      </p:sp>
      <p:sp>
        <p:nvSpPr>
          <p:cNvPr id="26" name="TextBox 25">
            <a:extLst>
              <a:ext uri="{FF2B5EF4-FFF2-40B4-BE49-F238E27FC236}">
                <a16:creationId xmlns:a16="http://schemas.microsoft.com/office/drawing/2014/main" id="{3552DB81-9F2D-4E5D-8479-9FE4872B63FB}"/>
              </a:ext>
            </a:extLst>
          </p:cNvPr>
          <p:cNvSpPr txBox="1"/>
          <p:nvPr/>
        </p:nvSpPr>
        <p:spPr>
          <a:xfrm>
            <a:off x="7382013" y="1447801"/>
            <a:ext cx="1565847" cy="2981970"/>
          </a:xfrm>
          <a:prstGeom prst="rect">
            <a:avLst/>
          </a:prstGeom>
          <a:noFill/>
        </p:spPr>
        <p:txBody>
          <a:bodyPr wrap="square" rtlCol="0">
            <a:spAutoFit/>
          </a:bodyPr>
          <a:lstStyle/>
          <a:p>
            <a:r>
              <a:rPr lang="en-US" sz="894">
                <a:solidFill>
                  <a:schemeClr val="accent1">
                    <a:lumMod val="50000"/>
                  </a:schemeClr>
                </a:solidFill>
              </a:rPr>
              <a:t>CUSTOMER LOYALTY PROGRAM</a:t>
            </a:r>
            <a:r>
              <a:rPr lang="en-US" sz="894"/>
              <a:t>:</a:t>
            </a:r>
          </a:p>
          <a:p>
            <a:endParaRPr lang="en-US" sz="894"/>
          </a:p>
          <a:p>
            <a:r>
              <a:rPr lang="en-US" sz="894"/>
              <a:t>The loyalty plan is only for the leadership skills </a:t>
            </a:r>
            <a:r>
              <a:rPr lang="en-US" sz="894" err="1"/>
              <a:t>traject</a:t>
            </a:r>
            <a:r>
              <a:rPr lang="en-US" sz="894"/>
              <a:t>. It allows you to add credits. </a:t>
            </a:r>
          </a:p>
          <a:p>
            <a:endParaRPr lang="en-US" sz="894"/>
          </a:p>
          <a:p>
            <a:r>
              <a:rPr lang="en-US" sz="894"/>
              <a:t>Five modules:</a:t>
            </a:r>
          </a:p>
          <a:p>
            <a:endParaRPr lang="en-US" sz="894"/>
          </a:p>
          <a:p>
            <a:pPr marL="185738" indent="-185738">
              <a:buFont typeface="+mj-lt"/>
              <a:buAutoNum type="arabicPeriod"/>
            </a:pPr>
            <a:r>
              <a:rPr lang="en-US" sz="894"/>
              <a:t>Decisiveness &amp; people empowerment</a:t>
            </a:r>
          </a:p>
          <a:p>
            <a:pPr marL="185738" indent="-185738">
              <a:buFont typeface="+mj-lt"/>
              <a:buAutoNum type="arabicPeriod"/>
            </a:pPr>
            <a:endParaRPr lang="en-US" sz="894"/>
          </a:p>
          <a:p>
            <a:pPr marL="185738" indent="-185738">
              <a:buFont typeface="+mj-lt"/>
              <a:buAutoNum type="arabicPeriod"/>
            </a:pPr>
            <a:r>
              <a:rPr lang="en-US" sz="894"/>
              <a:t>Empathic listening &amp; comms skills</a:t>
            </a:r>
          </a:p>
          <a:p>
            <a:pPr marL="185738" indent="-185738">
              <a:buFont typeface="+mj-lt"/>
              <a:buAutoNum type="arabicPeriod"/>
            </a:pPr>
            <a:endParaRPr lang="en-US" sz="894"/>
          </a:p>
          <a:p>
            <a:pPr marL="185738" indent="-185738">
              <a:buFont typeface="+mj-lt"/>
              <a:buAutoNum type="arabicPeriod"/>
            </a:pPr>
            <a:r>
              <a:rPr lang="en-US" sz="894"/>
              <a:t>Build &amp; Orchestrate</a:t>
            </a:r>
          </a:p>
          <a:p>
            <a:pPr marL="185738" indent="-185738">
              <a:buFont typeface="+mj-lt"/>
              <a:buAutoNum type="arabicPeriod"/>
            </a:pPr>
            <a:endParaRPr lang="en-US" sz="894"/>
          </a:p>
          <a:p>
            <a:pPr marL="185738" indent="-185738">
              <a:buFont typeface="+mj-lt"/>
              <a:buAutoNum type="arabicPeriod"/>
            </a:pPr>
            <a:r>
              <a:rPr lang="en-US" sz="894"/>
              <a:t>Plan &amp; Tactics</a:t>
            </a:r>
          </a:p>
          <a:p>
            <a:pPr marL="185738" indent="-185738">
              <a:buFont typeface="+mj-lt"/>
              <a:buAutoNum type="arabicPeriod"/>
            </a:pPr>
            <a:endParaRPr lang="en-US" sz="894"/>
          </a:p>
          <a:p>
            <a:pPr marL="185738" indent="-185738">
              <a:buFont typeface="+mj-lt"/>
              <a:buAutoNum type="arabicPeriod"/>
            </a:pPr>
            <a:r>
              <a:rPr lang="en-US" sz="894"/>
              <a:t>Enjoy the leadership ride</a:t>
            </a:r>
          </a:p>
        </p:txBody>
      </p:sp>
      <p:sp>
        <p:nvSpPr>
          <p:cNvPr id="27" name="TextBox 26">
            <a:extLst>
              <a:ext uri="{FF2B5EF4-FFF2-40B4-BE49-F238E27FC236}">
                <a16:creationId xmlns:a16="http://schemas.microsoft.com/office/drawing/2014/main" id="{8595FDA5-B3A8-41FC-8772-574114AFFFB8}"/>
              </a:ext>
            </a:extLst>
          </p:cNvPr>
          <p:cNvSpPr txBox="1"/>
          <p:nvPr/>
        </p:nvSpPr>
        <p:spPr>
          <a:xfrm>
            <a:off x="2538413" y="3005932"/>
            <a:ext cx="1609725" cy="1330749"/>
          </a:xfrm>
          <a:prstGeom prst="rect">
            <a:avLst/>
          </a:prstGeom>
          <a:noFill/>
        </p:spPr>
        <p:txBody>
          <a:bodyPr wrap="square" rtlCol="0">
            <a:spAutoFit/>
          </a:bodyPr>
          <a:lstStyle/>
          <a:p>
            <a:r>
              <a:rPr lang="en-US" sz="894">
                <a:solidFill>
                  <a:schemeClr val="accent1">
                    <a:lumMod val="75000"/>
                  </a:schemeClr>
                </a:solidFill>
              </a:rPr>
              <a:t>KEY RESOURCES:</a:t>
            </a:r>
          </a:p>
          <a:p>
            <a:endParaRPr lang="en-US" sz="894">
              <a:solidFill>
                <a:schemeClr val="accent1">
                  <a:lumMod val="75000"/>
                </a:schemeClr>
              </a:solidFill>
            </a:endParaRPr>
          </a:p>
          <a:p>
            <a:r>
              <a:rPr lang="en-US" sz="894"/>
              <a:t>8 week prep toolkit that contains self-assessment exercises and selected videos of inspiring people about leadership skills and the quest for work/life blending</a:t>
            </a:r>
          </a:p>
        </p:txBody>
      </p:sp>
      <p:sp>
        <p:nvSpPr>
          <p:cNvPr id="28" name="TextBox 27">
            <a:extLst>
              <a:ext uri="{FF2B5EF4-FFF2-40B4-BE49-F238E27FC236}">
                <a16:creationId xmlns:a16="http://schemas.microsoft.com/office/drawing/2014/main" id="{CA731D88-F218-43EB-99F2-936455F6DB02}"/>
              </a:ext>
            </a:extLst>
          </p:cNvPr>
          <p:cNvSpPr txBox="1"/>
          <p:nvPr/>
        </p:nvSpPr>
        <p:spPr>
          <a:xfrm>
            <a:off x="5757864" y="2977078"/>
            <a:ext cx="1609724" cy="1468351"/>
          </a:xfrm>
          <a:prstGeom prst="rect">
            <a:avLst/>
          </a:prstGeom>
          <a:noFill/>
        </p:spPr>
        <p:txBody>
          <a:bodyPr wrap="square" rtlCol="0">
            <a:spAutoFit/>
          </a:bodyPr>
          <a:lstStyle/>
          <a:p>
            <a:r>
              <a:rPr lang="en-US" sz="894">
                <a:solidFill>
                  <a:schemeClr val="accent1">
                    <a:lumMod val="50000"/>
                  </a:schemeClr>
                </a:solidFill>
              </a:rPr>
              <a:t>CHANNELS:</a:t>
            </a:r>
          </a:p>
          <a:p>
            <a:endParaRPr lang="en-US" sz="894"/>
          </a:p>
          <a:p>
            <a:r>
              <a:rPr lang="en-US" sz="894"/>
              <a:t>SEA: </a:t>
            </a:r>
            <a:r>
              <a:rPr lang="en-US" sz="894" err="1"/>
              <a:t>Linkedin</a:t>
            </a:r>
            <a:r>
              <a:rPr lang="en-US" sz="894"/>
              <a:t>, FB campaigns</a:t>
            </a:r>
          </a:p>
          <a:p>
            <a:endParaRPr lang="en-US" sz="894"/>
          </a:p>
          <a:p>
            <a:r>
              <a:rPr lang="en-US" sz="894"/>
              <a:t>PR &amp; networking: through government agencies, business forums (VOKA, Exclusive service groups, ..). Through PR moments (presentations)</a:t>
            </a:r>
          </a:p>
        </p:txBody>
      </p:sp>
      <p:sp>
        <p:nvSpPr>
          <p:cNvPr id="31" name="TextBox 30">
            <a:extLst>
              <a:ext uri="{FF2B5EF4-FFF2-40B4-BE49-F238E27FC236}">
                <a16:creationId xmlns:a16="http://schemas.microsoft.com/office/drawing/2014/main" id="{8BABE1AD-2B70-46D7-BD18-A1FF308FFB49}"/>
              </a:ext>
            </a:extLst>
          </p:cNvPr>
          <p:cNvSpPr txBox="1"/>
          <p:nvPr/>
        </p:nvSpPr>
        <p:spPr>
          <a:xfrm>
            <a:off x="4953001" y="4508203"/>
            <a:ext cx="3531095" cy="780342"/>
          </a:xfrm>
          <a:prstGeom prst="rect">
            <a:avLst/>
          </a:prstGeom>
          <a:noFill/>
        </p:spPr>
        <p:txBody>
          <a:bodyPr wrap="none" rtlCol="0">
            <a:spAutoFit/>
          </a:bodyPr>
          <a:lstStyle/>
          <a:p>
            <a:r>
              <a:rPr lang="en-US" sz="894">
                <a:solidFill>
                  <a:schemeClr val="accent1">
                    <a:lumMod val="50000"/>
                  </a:schemeClr>
                </a:solidFill>
              </a:rPr>
              <a:t>REVENUE STREAMS</a:t>
            </a:r>
            <a:r>
              <a:rPr lang="en-US" sz="894"/>
              <a:t>:</a:t>
            </a:r>
          </a:p>
          <a:p>
            <a:endParaRPr lang="en-US" sz="894"/>
          </a:p>
          <a:p>
            <a:pPr marL="139303" indent="-139303">
              <a:buFont typeface="Arial" panose="020B0604020202020204" pitchFamily="34" charset="0"/>
              <a:buChar char="•"/>
            </a:pPr>
            <a:r>
              <a:rPr lang="en-US" sz="894"/>
              <a:t>Income: Participants (of his/her employer’s) fee. </a:t>
            </a:r>
          </a:p>
          <a:p>
            <a:pPr marL="139303" indent="-139303">
              <a:buFont typeface="Arial" panose="020B0604020202020204" pitchFamily="34" charset="0"/>
              <a:buChar char="•"/>
            </a:pPr>
            <a:r>
              <a:rPr lang="en-US" sz="894"/>
              <a:t>Spin off consulting – CAP5 ad hoc assignments + exposure</a:t>
            </a:r>
          </a:p>
          <a:p>
            <a:pPr marL="139303" indent="-139303">
              <a:buFont typeface="Arial" panose="020B0604020202020204" pitchFamily="34" charset="0"/>
              <a:buChar char="•"/>
            </a:pPr>
            <a:r>
              <a:rPr lang="en-US" sz="894"/>
              <a:t>Spin off holidays / Corporate incentive travel - </a:t>
            </a:r>
            <a:r>
              <a:rPr lang="en-US" sz="894" err="1"/>
              <a:t>MadeInAfricaTours</a:t>
            </a:r>
            <a:endParaRPr lang="en-US" sz="894"/>
          </a:p>
        </p:txBody>
      </p:sp>
      <p:pic>
        <p:nvPicPr>
          <p:cNvPr id="5" name="Picture 4">
            <a:extLst>
              <a:ext uri="{FF2B5EF4-FFF2-40B4-BE49-F238E27FC236}">
                <a16:creationId xmlns:a16="http://schemas.microsoft.com/office/drawing/2014/main" id="{D9158C3F-76EF-455A-8B19-2577504CE904}"/>
              </a:ext>
            </a:extLst>
          </p:cNvPr>
          <p:cNvPicPr>
            <a:picLocks noChangeAspect="1"/>
          </p:cNvPicPr>
          <p:nvPr/>
        </p:nvPicPr>
        <p:blipFill>
          <a:blip r:embed="rId8"/>
          <a:stretch>
            <a:fillRect/>
          </a:stretch>
        </p:blipFill>
        <p:spPr>
          <a:xfrm>
            <a:off x="1056043" y="4502945"/>
            <a:ext cx="3933022" cy="1456308"/>
          </a:xfrm>
          <a:prstGeom prst="rect">
            <a:avLst/>
          </a:prstGeom>
        </p:spPr>
      </p:pic>
      <p:sp>
        <p:nvSpPr>
          <p:cNvPr id="14" name="TextBox 13">
            <a:extLst>
              <a:ext uri="{FF2B5EF4-FFF2-40B4-BE49-F238E27FC236}">
                <a16:creationId xmlns:a16="http://schemas.microsoft.com/office/drawing/2014/main" id="{6EDC6ED2-39FC-4B85-BE3C-7755A6B055CC}"/>
              </a:ext>
            </a:extLst>
          </p:cNvPr>
          <p:cNvSpPr txBox="1"/>
          <p:nvPr/>
        </p:nvSpPr>
        <p:spPr>
          <a:xfrm>
            <a:off x="914261" y="5797442"/>
            <a:ext cx="1574470" cy="229935"/>
          </a:xfrm>
          <a:prstGeom prst="rect">
            <a:avLst/>
          </a:prstGeom>
          <a:noFill/>
        </p:spPr>
        <p:txBody>
          <a:bodyPr wrap="none" rtlCol="0">
            <a:spAutoFit/>
          </a:bodyPr>
          <a:lstStyle/>
          <a:p>
            <a:r>
              <a:rPr lang="en-US" sz="894">
                <a:solidFill>
                  <a:schemeClr val="accent1">
                    <a:lumMod val="50000"/>
                  </a:schemeClr>
                </a:solidFill>
              </a:rPr>
              <a:t>CUSTOMER RELATIONSHIP</a:t>
            </a:r>
            <a:r>
              <a:rPr lang="en-US" sz="894"/>
              <a:t>:</a:t>
            </a:r>
          </a:p>
        </p:txBody>
      </p:sp>
      <p:pic>
        <p:nvPicPr>
          <p:cNvPr id="6" name="Afbeelding 5" descr="Afbeelding met Graphics, cirkel, schermopname, Lettertype&#10;&#10;Door AI gegenereerde inhoud is mogelijk onjuist.">
            <a:extLst>
              <a:ext uri="{FF2B5EF4-FFF2-40B4-BE49-F238E27FC236}">
                <a16:creationId xmlns:a16="http://schemas.microsoft.com/office/drawing/2014/main" id="{2A997D05-A141-B7BF-5DAA-4A275CC8C2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pic>
        <p:nvPicPr>
          <p:cNvPr id="7" name="Picture 4">
            <a:extLst>
              <a:ext uri="{FF2B5EF4-FFF2-40B4-BE49-F238E27FC236}">
                <a16:creationId xmlns:a16="http://schemas.microsoft.com/office/drawing/2014/main" id="{D5BFFACF-02E5-E1BF-FCB0-1B20159ABA7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7">
            <a:extLst>
              <a:ext uri="{FF2B5EF4-FFF2-40B4-BE49-F238E27FC236}">
                <a16:creationId xmlns:a16="http://schemas.microsoft.com/office/drawing/2014/main" id="{72451D24-A80D-9722-B040-1D71304EEA72}"/>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3">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spTree>
    <p:extLst>
      <p:ext uri="{BB962C8B-B14F-4D97-AF65-F5344CB8AC3E}">
        <p14:creationId xmlns:p14="http://schemas.microsoft.com/office/powerpoint/2010/main" val="672310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1BA3D-341F-4F66-235B-DB5AD6484B2A}"/>
            </a:ext>
          </a:extLst>
        </p:cNvPr>
        <p:cNvGrpSpPr/>
        <p:nvPr/>
      </p:nvGrpSpPr>
      <p:grpSpPr>
        <a:xfrm>
          <a:off x="0" y="0"/>
          <a:ext cx="0" cy="0"/>
          <a:chOff x="0" y="0"/>
          <a:chExt cx="0" cy="0"/>
        </a:xfrm>
      </p:grpSpPr>
      <p:sp>
        <p:nvSpPr>
          <p:cNvPr id="4" name="Pijl: punthaak 3">
            <a:extLst>
              <a:ext uri="{FF2B5EF4-FFF2-40B4-BE49-F238E27FC236}">
                <a16:creationId xmlns:a16="http://schemas.microsoft.com/office/drawing/2014/main" id="{F4A48C2B-AA25-1894-E632-D88F08D56186}"/>
              </a:ext>
            </a:extLst>
          </p:cNvPr>
          <p:cNvSpPr/>
          <p:nvPr/>
        </p:nvSpPr>
        <p:spPr>
          <a:xfrm>
            <a:off x="564776" y="546847"/>
            <a:ext cx="2393576" cy="708212"/>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a:solidFill>
                  <a:schemeClr val="bg1"/>
                </a:solidFill>
              </a:rPr>
              <a:t>2023</a:t>
            </a:r>
          </a:p>
        </p:txBody>
      </p:sp>
      <p:sp>
        <p:nvSpPr>
          <p:cNvPr id="5" name="Pijl: punthaak 4">
            <a:extLst>
              <a:ext uri="{FF2B5EF4-FFF2-40B4-BE49-F238E27FC236}">
                <a16:creationId xmlns:a16="http://schemas.microsoft.com/office/drawing/2014/main" id="{6F94C2FB-3F55-C48A-2CB6-D2866557CAAB}"/>
              </a:ext>
            </a:extLst>
          </p:cNvPr>
          <p:cNvSpPr/>
          <p:nvPr/>
        </p:nvSpPr>
        <p:spPr>
          <a:xfrm>
            <a:off x="2770094" y="546847"/>
            <a:ext cx="2393576" cy="708212"/>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a:solidFill>
                  <a:schemeClr val="bg1"/>
                </a:solidFill>
              </a:rPr>
              <a:t>2024</a:t>
            </a:r>
          </a:p>
        </p:txBody>
      </p:sp>
      <p:sp>
        <p:nvSpPr>
          <p:cNvPr id="6" name="Pijl: punthaak 5">
            <a:extLst>
              <a:ext uri="{FF2B5EF4-FFF2-40B4-BE49-F238E27FC236}">
                <a16:creationId xmlns:a16="http://schemas.microsoft.com/office/drawing/2014/main" id="{025B49BD-43BC-1E13-6068-017783E8E88D}"/>
              </a:ext>
            </a:extLst>
          </p:cNvPr>
          <p:cNvSpPr/>
          <p:nvPr/>
        </p:nvSpPr>
        <p:spPr>
          <a:xfrm>
            <a:off x="4975412" y="546847"/>
            <a:ext cx="2393576" cy="708212"/>
          </a:xfrm>
          <a:prstGeom prst="chevr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a:solidFill>
                  <a:schemeClr val="tx1"/>
                </a:solidFill>
              </a:rPr>
              <a:t>2025</a:t>
            </a:r>
          </a:p>
        </p:txBody>
      </p:sp>
      <p:sp>
        <p:nvSpPr>
          <p:cNvPr id="7" name="Pijl: punthaak 6">
            <a:extLst>
              <a:ext uri="{FF2B5EF4-FFF2-40B4-BE49-F238E27FC236}">
                <a16:creationId xmlns:a16="http://schemas.microsoft.com/office/drawing/2014/main" id="{E7CFA3EF-5657-A769-C73D-F0DA9357AD6A}"/>
              </a:ext>
            </a:extLst>
          </p:cNvPr>
          <p:cNvSpPr/>
          <p:nvPr/>
        </p:nvSpPr>
        <p:spPr>
          <a:xfrm>
            <a:off x="7153835" y="546847"/>
            <a:ext cx="2393576" cy="708212"/>
          </a:xfrm>
          <a:prstGeom prst="chevron">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a:solidFill>
                  <a:schemeClr val="tx1"/>
                </a:solidFill>
              </a:rPr>
              <a:t>2025-2030</a:t>
            </a:r>
          </a:p>
        </p:txBody>
      </p:sp>
      <p:graphicFrame>
        <p:nvGraphicFramePr>
          <p:cNvPr id="8" name="Tabel 7">
            <a:extLst>
              <a:ext uri="{FF2B5EF4-FFF2-40B4-BE49-F238E27FC236}">
                <a16:creationId xmlns:a16="http://schemas.microsoft.com/office/drawing/2014/main" id="{97B3FDCD-0882-EE4A-0A21-CDC3906DDE66}"/>
              </a:ext>
            </a:extLst>
          </p:cNvPr>
          <p:cNvGraphicFramePr>
            <a:graphicFrameLocks noGrp="1"/>
          </p:cNvGraphicFramePr>
          <p:nvPr>
            <p:extLst>
              <p:ext uri="{D42A27DB-BD31-4B8C-83A1-F6EECF244321}">
                <p14:modId xmlns:p14="http://schemas.microsoft.com/office/powerpoint/2010/main" val="253390412"/>
              </p:ext>
            </p:extLst>
          </p:nvPr>
        </p:nvGraphicFramePr>
        <p:xfrm>
          <a:off x="740780" y="1454771"/>
          <a:ext cx="8806632" cy="4856380"/>
        </p:xfrm>
        <a:graphic>
          <a:graphicData uri="http://schemas.openxmlformats.org/drawingml/2006/table">
            <a:tbl>
              <a:tblPr firstRow="1" bandRow="1">
                <a:tableStyleId>{5C22544A-7EE6-4342-B048-85BDC9FD1C3A}</a:tableStyleId>
              </a:tblPr>
              <a:tblGrid>
                <a:gridCol w="2201658">
                  <a:extLst>
                    <a:ext uri="{9D8B030D-6E8A-4147-A177-3AD203B41FA5}">
                      <a16:colId xmlns:a16="http://schemas.microsoft.com/office/drawing/2014/main" val="4102512435"/>
                    </a:ext>
                  </a:extLst>
                </a:gridCol>
                <a:gridCol w="2201658">
                  <a:extLst>
                    <a:ext uri="{9D8B030D-6E8A-4147-A177-3AD203B41FA5}">
                      <a16:colId xmlns:a16="http://schemas.microsoft.com/office/drawing/2014/main" val="3958600130"/>
                    </a:ext>
                  </a:extLst>
                </a:gridCol>
                <a:gridCol w="2201658">
                  <a:extLst>
                    <a:ext uri="{9D8B030D-6E8A-4147-A177-3AD203B41FA5}">
                      <a16:colId xmlns:a16="http://schemas.microsoft.com/office/drawing/2014/main" val="1674485061"/>
                    </a:ext>
                  </a:extLst>
                </a:gridCol>
                <a:gridCol w="2201658">
                  <a:extLst>
                    <a:ext uri="{9D8B030D-6E8A-4147-A177-3AD203B41FA5}">
                      <a16:colId xmlns:a16="http://schemas.microsoft.com/office/drawing/2014/main" val="3166553723"/>
                    </a:ext>
                  </a:extLst>
                </a:gridCol>
              </a:tblGrid>
              <a:tr h="545315">
                <a:tc>
                  <a:txBody>
                    <a:bodyPr/>
                    <a:lstStyle/>
                    <a:p>
                      <a:pPr algn="ctr"/>
                      <a:r>
                        <a:rPr lang="nl-BE" sz="1200" b="0"/>
                        <a:t>Main objectives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0"/>
                        <a:t>Main objectives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0"/>
                        <a:t>Main objectives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0"/>
                        <a:t>Main objectives</a:t>
                      </a:r>
                    </a:p>
                  </a:txBody>
                  <a:tcPr/>
                </a:tc>
                <a:extLst>
                  <a:ext uri="{0D108BD9-81ED-4DB2-BD59-A6C34878D82A}">
                    <a16:rowId xmlns:a16="http://schemas.microsoft.com/office/drawing/2014/main" val="1158803602"/>
                  </a:ext>
                </a:extLst>
              </a:tr>
              <a:tr h="862213">
                <a:tc>
                  <a:txBody>
                    <a:bodyPr/>
                    <a:lstStyle/>
                    <a:p>
                      <a:endParaRPr lang="nl-BE" sz="900"/>
                    </a:p>
                  </a:txBody>
                  <a:tcPr/>
                </a:tc>
                <a:tc>
                  <a:txBody>
                    <a:bodyPr/>
                    <a:lstStyle/>
                    <a:p>
                      <a:endParaRPr lang="nl-BE" sz="9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sz="9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sz="900"/>
                    </a:p>
                  </a:txBody>
                  <a:tcPr/>
                </a:tc>
                <a:extLst>
                  <a:ext uri="{0D108BD9-81ED-4DB2-BD59-A6C34878D82A}">
                    <a16:rowId xmlns:a16="http://schemas.microsoft.com/office/drawing/2014/main" val="3168154416"/>
                  </a:ext>
                </a:extLst>
              </a:tr>
              <a:tr h="862213">
                <a:tc>
                  <a:txBody>
                    <a:bodyPr/>
                    <a:lstStyle/>
                    <a:p>
                      <a:endParaRPr lang="nl-BE" sz="900"/>
                    </a:p>
                  </a:txBody>
                  <a:tcPr/>
                </a:tc>
                <a:tc>
                  <a:txBody>
                    <a:bodyPr/>
                    <a:lstStyle/>
                    <a:p>
                      <a:endParaRPr lang="nl-BE" sz="900"/>
                    </a:p>
                  </a:txBody>
                  <a:tcPr/>
                </a:tc>
                <a:tc>
                  <a:txBody>
                    <a:bodyPr/>
                    <a:lstStyle/>
                    <a:p>
                      <a:endParaRPr lang="nl-BE" sz="900"/>
                    </a:p>
                  </a:txBody>
                  <a:tcPr/>
                </a:tc>
                <a:tc>
                  <a:txBody>
                    <a:bodyPr/>
                    <a:lstStyle/>
                    <a:p>
                      <a:endParaRPr lang="nl-BE" sz="900"/>
                    </a:p>
                  </a:txBody>
                  <a:tcPr/>
                </a:tc>
                <a:extLst>
                  <a:ext uri="{0D108BD9-81ED-4DB2-BD59-A6C34878D82A}">
                    <a16:rowId xmlns:a16="http://schemas.microsoft.com/office/drawing/2014/main" val="3293107823"/>
                  </a:ext>
                </a:extLst>
              </a:tr>
              <a:tr h="862213">
                <a:tc>
                  <a:txBody>
                    <a:bodyPr/>
                    <a:lstStyle/>
                    <a:p>
                      <a:endParaRPr lang="nl-BE" sz="900"/>
                    </a:p>
                  </a:txBody>
                  <a:tcPr/>
                </a:tc>
                <a:tc>
                  <a:txBody>
                    <a:bodyPr/>
                    <a:lstStyle/>
                    <a:p>
                      <a:endParaRPr lang="nl-BE" sz="900"/>
                    </a:p>
                  </a:txBody>
                  <a:tcPr/>
                </a:tc>
                <a:tc>
                  <a:txBody>
                    <a:bodyPr/>
                    <a:lstStyle/>
                    <a:p>
                      <a:endParaRPr lang="nl-BE" sz="900"/>
                    </a:p>
                  </a:txBody>
                  <a:tcPr/>
                </a:tc>
                <a:tc>
                  <a:txBody>
                    <a:bodyPr/>
                    <a:lstStyle/>
                    <a:p>
                      <a:endParaRPr lang="nl-BE" sz="900"/>
                    </a:p>
                  </a:txBody>
                  <a:tcPr/>
                </a:tc>
                <a:extLst>
                  <a:ext uri="{0D108BD9-81ED-4DB2-BD59-A6C34878D82A}">
                    <a16:rowId xmlns:a16="http://schemas.microsoft.com/office/drawing/2014/main" val="652516423"/>
                  </a:ext>
                </a:extLst>
              </a:tr>
              <a:tr h="862213">
                <a:tc>
                  <a:txBody>
                    <a:bodyPr/>
                    <a:lstStyle/>
                    <a:p>
                      <a:endParaRPr lang="nl-BE" sz="900"/>
                    </a:p>
                  </a:txBody>
                  <a:tcPr/>
                </a:tc>
                <a:tc>
                  <a:txBody>
                    <a:bodyPr/>
                    <a:lstStyle/>
                    <a:p>
                      <a:endParaRPr lang="nl-BE" sz="900"/>
                    </a:p>
                  </a:txBody>
                  <a:tcPr/>
                </a:tc>
                <a:tc>
                  <a:txBody>
                    <a:bodyPr/>
                    <a:lstStyle/>
                    <a:p>
                      <a:endParaRPr lang="nl-BE" sz="900"/>
                    </a:p>
                  </a:txBody>
                  <a:tcPr/>
                </a:tc>
                <a:tc>
                  <a:txBody>
                    <a:bodyPr/>
                    <a:lstStyle/>
                    <a:p>
                      <a:endParaRPr lang="nl-BE" sz="900"/>
                    </a:p>
                  </a:txBody>
                  <a:tcPr/>
                </a:tc>
                <a:extLst>
                  <a:ext uri="{0D108BD9-81ED-4DB2-BD59-A6C34878D82A}">
                    <a16:rowId xmlns:a16="http://schemas.microsoft.com/office/drawing/2014/main" val="394929993"/>
                  </a:ext>
                </a:extLst>
              </a:tr>
              <a:tr h="862213">
                <a:tc>
                  <a:txBody>
                    <a:bodyPr/>
                    <a:lstStyle/>
                    <a:p>
                      <a:endParaRPr lang="nl-BE" sz="900"/>
                    </a:p>
                  </a:txBody>
                  <a:tcPr/>
                </a:tc>
                <a:tc>
                  <a:txBody>
                    <a:bodyPr/>
                    <a:lstStyle/>
                    <a:p>
                      <a:endParaRPr lang="nl-BE" sz="900"/>
                    </a:p>
                  </a:txBody>
                  <a:tcPr/>
                </a:tc>
                <a:tc>
                  <a:txBody>
                    <a:bodyPr/>
                    <a:lstStyle/>
                    <a:p>
                      <a:endParaRPr lang="nl-BE" sz="900"/>
                    </a:p>
                  </a:txBody>
                  <a:tcPr/>
                </a:tc>
                <a:tc>
                  <a:txBody>
                    <a:bodyPr/>
                    <a:lstStyle/>
                    <a:p>
                      <a:endParaRPr lang="nl-BE" sz="900"/>
                    </a:p>
                  </a:txBody>
                  <a:tcPr/>
                </a:tc>
                <a:extLst>
                  <a:ext uri="{0D108BD9-81ED-4DB2-BD59-A6C34878D82A}">
                    <a16:rowId xmlns:a16="http://schemas.microsoft.com/office/drawing/2014/main" val="534081888"/>
                  </a:ext>
                </a:extLst>
              </a:tr>
            </a:tbl>
          </a:graphicData>
        </a:graphic>
      </p:graphicFrame>
      <p:pic>
        <p:nvPicPr>
          <p:cNvPr id="2" name="Picture 4">
            <a:extLst>
              <a:ext uri="{FF2B5EF4-FFF2-40B4-BE49-F238E27FC236}">
                <a16:creationId xmlns:a16="http://schemas.microsoft.com/office/drawing/2014/main" id="{8C38D14C-8124-96F2-D241-43224612A4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a:extLst>
              <a:ext uri="{FF2B5EF4-FFF2-40B4-BE49-F238E27FC236}">
                <a16:creationId xmlns:a16="http://schemas.microsoft.com/office/drawing/2014/main" id="{62FCA594-9159-8543-1404-3D025D5AE757}"/>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3">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pic>
        <p:nvPicPr>
          <p:cNvPr id="9" name="Graphic 8" descr="Badge met effen opvulling">
            <a:extLst>
              <a:ext uri="{FF2B5EF4-FFF2-40B4-BE49-F238E27FC236}">
                <a16:creationId xmlns:a16="http://schemas.microsoft.com/office/drawing/2014/main" id="{4D273B18-CBBE-92F5-0292-5CFA622781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1547" y="2832910"/>
            <a:ext cx="563786" cy="563786"/>
          </a:xfrm>
          <a:prstGeom prst="rect">
            <a:avLst/>
          </a:prstGeom>
        </p:spPr>
      </p:pic>
      <p:pic>
        <p:nvPicPr>
          <p:cNvPr id="10" name="Graphic 9" descr="Badge 3 met effen opvulling">
            <a:extLst>
              <a:ext uri="{FF2B5EF4-FFF2-40B4-BE49-F238E27FC236}">
                <a16:creationId xmlns:a16="http://schemas.microsoft.com/office/drawing/2014/main" id="{901DCFE9-512C-224D-95EA-0CCB82F0190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3502" y="3748435"/>
            <a:ext cx="539877" cy="539877"/>
          </a:xfrm>
          <a:prstGeom prst="rect">
            <a:avLst/>
          </a:prstGeom>
        </p:spPr>
      </p:pic>
      <p:pic>
        <p:nvPicPr>
          <p:cNvPr id="11" name="Graphic 10" descr="Badge 4 met effen opvulling">
            <a:extLst>
              <a:ext uri="{FF2B5EF4-FFF2-40B4-BE49-F238E27FC236}">
                <a16:creationId xmlns:a16="http://schemas.microsoft.com/office/drawing/2014/main" id="{DE4C36E9-372C-D297-A5D4-AD4514A10B1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1487" y="4592219"/>
            <a:ext cx="544886" cy="544886"/>
          </a:xfrm>
          <a:prstGeom prst="rect">
            <a:avLst/>
          </a:prstGeom>
        </p:spPr>
      </p:pic>
      <p:pic>
        <p:nvPicPr>
          <p:cNvPr id="13" name="Graphic 12" descr="Badge: 1 met effen opvulling">
            <a:extLst>
              <a:ext uri="{FF2B5EF4-FFF2-40B4-BE49-F238E27FC236}">
                <a16:creationId xmlns:a16="http://schemas.microsoft.com/office/drawing/2014/main" id="{BC37EFAA-21EF-6E2F-81DE-2942992CA3C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68337" y="2005129"/>
            <a:ext cx="570053" cy="570053"/>
          </a:xfrm>
          <a:prstGeom prst="rect">
            <a:avLst/>
          </a:prstGeom>
        </p:spPr>
      </p:pic>
      <p:pic>
        <p:nvPicPr>
          <p:cNvPr id="15" name="Graphic 14" descr="Badge 5 met effen opvulling">
            <a:extLst>
              <a:ext uri="{FF2B5EF4-FFF2-40B4-BE49-F238E27FC236}">
                <a16:creationId xmlns:a16="http://schemas.microsoft.com/office/drawing/2014/main" id="{C3F04A68-37AD-0831-6706-CDACB479B2A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6661" y="5488844"/>
            <a:ext cx="539877" cy="539877"/>
          </a:xfrm>
          <a:prstGeom prst="rect">
            <a:avLst/>
          </a:prstGeom>
        </p:spPr>
      </p:pic>
    </p:spTree>
    <p:extLst>
      <p:ext uri="{BB962C8B-B14F-4D97-AF65-F5344CB8AC3E}">
        <p14:creationId xmlns:p14="http://schemas.microsoft.com/office/powerpoint/2010/main" val="4151723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A0346-7845-E55F-59A8-3F55CCA6C853}"/>
            </a:ext>
          </a:extLst>
        </p:cNvPr>
        <p:cNvGrpSpPr/>
        <p:nvPr/>
      </p:nvGrpSpPr>
      <p:grpSpPr>
        <a:xfrm>
          <a:off x="0" y="0"/>
          <a:ext cx="0" cy="0"/>
          <a:chOff x="0" y="0"/>
          <a:chExt cx="0" cy="0"/>
        </a:xfrm>
      </p:grpSpPr>
      <p:sp>
        <p:nvSpPr>
          <p:cNvPr id="2" name="Rechthoek 1">
            <a:extLst>
              <a:ext uri="{FF2B5EF4-FFF2-40B4-BE49-F238E27FC236}">
                <a16:creationId xmlns:a16="http://schemas.microsoft.com/office/drawing/2014/main" id="{2713E250-23F9-FE37-B857-02CDA657FA6F}"/>
              </a:ext>
            </a:extLst>
          </p:cNvPr>
          <p:cNvSpPr/>
          <p:nvPr/>
        </p:nvSpPr>
        <p:spPr>
          <a:xfrm>
            <a:off x="1197864" y="2377440"/>
            <a:ext cx="7735824" cy="16916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8000">
                <a:latin typeface="+mj-lt"/>
              </a:rPr>
              <a:t>TACTICS</a:t>
            </a:r>
          </a:p>
        </p:txBody>
      </p:sp>
      <p:pic>
        <p:nvPicPr>
          <p:cNvPr id="3" name="Afbeelding 2" descr="Afbeelding met tekenfilm, voertuig, Auto-onderdeel, persoon&#10;&#10;Door AI gegenereerde inhoud is mogelijk onjuist.">
            <a:extLst>
              <a:ext uri="{FF2B5EF4-FFF2-40B4-BE49-F238E27FC236}">
                <a16:creationId xmlns:a16="http://schemas.microsoft.com/office/drawing/2014/main" id="{96E17EFF-4CBA-B597-8279-31DC913285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1676" y="410711"/>
            <a:ext cx="3610035" cy="2058976"/>
          </a:xfrm>
          <a:prstGeom prst="rect">
            <a:avLst/>
          </a:prstGeom>
        </p:spPr>
      </p:pic>
      <p:pic>
        <p:nvPicPr>
          <p:cNvPr id="4" name="Afbeelding 3" descr="Afbeelding met Graphics, cirkel, schermopname, Lettertype&#10;&#10;Door AI gegenereerde inhoud is mogelijk onjuist.">
            <a:extLst>
              <a:ext uri="{FF2B5EF4-FFF2-40B4-BE49-F238E27FC236}">
                <a16:creationId xmlns:a16="http://schemas.microsoft.com/office/drawing/2014/main" id="{56645B46-7565-4DD0-9E47-6C8CA15099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667" y="5972145"/>
            <a:ext cx="1389988" cy="699522"/>
          </a:xfrm>
          <a:prstGeom prst="rect">
            <a:avLst/>
          </a:prstGeom>
        </p:spPr>
      </p:pic>
    </p:spTree>
    <p:extLst>
      <p:ext uri="{BB962C8B-B14F-4D97-AF65-F5344CB8AC3E}">
        <p14:creationId xmlns:p14="http://schemas.microsoft.com/office/powerpoint/2010/main" val="2426790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6715F-0A10-1342-089F-F5D4AEFCC8E4}"/>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36FF2310-EE1B-FDD7-26D5-E3C8893538BF}"/>
              </a:ext>
            </a:extLst>
          </p:cNvPr>
          <p:cNvSpPr txBox="1"/>
          <p:nvPr/>
        </p:nvSpPr>
        <p:spPr>
          <a:xfrm>
            <a:off x="274453" y="409399"/>
            <a:ext cx="8962144" cy="542456"/>
          </a:xfrm>
          <a:prstGeom prst="rect">
            <a:avLst/>
          </a:prstGeom>
          <a:noFill/>
        </p:spPr>
        <p:txBody>
          <a:bodyPr wrap="square" rtlCol="0">
            <a:spAutoFit/>
          </a:bodyPr>
          <a:lstStyle/>
          <a:p>
            <a:r>
              <a:rPr lang="nl-BE" sz="1625" b="1"/>
              <a:t>Sales Tactics to outfox top 3 rivals – unique offers</a:t>
            </a:r>
          </a:p>
          <a:p>
            <a:r>
              <a:rPr lang="nl-BE" sz="1300">
                <a:solidFill>
                  <a:schemeClr val="accent1"/>
                </a:solidFill>
              </a:rPr>
              <a:t>	                     	</a:t>
            </a:r>
          </a:p>
        </p:txBody>
      </p:sp>
      <p:pic>
        <p:nvPicPr>
          <p:cNvPr id="52" name="Afbeelding 51" descr="Afbeelding met Graphics, cirkel, schermopname, Lettertype&#10;&#10;Door AI gegenereerde inhoud is mogelijk onjuist.">
            <a:extLst>
              <a:ext uri="{FF2B5EF4-FFF2-40B4-BE49-F238E27FC236}">
                <a16:creationId xmlns:a16="http://schemas.microsoft.com/office/drawing/2014/main" id="{37E3855E-8FD5-2A80-DED2-2C56543C05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graphicFrame>
        <p:nvGraphicFramePr>
          <p:cNvPr id="2" name="Tabel 1">
            <a:extLst>
              <a:ext uri="{FF2B5EF4-FFF2-40B4-BE49-F238E27FC236}">
                <a16:creationId xmlns:a16="http://schemas.microsoft.com/office/drawing/2014/main" id="{AA1C48CD-EF08-232C-7AEB-C0E547D4C7DF}"/>
              </a:ext>
            </a:extLst>
          </p:cNvPr>
          <p:cNvGraphicFramePr>
            <a:graphicFrameLocks noGrp="1"/>
          </p:cNvGraphicFramePr>
          <p:nvPr>
            <p:extLst>
              <p:ext uri="{D42A27DB-BD31-4B8C-83A1-F6EECF244321}">
                <p14:modId xmlns:p14="http://schemas.microsoft.com/office/powerpoint/2010/main" val="1240579337"/>
              </p:ext>
            </p:extLst>
          </p:nvPr>
        </p:nvGraphicFramePr>
        <p:xfrm>
          <a:off x="394954" y="834965"/>
          <a:ext cx="9166971" cy="5392839"/>
        </p:xfrm>
        <a:graphic>
          <a:graphicData uri="http://schemas.openxmlformats.org/drawingml/2006/table">
            <a:tbl>
              <a:tblPr firstRow="1" firstCol="1" bandRow="1">
                <a:tableStyleId>{5C22544A-7EE6-4342-B048-85BDC9FD1C3A}</a:tableStyleId>
              </a:tblPr>
              <a:tblGrid>
                <a:gridCol w="3089651">
                  <a:extLst>
                    <a:ext uri="{9D8B030D-6E8A-4147-A177-3AD203B41FA5}">
                      <a16:colId xmlns:a16="http://schemas.microsoft.com/office/drawing/2014/main" val="1729391044"/>
                    </a:ext>
                  </a:extLst>
                </a:gridCol>
                <a:gridCol w="1211578">
                  <a:extLst>
                    <a:ext uri="{9D8B030D-6E8A-4147-A177-3AD203B41FA5}">
                      <a16:colId xmlns:a16="http://schemas.microsoft.com/office/drawing/2014/main" val="731443459"/>
                    </a:ext>
                  </a:extLst>
                </a:gridCol>
                <a:gridCol w="1621914">
                  <a:extLst>
                    <a:ext uri="{9D8B030D-6E8A-4147-A177-3AD203B41FA5}">
                      <a16:colId xmlns:a16="http://schemas.microsoft.com/office/drawing/2014/main" val="463728585"/>
                    </a:ext>
                  </a:extLst>
                </a:gridCol>
                <a:gridCol w="1621914">
                  <a:extLst>
                    <a:ext uri="{9D8B030D-6E8A-4147-A177-3AD203B41FA5}">
                      <a16:colId xmlns:a16="http://schemas.microsoft.com/office/drawing/2014/main" val="3381280276"/>
                    </a:ext>
                  </a:extLst>
                </a:gridCol>
                <a:gridCol w="1621914">
                  <a:extLst>
                    <a:ext uri="{9D8B030D-6E8A-4147-A177-3AD203B41FA5}">
                      <a16:colId xmlns:a16="http://schemas.microsoft.com/office/drawing/2014/main" val="2636046034"/>
                    </a:ext>
                  </a:extLst>
                </a:gridCol>
              </a:tblGrid>
              <a:tr h="328726">
                <a:tc>
                  <a:txBody>
                    <a:bodyPr/>
                    <a:lstStyle/>
                    <a:p>
                      <a:pPr>
                        <a:lnSpc>
                          <a:spcPct val="115000"/>
                        </a:lnSpc>
                        <a:spcAft>
                          <a:spcPts val="1000"/>
                        </a:spcAft>
                        <a:buNone/>
                      </a:pPr>
                      <a:r>
                        <a:rPr lang="nl-BE" sz="800">
                          <a:effectLst/>
                        </a:rPr>
                        <a:t> </a:t>
                      </a:r>
                      <a:endParaRPr lang="nl-BE" sz="90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tc>
                <a:tc>
                  <a:txBody>
                    <a:bodyPr/>
                    <a:lstStyle/>
                    <a:p>
                      <a:pPr algn="ctr">
                        <a:lnSpc>
                          <a:spcPct val="115000"/>
                        </a:lnSpc>
                        <a:spcAft>
                          <a:spcPts val="1000"/>
                        </a:spcAft>
                        <a:buNone/>
                      </a:pPr>
                      <a:r>
                        <a:rPr lang="nl-BE" sz="900" b="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We’re better in</a:t>
                      </a:r>
                    </a:p>
                  </a:txBody>
                  <a:tcPr marL="61332" marR="61332" marT="0" marB="0">
                    <a:solidFill>
                      <a:schemeClr val="accent1"/>
                    </a:solidFill>
                  </a:tcPr>
                </a:tc>
                <a:tc>
                  <a:txBody>
                    <a:bodyPr/>
                    <a:lstStyle/>
                    <a:p>
                      <a:pPr algn="ctr">
                        <a:lnSpc>
                          <a:spcPct val="115000"/>
                        </a:lnSpc>
                        <a:spcAft>
                          <a:spcPts val="1000"/>
                        </a:spcAft>
                        <a:buNone/>
                      </a:pPr>
                      <a:r>
                        <a:rPr lang="nl-BE" sz="900" b="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BonMartre</a:t>
                      </a:r>
                    </a:p>
                  </a:txBody>
                  <a:tcPr marL="61332" marR="61332" marT="0" marB="0">
                    <a:solidFill>
                      <a:schemeClr val="accent1"/>
                    </a:solid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nl-BE" sz="900" b="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GermanManu</a:t>
                      </a:r>
                    </a:p>
                  </a:txBody>
                  <a:tcPr marL="61332" marR="61332" marT="0" marB="0">
                    <a:solidFill>
                      <a:schemeClr val="accent1"/>
                    </a:solid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nl-BE" sz="900" b="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HillBoy</a:t>
                      </a:r>
                    </a:p>
                  </a:txBody>
                  <a:tcPr marL="61332" marR="61332" marT="0" marB="0">
                    <a:solidFill>
                      <a:schemeClr val="accent1"/>
                    </a:solidFill>
                  </a:tcPr>
                </a:tc>
                <a:extLst>
                  <a:ext uri="{0D108BD9-81ED-4DB2-BD59-A6C34878D82A}">
                    <a16:rowId xmlns:a16="http://schemas.microsoft.com/office/drawing/2014/main" val="2745980910"/>
                  </a:ext>
                </a:extLst>
              </a:tr>
              <a:tr h="501240">
                <a:tc>
                  <a:txBody>
                    <a:bodyPr/>
                    <a:lstStyle/>
                    <a:p>
                      <a:pPr algn="l">
                        <a:lnSpc>
                          <a:spcPct val="115000"/>
                        </a:lnSpc>
                        <a:spcAft>
                          <a:spcPts val="1000"/>
                        </a:spcAft>
                        <a:buNone/>
                      </a:pPr>
                      <a:r>
                        <a:rPr lang="nl-BE" sz="900" b="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Best pricing, rental &amp; leasing. Contract means installation and maintenance included = total peace of mind. We’re the only once to do this.</a:t>
                      </a:r>
                    </a:p>
                  </a:txBody>
                  <a:tcPr marL="61332" marR="61332" marT="0" marB="0"/>
                </a:tc>
                <a:tc>
                  <a:txBody>
                    <a:bodyPr/>
                    <a:lstStyle/>
                    <a:p>
                      <a:pPr algn="ctr">
                        <a:lnSpc>
                          <a:spcPct val="115000"/>
                        </a:lnSpc>
                        <a:spcAft>
                          <a:spcPts val="1000"/>
                        </a:spcAft>
                        <a:buNone/>
                      </a:pPr>
                      <a:r>
                        <a:rPr lang="nl-BE" sz="1000" b="0">
                          <a:solidFill>
                            <a:srgbClr val="000000"/>
                          </a:solidFill>
                          <a:effectLst/>
                          <a:latin typeface="+mj-lt"/>
                          <a:ea typeface="Calibri" panose="020F0502020204030204" pitchFamily="34" charset="0"/>
                          <a:cs typeface="Times New Roman" panose="02020603050405020304" pitchFamily="18" charset="0"/>
                        </a:rPr>
                        <a:t>Best pricing in rental &amp; leasing</a:t>
                      </a:r>
                    </a:p>
                  </a:txBody>
                  <a:tcPr marL="61332" marR="61332" marT="0" marB="0">
                    <a:solidFill>
                      <a:schemeClr val="accent1">
                        <a:tint val="40000"/>
                      </a:schemeClr>
                    </a:solidFill>
                  </a:tcPr>
                </a:tc>
                <a:tc>
                  <a:txBody>
                    <a:bodyPr/>
                    <a:lstStyle/>
                    <a:p>
                      <a:pPr algn="ctr">
                        <a:lnSpc>
                          <a:spcPct val="115000"/>
                        </a:lnSpc>
                        <a:spcAft>
                          <a:spcPts val="1000"/>
                        </a:spcAft>
                        <a:buNone/>
                      </a:pPr>
                      <a:r>
                        <a:rPr lang="nl-BE" sz="1050" b="0">
                          <a:solidFill>
                            <a:srgbClr val="000000"/>
                          </a:solidFill>
                          <a:effectLst/>
                          <a:latin typeface="Bradley Hand ITC" panose="03070402050302030203" pitchFamily="66" charset="0"/>
                          <a:ea typeface="Calibri" panose="020F0502020204030204" pitchFamily="34" charset="0"/>
                          <a:cs typeface="Times New Roman" panose="02020603050405020304" pitchFamily="18" charset="0"/>
                        </a:rPr>
                        <a:t>14% more expensive</a:t>
                      </a:r>
                    </a:p>
                  </a:txBody>
                  <a:tcPr marL="61332" marR="61332" marT="0" marB="0">
                    <a:solidFill>
                      <a:schemeClr val="accent1">
                        <a:tint val="40000"/>
                      </a:schemeClr>
                    </a:solidFill>
                  </a:tcPr>
                </a:tc>
                <a:tc>
                  <a:txBody>
                    <a:bodyPr/>
                    <a:lstStyle/>
                    <a:p>
                      <a:pPr algn="ctr">
                        <a:lnSpc>
                          <a:spcPct val="115000"/>
                        </a:lnSpc>
                        <a:spcAft>
                          <a:spcPts val="1000"/>
                        </a:spcAft>
                        <a:buNone/>
                      </a:pPr>
                      <a:r>
                        <a:rPr lang="nl-BE" sz="1050" b="0">
                          <a:solidFill>
                            <a:srgbClr val="1D1B11"/>
                          </a:solidFill>
                          <a:effectLst/>
                          <a:latin typeface="Bradley Hand ITC" panose="03070402050302030203" pitchFamily="66" charset="0"/>
                          <a:ea typeface="Calibri" panose="020F0502020204030204" pitchFamily="34" charset="0"/>
                          <a:cs typeface="Times New Roman" panose="02020603050405020304" pitchFamily="18" charset="0"/>
                        </a:rPr>
                        <a:t>24% more expensive</a:t>
                      </a:r>
                    </a:p>
                  </a:txBody>
                  <a:tcPr marL="61332" marR="61332" marT="0" marB="0">
                    <a:solidFill>
                      <a:schemeClr val="accent1">
                        <a:tint val="40000"/>
                      </a:schemeClr>
                    </a:solidFill>
                  </a:tcPr>
                </a:tc>
                <a:tc>
                  <a:txBody>
                    <a:bodyPr/>
                    <a:lstStyle/>
                    <a:p>
                      <a:pPr algn="ctr">
                        <a:lnSpc>
                          <a:spcPct val="115000"/>
                        </a:lnSpc>
                        <a:spcAft>
                          <a:spcPts val="1000"/>
                        </a:spcAft>
                        <a:buNone/>
                      </a:pPr>
                      <a:r>
                        <a:rPr lang="nl-BE" sz="1050" b="0">
                          <a:solidFill>
                            <a:srgbClr val="1D1B11"/>
                          </a:solidFill>
                          <a:effectLst/>
                          <a:latin typeface="Bradley Hand ITC" panose="03070402050302030203" pitchFamily="66" charset="0"/>
                          <a:ea typeface="Calibri" panose="020F0502020204030204" pitchFamily="34" charset="0"/>
                          <a:cs typeface="Times New Roman" panose="02020603050405020304" pitchFamily="18" charset="0"/>
                        </a:rPr>
                        <a:t>8% more expensive</a:t>
                      </a:r>
                    </a:p>
                  </a:txBody>
                  <a:tcPr marL="61332" marR="61332" marT="0" marB="0">
                    <a:solidFill>
                      <a:schemeClr val="accent1">
                        <a:tint val="40000"/>
                      </a:schemeClr>
                    </a:solidFill>
                  </a:tcPr>
                </a:tc>
                <a:extLst>
                  <a:ext uri="{0D108BD9-81ED-4DB2-BD59-A6C34878D82A}">
                    <a16:rowId xmlns:a16="http://schemas.microsoft.com/office/drawing/2014/main" val="2557163328"/>
                  </a:ext>
                </a:extLst>
              </a:tr>
              <a:tr h="443415">
                <a:tc>
                  <a:txBody>
                    <a:bodyPr/>
                    <a:lstStyle/>
                    <a:p>
                      <a:pPr algn="l">
                        <a:lnSpc>
                          <a:spcPct val="115000"/>
                        </a:lnSpc>
                        <a:spcAft>
                          <a:spcPts val="1000"/>
                        </a:spcAft>
                        <a:buNone/>
                      </a:pPr>
                      <a:r>
                        <a:rPr lang="nl-BE" sz="900" b="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Engineers on stand-by with hotline 7/7. Monthly webinars by our technical staff, online very good Q&amp;A</a:t>
                      </a:r>
                    </a:p>
                  </a:txBody>
                  <a:tcPr marL="61332" marR="61332" marT="0" marB="0"/>
                </a:tc>
                <a:tc>
                  <a:txBody>
                    <a:bodyPr/>
                    <a:lstStyle/>
                    <a:p>
                      <a:pPr algn="ctr">
                        <a:lnSpc>
                          <a:spcPct val="115000"/>
                        </a:lnSpc>
                        <a:spcAft>
                          <a:spcPts val="1000"/>
                        </a:spcAft>
                        <a:buNone/>
                      </a:pPr>
                      <a:r>
                        <a:rPr lang="nl-BE" sz="1000" b="0">
                          <a:solidFill>
                            <a:srgbClr val="000000"/>
                          </a:solidFill>
                          <a:effectLst/>
                          <a:latin typeface="+mj-lt"/>
                          <a:ea typeface="Calibri" panose="020F0502020204030204" pitchFamily="34" charset="0"/>
                          <a:cs typeface="Times New Roman" panose="02020603050405020304" pitchFamily="18" charset="0"/>
                        </a:rPr>
                        <a:t>We’re always on stand-by</a:t>
                      </a:r>
                    </a:p>
                  </a:txBody>
                  <a:tcPr marL="61332" marR="61332" marT="0" marB="0">
                    <a:solidFill>
                      <a:schemeClr val="accent1">
                        <a:tint val="40000"/>
                      </a:schemeClr>
                    </a:solidFill>
                  </a:tcPr>
                </a:tc>
                <a:tc>
                  <a:txBody>
                    <a:bodyPr/>
                    <a:lstStyle/>
                    <a:p>
                      <a:pPr algn="ctr">
                        <a:lnSpc>
                          <a:spcPct val="115000"/>
                        </a:lnSpc>
                        <a:spcAft>
                          <a:spcPts val="1000"/>
                        </a:spcAft>
                        <a:buNone/>
                      </a:pPr>
                      <a:r>
                        <a:rPr lang="nl-BE" sz="1050" b="0">
                          <a:solidFill>
                            <a:srgbClr val="000000"/>
                          </a:solidFill>
                          <a:effectLst/>
                          <a:latin typeface="Bradley Hand ITC" panose="03070402050302030203" pitchFamily="66" charset="0"/>
                          <a:ea typeface="Calibri" panose="020F0502020204030204" pitchFamily="34" charset="0"/>
                          <a:cs typeface="Times New Roman" panose="02020603050405020304" pitchFamily="18" charset="0"/>
                        </a:rPr>
                        <a:t>5/7 only. Not hotline</a:t>
                      </a:r>
                    </a:p>
                  </a:txBody>
                  <a:tcPr marL="61332" marR="61332" marT="0" marB="0">
                    <a:solidFill>
                      <a:schemeClr val="accent1">
                        <a:tint val="40000"/>
                      </a:schemeClr>
                    </a:solidFill>
                  </a:tcPr>
                </a:tc>
                <a:tc>
                  <a:txBody>
                    <a:bodyPr/>
                    <a:lstStyle/>
                    <a:p>
                      <a:pPr algn="ctr">
                        <a:lnSpc>
                          <a:spcPct val="115000"/>
                        </a:lnSpc>
                        <a:spcAft>
                          <a:spcPts val="1000"/>
                        </a:spcAft>
                        <a:buNone/>
                      </a:pPr>
                      <a:r>
                        <a:rPr lang="nl-BE" sz="1050" b="0">
                          <a:solidFill>
                            <a:srgbClr val="1D1B11"/>
                          </a:solidFill>
                          <a:effectLst/>
                          <a:latin typeface="Bradley Hand ITC" panose="03070402050302030203" pitchFamily="66" charset="0"/>
                          <a:ea typeface="Calibri" panose="020F0502020204030204" pitchFamily="34" charset="0"/>
                          <a:cs typeface="Times New Roman" panose="02020603050405020304" pitchFamily="18" charset="0"/>
                        </a:rPr>
                        <a:t>5/7 only, hotline during working hours</a:t>
                      </a:r>
                    </a:p>
                  </a:txBody>
                  <a:tcPr marL="61332" marR="61332" marT="0" marB="0">
                    <a:solidFill>
                      <a:schemeClr val="accent1">
                        <a:tint val="40000"/>
                      </a:schemeClr>
                    </a:solidFill>
                  </a:tcPr>
                </a:tc>
                <a:tc>
                  <a:txBody>
                    <a:bodyPr/>
                    <a:lstStyle/>
                    <a:p>
                      <a:pPr algn="ctr">
                        <a:lnSpc>
                          <a:spcPct val="115000"/>
                        </a:lnSpc>
                        <a:spcAft>
                          <a:spcPts val="1000"/>
                        </a:spcAft>
                        <a:buNone/>
                      </a:pPr>
                      <a:r>
                        <a:rPr lang="nl-BE" sz="1050" b="0">
                          <a:solidFill>
                            <a:srgbClr val="1D1B11"/>
                          </a:solidFill>
                          <a:effectLst/>
                          <a:latin typeface="Bradley Hand ITC" panose="03070402050302030203" pitchFamily="66" charset="0"/>
                          <a:ea typeface="Calibri" panose="020F0502020204030204" pitchFamily="34" charset="0"/>
                          <a:cs typeface="Times New Roman" panose="02020603050405020304" pitchFamily="18" charset="0"/>
                        </a:rPr>
                        <a:t>6/7 only, noy hotline</a:t>
                      </a:r>
                    </a:p>
                  </a:txBody>
                  <a:tcPr marL="61332" marR="61332" marT="0" marB="0">
                    <a:solidFill>
                      <a:schemeClr val="accent1">
                        <a:tint val="40000"/>
                      </a:schemeClr>
                    </a:solidFill>
                  </a:tcPr>
                </a:tc>
                <a:extLst>
                  <a:ext uri="{0D108BD9-81ED-4DB2-BD59-A6C34878D82A}">
                    <a16:rowId xmlns:a16="http://schemas.microsoft.com/office/drawing/2014/main" val="3400666794"/>
                  </a:ext>
                </a:extLst>
              </a:tr>
              <a:tr h="671659">
                <a:tc>
                  <a:txBody>
                    <a:bodyPr/>
                    <a:lstStyle/>
                    <a:p>
                      <a:pPr algn="l">
                        <a:lnSpc>
                          <a:spcPct val="115000"/>
                        </a:lnSpc>
                        <a:spcAft>
                          <a:spcPts val="1000"/>
                        </a:spcAft>
                        <a:buNone/>
                      </a:pPr>
                      <a:r>
                        <a:rPr lang="nl-BE" sz="900" b="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Within 72 hrs Benelux, within 1O days Western Europe. We’re great at solving issues from a distance. If needed, we’ll be there. Unlike our competitors, there is no ticketting and than wait for weeks! </a:t>
                      </a:r>
                    </a:p>
                  </a:txBody>
                  <a:tcPr marL="61332" marR="61332" marT="0" marB="0"/>
                </a:tc>
                <a:tc>
                  <a:txBody>
                    <a:bodyPr/>
                    <a:lstStyle/>
                    <a:p>
                      <a:pPr algn="ctr">
                        <a:lnSpc>
                          <a:spcPct val="115000"/>
                        </a:lnSpc>
                        <a:spcAft>
                          <a:spcPts val="1000"/>
                        </a:spcAft>
                        <a:buNone/>
                      </a:pPr>
                      <a:r>
                        <a:rPr lang="nl-BE" sz="1000" b="0">
                          <a:solidFill>
                            <a:srgbClr val="000000"/>
                          </a:solidFill>
                          <a:effectLst/>
                          <a:latin typeface="+mj-lt"/>
                          <a:ea typeface="Calibri" panose="020F0502020204030204" pitchFamily="34" charset="0"/>
                          <a:cs typeface="Times New Roman" panose="02020603050405020304" pitchFamily="18" charset="0"/>
                        </a:rPr>
                        <a:t>We’re the fast to install</a:t>
                      </a:r>
                    </a:p>
                  </a:txBody>
                  <a:tcPr marL="61332" marR="61332" marT="0" marB="0">
                    <a:solidFill>
                      <a:schemeClr val="accent1">
                        <a:tint val="40000"/>
                      </a:schemeClr>
                    </a:solidFill>
                  </a:tcPr>
                </a:tc>
                <a:tc>
                  <a:txBody>
                    <a:bodyPr/>
                    <a:lstStyle/>
                    <a:p>
                      <a:pPr algn="ctr">
                        <a:lnSpc>
                          <a:spcPct val="115000"/>
                        </a:lnSpc>
                        <a:spcAft>
                          <a:spcPts val="1000"/>
                        </a:spcAft>
                        <a:buNone/>
                      </a:pPr>
                      <a:r>
                        <a:rPr lang="nl-BE" sz="1050" b="0">
                          <a:solidFill>
                            <a:srgbClr val="000000"/>
                          </a:solidFill>
                          <a:effectLst/>
                          <a:latin typeface="Bradley Hand ITC" panose="03070402050302030203" pitchFamily="66" charset="0"/>
                          <a:ea typeface="Calibri" panose="020F0502020204030204" pitchFamily="34" charset="0"/>
                          <a:cs typeface="Times New Roman" panose="02020603050405020304" pitchFamily="18" charset="0"/>
                        </a:rPr>
                        <a:t>Average 10 days intervention</a:t>
                      </a:r>
                    </a:p>
                  </a:txBody>
                  <a:tcPr marL="61332" marR="61332" marT="0" marB="0">
                    <a:solidFill>
                      <a:schemeClr val="accent1">
                        <a:tint val="40000"/>
                      </a:schemeClr>
                    </a:solidFill>
                  </a:tcPr>
                </a:tc>
                <a:tc>
                  <a:txBody>
                    <a:bodyPr/>
                    <a:lstStyle/>
                    <a:p>
                      <a:pPr algn="ctr">
                        <a:lnSpc>
                          <a:spcPct val="115000"/>
                        </a:lnSpc>
                        <a:spcAft>
                          <a:spcPts val="1000"/>
                        </a:spcAft>
                        <a:buNone/>
                      </a:pPr>
                      <a:r>
                        <a:rPr lang="nl-BE" sz="1050" b="0">
                          <a:solidFill>
                            <a:srgbClr val="1D1B11"/>
                          </a:solidFill>
                          <a:effectLst/>
                          <a:latin typeface="Bradley Hand ITC" panose="03070402050302030203" pitchFamily="66" charset="0"/>
                          <a:ea typeface="Calibri" panose="020F0502020204030204" pitchFamily="34" charset="0"/>
                          <a:cs typeface="Times New Roman" panose="02020603050405020304" pitchFamily="18" charset="0"/>
                        </a:rPr>
                        <a:t>Ticket system, from 8 days till ‘ weeks depending on season</a:t>
                      </a:r>
                    </a:p>
                  </a:txBody>
                  <a:tcPr marL="61332" marR="61332" marT="0" marB="0">
                    <a:solidFill>
                      <a:schemeClr val="accent1">
                        <a:tint val="40000"/>
                      </a:schemeClr>
                    </a:solidFill>
                  </a:tcPr>
                </a:tc>
                <a:tc>
                  <a:txBody>
                    <a:bodyPr/>
                    <a:lstStyle/>
                    <a:p>
                      <a:pPr algn="ctr">
                        <a:lnSpc>
                          <a:spcPct val="115000"/>
                        </a:lnSpc>
                        <a:spcAft>
                          <a:spcPts val="1000"/>
                        </a:spcAft>
                        <a:buNone/>
                      </a:pPr>
                      <a:r>
                        <a:rPr lang="nl-BE" sz="1050" b="0">
                          <a:solidFill>
                            <a:srgbClr val="1D1B11"/>
                          </a:solidFill>
                          <a:effectLst/>
                          <a:latin typeface="Bradley Hand ITC" panose="03070402050302030203" pitchFamily="66" charset="0"/>
                          <a:ea typeface="Calibri" panose="020F0502020204030204" pitchFamily="34" charset="0"/>
                          <a:cs typeface="Times New Roman" panose="02020603050405020304" pitchFamily="18" charset="0"/>
                        </a:rPr>
                        <a:t>Within three week outside Benelux</a:t>
                      </a:r>
                    </a:p>
                  </a:txBody>
                  <a:tcPr marL="61332" marR="61332" marT="0" marB="0">
                    <a:solidFill>
                      <a:schemeClr val="accent1">
                        <a:tint val="40000"/>
                      </a:schemeClr>
                    </a:solidFill>
                  </a:tcPr>
                </a:tc>
                <a:extLst>
                  <a:ext uri="{0D108BD9-81ED-4DB2-BD59-A6C34878D82A}">
                    <a16:rowId xmlns:a16="http://schemas.microsoft.com/office/drawing/2014/main" val="2618361812"/>
                  </a:ext>
                </a:extLst>
              </a:tr>
              <a:tr h="67165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nl-BE" sz="900" b="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Bundle offer. We teamed up with AllHero. If you purchase before June 2026 than you can purchase their products with a 25% discount. Making our full solution best value for money in our sector!</a:t>
                      </a:r>
                    </a:p>
                  </a:txBody>
                  <a:tcPr marL="61332" marR="61332" marT="0" marB="0"/>
                </a:tc>
                <a:tc>
                  <a:txBody>
                    <a:bodyPr/>
                    <a:lstStyle/>
                    <a:p>
                      <a:pPr algn="ctr">
                        <a:lnSpc>
                          <a:spcPct val="115000"/>
                        </a:lnSpc>
                        <a:spcAft>
                          <a:spcPts val="1000"/>
                        </a:spcAft>
                        <a:buNone/>
                      </a:pPr>
                      <a:r>
                        <a:rPr lang="nl-BE" sz="1000" b="0">
                          <a:solidFill>
                            <a:srgbClr val="000000"/>
                          </a:solidFill>
                          <a:effectLst/>
                          <a:latin typeface="+mj-lt"/>
                          <a:ea typeface="Calibri" panose="020F0502020204030204" pitchFamily="34" charset="0"/>
                          <a:cs typeface="Times New Roman" panose="02020603050405020304" pitchFamily="18" charset="0"/>
                        </a:rPr>
                        <a:t>Interesting bundle for certain prospects</a:t>
                      </a:r>
                    </a:p>
                  </a:txBody>
                  <a:tcPr marL="61332" marR="61332" marT="0" marB="0">
                    <a:solidFill>
                      <a:schemeClr val="accent1">
                        <a:tint val="40000"/>
                      </a:schemeClr>
                    </a:solidFill>
                  </a:tcPr>
                </a:tc>
                <a:tc>
                  <a:txBody>
                    <a:bodyPr/>
                    <a:lstStyle/>
                    <a:p>
                      <a:pPr algn="ctr">
                        <a:lnSpc>
                          <a:spcPct val="115000"/>
                        </a:lnSpc>
                        <a:spcAft>
                          <a:spcPts val="1000"/>
                        </a:spcAft>
                        <a:buNone/>
                      </a:pPr>
                      <a:endParaRPr lang="nl-BE" sz="1050" b="0">
                        <a:solidFill>
                          <a:srgbClr val="1D1B11"/>
                        </a:solidFill>
                        <a:effectLst/>
                        <a:latin typeface="Bradley Hand ITC" panose="03070402050302030203" pitchFamily="66" charset="0"/>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gn="ctr">
                        <a:lnSpc>
                          <a:spcPct val="115000"/>
                        </a:lnSpc>
                        <a:spcAft>
                          <a:spcPts val="1000"/>
                        </a:spcAft>
                        <a:buNone/>
                      </a:pPr>
                      <a:endParaRPr lang="nl-BE" sz="1050" b="0">
                        <a:solidFill>
                          <a:srgbClr val="1D1B11"/>
                        </a:solidFill>
                        <a:effectLst/>
                        <a:latin typeface="Bradley Hand ITC" panose="03070402050302030203" pitchFamily="66" charset="0"/>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gn="ctr">
                        <a:lnSpc>
                          <a:spcPct val="115000"/>
                        </a:lnSpc>
                        <a:spcAft>
                          <a:spcPts val="1000"/>
                        </a:spcAft>
                        <a:buNone/>
                      </a:pPr>
                      <a:endParaRPr lang="nl-BE" sz="1050" b="0">
                        <a:solidFill>
                          <a:srgbClr val="1D1B11"/>
                        </a:solidFill>
                        <a:effectLst/>
                        <a:latin typeface="Bradley Hand ITC" panose="03070402050302030203" pitchFamily="66" charset="0"/>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extLst>
                  <a:ext uri="{0D108BD9-81ED-4DB2-BD59-A6C34878D82A}">
                    <a16:rowId xmlns:a16="http://schemas.microsoft.com/office/drawing/2014/main" val="1525144643"/>
                  </a:ext>
                </a:extLst>
              </a:tr>
              <a:tr h="443415">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nl-BE" sz="900" b="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Reframe the story. They’re big and slow. We’re 6/7 available for support online and we have a 7/7 hotline for engineers</a:t>
                      </a:r>
                    </a:p>
                  </a:txBody>
                  <a:tcPr marL="61332" marR="61332" marT="0" marB="0"/>
                </a:tc>
                <a:tc>
                  <a:txBody>
                    <a:bodyPr/>
                    <a:lstStyle/>
                    <a:p>
                      <a:pPr algn="ctr">
                        <a:lnSpc>
                          <a:spcPct val="115000"/>
                        </a:lnSpc>
                        <a:spcAft>
                          <a:spcPts val="1000"/>
                        </a:spcAft>
                        <a:buNone/>
                      </a:pPr>
                      <a:endParaRPr lang="nl-BE" sz="1000" b="0">
                        <a:solidFill>
                          <a:srgbClr val="000000"/>
                        </a:solidFill>
                        <a:effectLst/>
                        <a:latin typeface="+mj-lt"/>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gn="ctr">
                        <a:lnSpc>
                          <a:spcPct val="115000"/>
                        </a:lnSpc>
                        <a:spcAft>
                          <a:spcPts val="1000"/>
                        </a:spcAft>
                        <a:buNone/>
                      </a:pPr>
                      <a:endParaRPr lang="nl-BE" sz="1050" b="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gn="ctr">
                        <a:lnSpc>
                          <a:spcPct val="115000"/>
                        </a:lnSpc>
                        <a:spcAft>
                          <a:spcPts val="1000"/>
                        </a:spcAft>
                        <a:buNone/>
                      </a:pPr>
                      <a:endParaRPr lang="nl-BE" sz="1050" b="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gn="ctr">
                        <a:lnSpc>
                          <a:spcPct val="115000"/>
                        </a:lnSpc>
                        <a:spcAft>
                          <a:spcPts val="1000"/>
                        </a:spcAft>
                        <a:buNone/>
                      </a:pPr>
                      <a:endParaRPr lang="nl-BE" sz="1050" b="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extLst>
                  <a:ext uri="{0D108BD9-81ED-4DB2-BD59-A6C34878D82A}">
                    <a16:rowId xmlns:a16="http://schemas.microsoft.com/office/drawing/2014/main" val="2571873168"/>
                  </a:ext>
                </a:extLst>
              </a:tr>
              <a:tr h="443415">
                <a:tc>
                  <a:txBody>
                    <a:bodyPr/>
                    <a:lstStyle/>
                    <a:p>
                      <a:pPr algn="l">
                        <a:lnSpc>
                          <a:spcPct val="115000"/>
                        </a:lnSpc>
                        <a:spcAft>
                          <a:spcPts val="1000"/>
                        </a:spcAft>
                        <a:buNone/>
                      </a:pPr>
                      <a:r>
                        <a:rPr lang="nl-BE" sz="900" b="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big players say ‘take this’. We will finetune it to your needs. Until it fits and you have control over it.</a:t>
                      </a:r>
                    </a:p>
                  </a:txBody>
                  <a:tcPr marL="61332" marR="61332" marT="0" marB="0"/>
                </a:tc>
                <a:tc>
                  <a:txBody>
                    <a:bodyPr/>
                    <a:lstStyle/>
                    <a:p>
                      <a:pPr algn="ctr">
                        <a:lnSpc>
                          <a:spcPct val="115000"/>
                        </a:lnSpc>
                        <a:spcAft>
                          <a:spcPts val="1000"/>
                        </a:spcAft>
                        <a:buNone/>
                      </a:pPr>
                      <a:r>
                        <a:rPr lang="nl-BE" sz="1000" b="0">
                          <a:solidFill>
                            <a:srgbClr val="000000"/>
                          </a:solidFill>
                          <a:effectLst/>
                          <a:latin typeface="+mj-lt"/>
                          <a:ea typeface="Calibri" panose="020F0502020204030204" pitchFamily="34" charset="0"/>
                          <a:cs typeface="Times New Roman" panose="02020603050405020304" pitchFamily="18" charset="0"/>
                        </a:rPr>
                        <a:t>We tailor to your needs</a:t>
                      </a:r>
                    </a:p>
                  </a:txBody>
                  <a:tcPr marL="61332" marR="61332" marT="0" marB="0">
                    <a:solidFill>
                      <a:schemeClr val="accent1">
                        <a:tint val="40000"/>
                      </a:schemeClr>
                    </a:solidFill>
                  </a:tcPr>
                </a:tc>
                <a:tc>
                  <a:txBody>
                    <a:bodyPr/>
                    <a:lstStyle/>
                    <a:p>
                      <a:pPr algn="ctr">
                        <a:lnSpc>
                          <a:spcPct val="115000"/>
                        </a:lnSpc>
                        <a:spcAft>
                          <a:spcPts val="1000"/>
                        </a:spcAft>
                        <a:buNone/>
                      </a:pPr>
                      <a:endParaRPr lang="nl-BE" sz="1050" b="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gn="ctr">
                        <a:lnSpc>
                          <a:spcPct val="115000"/>
                        </a:lnSpc>
                        <a:spcAft>
                          <a:spcPts val="1000"/>
                        </a:spcAft>
                        <a:buNone/>
                      </a:pPr>
                      <a:endParaRPr lang="nl-BE" sz="1050" b="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gn="ctr">
                        <a:lnSpc>
                          <a:spcPct val="115000"/>
                        </a:lnSpc>
                        <a:spcAft>
                          <a:spcPts val="1000"/>
                        </a:spcAft>
                        <a:buNone/>
                      </a:pPr>
                      <a:endParaRPr lang="nl-BE" sz="1050" b="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extLst>
                  <a:ext uri="{0D108BD9-81ED-4DB2-BD59-A6C34878D82A}">
                    <a16:rowId xmlns:a16="http://schemas.microsoft.com/office/drawing/2014/main" val="1226845720"/>
                  </a:ext>
                </a:extLst>
              </a:tr>
              <a:tr h="501240">
                <a:tc>
                  <a:txBody>
                    <a:bodyPr/>
                    <a:lstStyle/>
                    <a:p>
                      <a:pPr algn="l">
                        <a:lnSpc>
                          <a:spcPct val="115000"/>
                        </a:lnSpc>
                        <a:spcAft>
                          <a:spcPts val="1000"/>
                        </a:spcAft>
                        <a:buNone/>
                      </a:pPr>
                      <a:r>
                        <a:rPr lang="nl-BE" sz="900" b="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You can modify the options. You stay in control. We teach you how our solution can be altered to fit better your needs. We’re the only once that put our customers in the driving seat. </a:t>
                      </a:r>
                    </a:p>
                  </a:txBody>
                  <a:tcPr marL="61332" marR="61332" marT="0" marB="0"/>
                </a:tc>
                <a:tc>
                  <a:txBody>
                    <a:bodyPr/>
                    <a:lstStyle/>
                    <a:p>
                      <a:pPr algn="ctr">
                        <a:lnSpc>
                          <a:spcPct val="115000"/>
                        </a:lnSpc>
                        <a:spcAft>
                          <a:spcPts val="1000"/>
                        </a:spcAft>
                        <a:buNone/>
                      </a:pPr>
                      <a:r>
                        <a:rPr lang="nl-BE" sz="1000" b="0">
                          <a:solidFill>
                            <a:srgbClr val="000000"/>
                          </a:solidFill>
                          <a:effectLst/>
                          <a:latin typeface="+mj-lt"/>
                          <a:ea typeface="Calibri" panose="020F0502020204030204" pitchFamily="34" charset="0"/>
                          <a:cs typeface="Times New Roman" panose="02020603050405020304" pitchFamily="18" charset="0"/>
                        </a:rPr>
                        <a:t>You can modify</a:t>
                      </a:r>
                    </a:p>
                  </a:txBody>
                  <a:tcPr marL="61332" marR="61332" marT="0" marB="0">
                    <a:solidFill>
                      <a:schemeClr val="accent1">
                        <a:tint val="40000"/>
                      </a:schemeClr>
                    </a:solidFill>
                  </a:tcPr>
                </a:tc>
                <a:tc>
                  <a:txBody>
                    <a:bodyPr/>
                    <a:lstStyle/>
                    <a:p>
                      <a:pPr algn="ctr">
                        <a:lnSpc>
                          <a:spcPct val="115000"/>
                        </a:lnSpc>
                        <a:spcAft>
                          <a:spcPts val="1000"/>
                        </a:spcAft>
                        <a:buNone/>
                      </a:pPr>
                      <a:endParaRPr lang="nl-BE" sz="1050" b="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gn="ctr">
                        <a:lnSpc>
                          <a:spcPct val="115000"/>
                        </a:lnSpc>
                        <a:spcAft>
                          <a:spcPts val="1000"/>
                        </a:spcAft>
                        <a:buNone/>
                      </a:pPr>
                      <a:endParaRPr lang="nl-BE" sz="1050" b="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gn="ctr">
                        <a:lnSpc>
                          <a:spcPct val="115000"/>
                        </a:lnSpc>
                        <a:spcAft>
                          <a:spcPts val="1000"/>
                        </a:spcAft>
                        <a:buNone/>
                      </a:pPr>
                      <a:endParaRPr lang="nl-BE" sz="1050" b="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extLst>
                  <a:ext uri="{0D108BD9-81ED-4DB2-BD59-A6C34878D82A}">
                    <a16:rowId xmlns:a16="http://schemas.microsoft.com/office/drawing/2014/main" val="794415513"/>
                  </a:ext>
                </a:extLst>
              </a:tr>
              <a:tr h="443415">
                <a:tc>
                  <a:txBody>
                    <a:bodyPr/>
                    <a:lstStyle/>
                    <a:p>
                      <a:pPr algn="l">
                        <a:lnSpc>
                          <a:spcPct val="115000"/>
                        </a:lnSpc>
                        <a:spcAft>
                          <a:spcPts val="1000"/>
                        </a:spcAft>
                        <a:buNone/>
                      </a:pPr>
                      <a:r>
                        <a:rPr lang="nl-BE" sz="900" b="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We promise contingency. We have back-up plans and we’ll change immediately if needed</a:t>
                      </a:r>
                    </a:p>
                  </a:txBody>
                  <a:tcPr marL="61332" marR="61332" marT="0" marB="0"/>
                </a:tc>
                <a:tc>
                  <a:txBody>
                    <a:bodyPr/>
                    <a:lstStyle/>
                    <a:p>
                      <a:pPr algn="ctr">
                        <a:lnSpc>
                          <a:spcPct val="115000"/>
                        </a:lnSpc>
                        <a:spcAft>
                          <a:spcPts val="1000"/>
                        </a:spcAft>
                        <a:buNone/>
                      </a:pPr>
                      <a:r>
                        <a:rPr lang="nl-BE" sz="1000" b="0">
                          <a:solidFill>
                            <a:srgbClr val="000000"/>
                          </a:solidFill>
                          <a:effectLst/>
                          <a:latin typeface="+mj-lt"/>
                          <a:ea typeface="Calibri" panose="020F0502020204030204" pitchFamily="34" charset="0"/>
                          <a:cs typeface="Times New Roman" panose="02020603050405020304" pitchFamily="18" charset="0"/>
                        </a:rPr>
                        <a:t>Always a plan B contingency</a:t>
                      </a:r>
                    </a:p>
                  </a:txBody>
                  <a:tcPr marL="61332" marR="61332" marT="0" marB="0">
                    <a:solidFill>
                      <a:schemeClr val="accent1">
                        <a:tint val="40000"/>
                      </a:schemeClr>
                    </a:solidFill>
                  </a:tcPr>
                </a:tc>
                <a:tc>
                  <a:txBody>
                    <a:bodyPr/>
                    <a:lstStyle/>
                    <a:p>
                      <a:pPr algn="ctr">
                        <a:lnSpc>
                          <a:spcPct val="115000"/>
                        </a:lnSpc>
                        <a:spcAft>
                          <a:spcPts val="1000"/>
                        </a:spcAft>
                        <a:buNone/>
                      </a:pPr>
                      <a:endParaRPr lang="nl-BE" sz="1050" b="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gn="ctr">
                        <a:lnSpc>
                          <a:spcPct val="115000"/>
                        </a:lnSpc>
                        <a:spcAft>
                          <a:spcPts val="1000"/>
                        </a:spcAft>
                        <a:buNone/>
                      </a:pPr>
                      <a:endParaRPr lang="nl-BE" sz="1050" b="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gn="ctr">
                        <a:lnSpc>
                          <a:spcPct val="115000"/>
                        </a:lnSpc>
                        <a:spcAft>
                          <a:spcPts val="1000"/>
                        </a:spcAft>
                        <a:buNone/>
                      </a:pPr>
                      <a:endParaRPr lang="nl-BE" sz="1050" b="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extLst>
                  <a:ext uri="{0D108BD9-81ED-4DB2-BD59-A6C34878D82A}">
                    <a16:rowId xmlns:a16="http://schemas.microsoft.com/office/drawing/2014/main" val="3796564712"/>
                  </a:ext>
                </a:extLst>
              </a:tr>
              <a:tr h="501240">
                <a:tc>
                  <a:txBody>
                    <a:bodyPr/>
                    <a:lstStyle/>
                    <a:p>
                      <a:pPr algn="l">
                        <a:lnSpc>
                          <a:spcPct val="115000"/>
                        </a:lnSpc>
                        <a:spcAft>
                          <a:spcPts val="1000"/>
                        </a:spcAft>
                        <a:buNone/>
                      </a:pPr>
                      <a:r>
                        <a:rPr lang="nl-BE" sz="900" b="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Ready for the future. Our solution is modular hence new elements can be hooked on allowing you to expand or upgrade the coming years. We’re the only once offering this? </a:t>
                      </a:r>
                    </a:p>
                  </a:txBody>
                  <a:tcPr marL="61332" marR="61332" marT="0" marB="0"/>
                </a:tc>
                <a:tc>
                  <a:txBody>
                    <a:bodyPr/>
                    <a:lstStyle/>
                    <a:p>
                      <a:pPr algn="ctr">
                        <a:lnSpc>
                          <a:spcPct val="115000"/>
                        </a:lnSpc>
                        <a:spcAft>
                          <a:spcPts val="1000"/>
                        </a:spcAft>
                        <a:buNone/>
                      </a:pPr>
                      <a:r>
                        <a:rPr lang="nl-BE" sz="1000" b="0">
                          <a:solidFill>
                            <a:srgbClr val="000000"/>
                          </a:solidFill>
                          <a:effectLst/>
                          <a:latin typeface="+mj-lt"/>
                          <a:ea typeface="Calibri" panose="020F0502020204030204" pitchFamily="34" charset="0"/>
                          <a:cs typeface="Times New Roman" panose="02020603050405020304" pitchFamily="18" charset="0"/>
                        </a:rPr>
                        <a:t>We’re modular</a:t>
                      </a:r>
                    </a:p>
                  </a:txBody>
                  <a:tcPr marL="61332" marR="61332" marT="0" marB="0">
                    <a:solidFill>
                      <a:schemeClr val="accent1">
                        <a:tint val="40000"/>
                      </a:schemeClr>
                    </a:solidFill>
                  </a:tcPr>
                </a:tc>
                <a:tc>
                  <a:txBody>
                    <a:bodyPr/>
                    <a:lstStyle/>
                    <a:p>
                      <a:pPr algn="ctr">
                        <a:lnSpc>
                          <a:spcPct val="115000"/>
                        </a:lnSpc>
                        <a:spcAft>
                          <a:spcPts val="1000"/>
                        </a:spcAft>
                        <a:buNone/>
                      </a:pPr>
                      <a:endParaRPr lang="nl-BE" sz="1050" b="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gn="ctr">
                        <a:lnSpc>
                          <a:spcPct val="115000"/>
                        </a:lnSpc>
                        <a:spcAft>
                          <a:spcPts val="1000"/>
                        </a:spcAft>
                        <a:buNone/>
                      </a:pPr>
                      <a:endParaRPr lang="nl-BE" sz="1050" b="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gn="ctr">
                        <a:lnSpc>
                          <a:spcPct val="115000"/>
                        </a:lnSpc>
                        <a:spcAft>
                          <a:spcPts val="1000"/>
                        </a:spcAft>
                        <a:buNone/>
                      </a:pPr>
                      <a:endParaRPr lang="nl-BE" sz="1050" b="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extLst>
                  <a:ext uri="{0D108BD9-81ED-4DB2-BD59-A6C34878D82A}">
                    <a16:rowId xmlns:a16="http://schemas.microsoft.com/office/drawing/2014/main" val="1525300544"/>
                  </a:ext>
                </a:extLst>
              </a:tr>
              <a:tr h="443415">
                <a:tc>
                  <a:txBody>
                    <a:bodyPr/>
                    <a:lstStyle/>
                    <a:p>
                      <a:pPr algn="l">
                        <a:lnSpc>
                          <a:spcPct val="115000"/>
                        </a:lnSpc>
                        <a:spcAft>
                          <a:spcPts val="1000"/>
                        </a:spcAft>
                        <a:buNone/>
                      </a:pPr>
                      <a:r>
                        <a:rPr lang="nl-BE" sz="900" b="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Our innovation allows you to ………… which is what everybody in the sector was looking for. This solves the frustration of ….</a:t>
                      </a:r>
                    </a:p>
                  </a:txBody>
                  <a:tcPr marL="61332" marR="61332" marT="0" marB="0"/>
                </a:tc>
                <a:tc>
                  <a:txBody>
                    <a:bodyPr/>
                    <a:lstStyle/>
                    <a:p>
                      <a:pPr algn="ctr">
                        <a:lnSpc>
                          <a:spcPct val="115000"/>
                        </a:lnSpc>
                        <a:spcAft>
                          <a:spcPts val="1000"/>
                        </a:spcAft>
                        <a:buNone/>
                      </a:pPr>
                      <a:r>
                        <a:rPr lang="nl-BE" sz="1000" b="0">
                          <a:solidFill>
                            <a:srgbClr val="000000"/>
                          </a:solidFill>
                          <a:effectLst/>
                          <a:latin typeface="+mj-lt"/>
                          <a:ea typeface="Calibri" panose="020F0502020204030204" pitchFamily="34" charset="0"/>
                          <a:cs typeface="Times New Roman" panose="02020603050405020304" pitchFamily="18" charset="0"/>
                        </a:rPr>
                        <a:t>We’re ahead of the game</a:t>
                      </a:r>
                    </a:p>
                  </a:txBody>
                  <a:tcPr marL="61332" marR="61332" marT="0" marB="0">
                    <a:solidFill>
                      <a:schemeClr val="accent1">
                        <a:tint val="40000"/>
                      </a:schemeClr>
                    </a:solidFill>
                  </a:tcPr>
                </a:tc>
                <a:tc>
                  <a:txBody>
                    <a:bodyPr/>
                    <a:lstStyle/>
                    <a:p>
                      <a:pPr algn="ctr">
                        <a:lnSpc>
                          <a:spcPct val="115000"/>
                        </a:lnSpc>
                        <a:spcAft>
                          <a:spcPts val="1000"/>
                        </a:spcAft>
                        <a:buNone/>
                      </a:pPr>
                      <a:endParaRPr lang="nl-BE" sz="1050" b="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gn="ctr">
                        <a:lnSpc>
                          <a:spcPct val="115000"/>
                        </a:lnSpc>
                        <a:spcAft>
                          <a:spcPts val="1000"/>
                        </a:spcAft>
                        <a:buNone/>
                      </a:pPr>
                      <a:endParaRPr lang="nl-BE" sz="1050" b="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tc>
                  <a:txBody>
                    <a:bodyPr/>
                    <a:lstStyle/>
                    <a:p>
                      <a:pPr algn="ctr">
                        <a:lnSpc>
                          <a:spcPct val="115000"/>
                        </a:lnSpc>
                        <a:spcAft>
                          <a:spcPts val="1000"/>
                        </a:spcAft>
                        <a:buNone/>
                      </a:pPr>
                      <a:endParaRPr lang="nl-BE" sz="1050" b="0">
                        <a:solidFill>
                          <a:srgbClr val="1D1B1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32" marR="61332" marT="0" marB="0">
                    <a:solidFill>
                      <a:schemeClr val="accent1">
                        <a:tint val="40000"/>
                      </a:schemeClr>
                    </a:solidFill>
                  </a:tcPr>
                </a:tc>
                <a:extLst>
                  <a:ext uri="{0D108BD9-81ED-4DB2-BD59-A6C34878D82A}">
                    <a16:rowId xmlns:a16="http://schemas.microsoft.com/office/drawing/2014/main" val="1024661892"/>
                  </a:ext>
                </a:extLst>
              </a:tr>
            </a:tbl>
          </a:graphicData>
        </a:graphic>
      </p:graphicFrame>
      <p:pic>
        <p:nvPicPr>
          <p:cNvPr id="3" name="Picture 4">
            <a:extLst>
              <a:ext uri="{FF2B5EF4-FFF2-40B4-BE49-F238E27FC236}">
                <a16:creationId xmlns:a16="http://schemas.microsoft.com/office/drawing/2014/main" id="{390987EC-A076-86FC-B69D-8EC629AC87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35717166-F12B-7286-CE85-91E1438E3746}"/>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4">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sp>
        <p:nvSpPr>
          <p:cNvPr id="4" name="Tekstvak 3">
            <a:extLst>
              <a:ext uri="{FF2B5EF4-FFF2-40B4-BE49-F238E27FC236}">
                <a16:creationId xmlns:a16="http://schemas.microsoft.com/office/drawing/2014/main" id="{F7617B4C-5C57-7A1F-F7D4-CDA3181CE712}"/>
              </a:ext>
            </a:extLst>
          </p:cNvPr>
          <p:cNvSpPr txBox="1"/>
          <p:nvPr/>
        </p:nvSpPr>
        <p:spPr>
          <a:xfrm>
            <a:off x="6355264" y="6513545"/>
            <a:ext cx="3214341" cy="229935"/>
          </a:xfrm>
          <a:prstGeom prst="rect">
            <a:avLst/>
          </a:prstGeom>
          <a:noFill/>
        </p:spPr>
        <p:txBody>
          <a:bodyPr wrap="none" rtlCol="0">
            <a:spAutoFit/>
          </a:bodyPr>
          <a:lstStyle/>
          <a:p>
            <a:r>
              <a:rPr lang="nl-BE" sz="894"/>
              <a:t>Only fill in what is relevant for you. Modify template if needed.</a:t>
            </a:r>
          </a:p>
        </p:txBody>
      </p:sp>
    </p:spTree>
    <p:extLst>
      <p:ext uri="{BB962C8B-B14F-4D97-AF65-F5344CB8AC3E}">
        <p14:creationId xmlns:p14="http://schemas.microsoft.com/office/powerpoint/2010/main" val="34062860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92C0B-B822-C96F-8882-DABAA9866AC8}"/>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76DED1DB-1FE4-A8D4-90DF-EDC5AFD81788}"/>
              </a:ext>
            </a:extLst>
          </p:cNvPr>
          <p:cNvSpPr txBox="1"/>
          <p:nvPr/>
        </p:nvSpPr>
        <p:spPr>
          <a:xfrm>
            <a:off x="274453" y="409399"/>
            <a:ext cx="8962144" cy="542456"/>
          </a:xfrm>
          <a:prstGeom prst="rect">
            <a:avLst/>
          </a:prstGeom>
          <a:noFill/>
        </p:spPr>
        <p:txBody>
          <a:bodyPr wrap="square" rtlCol="0">
            <a:spAutoFit/>
          </a:bodyPr>
          <a:lstStyle/>
          <a:p>
            <a:r>
              <a:rPr lang="nl-BE" sz="1625" b="1"/>
              <a:t>Sales Tactics to outfox top 3 rivals – Special launch offers</a:t>
            </a:r>
          </a:p>
          <a:p>
            <a:r>
              <a:rPr lang="nl-BE" sz="1300">
                <a:solidFill>
                  <a:schemeClr val="accent1"/>
                </a:solidFill>
              </a:rPr>
              <a:t>	                     	</a:t>
            </a:r>
          </a:p>
        </p:txBody>
      </p:sp>
      <p:pic>
        <p:nvPicPr>
          <p:cNvPr id="52" name="Afbeelding 51" descr="Afbeelding met Graphics, cirkel, schermopname, Lettertype&#10;&#10;Door AI gegenereerde inhoud is mogelijk onjuist.">
            <a:extLst>
              <a:ext uri="{FF2B5EF4-FFF2-40B4-BE49-F238E27FC236}">
                <a16:creationId xmlns:a16="http://schemas.microsoft.com/office/drawing/2014/main" id="{D315BC21-421D-9C7C-3525-BD9EDF1DEA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pic>
        <p:nvPicPr>
          <p:cNvPr id="3" name="Afbeelding 2">
            <a:extLst>
              <a:ext uri="{FF2B5EF4-FFF2-40B4-BE49-F238E27FC236}">
                <a16:creationId xmlns:a16="http://schemas.microsoft.com/office/drawing/2014/main" id="{0A6A3104-1840-D4B9-CDF3-AAF45A2E8C30}"/>
              </a:ext>
            </a:extLst>
          </p:cNvPr>
          <p:cNvPicPr>
            <a:picLocks noChangeAspect="1"/>
          </p:cNvPicPr>
          <p:nvPr/>
        </p:nvPicPr>
        <p:blipFill>
          <a:blip r:embed="rId3"/>
          <a:stretch>
            <a:fillRect/>
          </a:stretch>
        </p:blipFill>
        <p:spPr>
          <a:xfrm>
            <a:off x="5319055" y="951855"/>
            <a:ext cx="3555437" cy="5341151"/>
          </a:xfrm>
          <a:prstGeom prst="rect">
            <a:avLst/>
          </a:prstGeom>
          <a:ln>
            <a:solidFill>
              <a:schemeClr val="accent1"/>
            </a:solidFill>
          </a:ln>
        </p:spPr>
      </p:pic>
      <p:sp>
        <p:nvSpPr>
          <p:cNvPr id="5" name="Tekstvak 4">
            <a:extLst>
              <a:ext uri="{FF2B5EF4-FFF2-40B4-BE49-F238E27FC236}">
                <a16:creationId xmlns:a16="http://schemas.microsoft.com/office/drawing/2014/main" id="{CB089756-DB46-BF73-8A07-9256EC09FF84}"/>
              </a:ext>
            </a:extLst>
          </p:cNvPr>
          <p:cNvSpPr txBox="1"/>
          <p:nvPr/>
        </p:nvSpPr>
        <p:spPr>
          <a:xfrm>
            <a:off x="355836" y="956711"/>
            <a:ext cx="4535402" cy="4924425"/>
          </a:xfrm>
          <a:prstGeom prst="rect">
            <a:avLst/>
          </a:prstGeom>
          <a:noFill/>
        </p:spPr>
        <p:txBody>
          <a:bodyPr wrap="square" rtlCol="0">
            <a:spAutoFit/>
          </a:bodyPr>
          <a:lstStyle/>
          <a:p>
            <a:r>
              <a:rPr lang="en-GB" sz="800" b="1"/>
              <a:t>Low-Risk Entry Offers:</a:t>
            </a:r>
            <a:endParaRPr lang="nl-BE" sz="800" b="1"/>
          </a:p>
          <a:p>
            <a:pPr marL="171450" lvl="0" indent="-171450">
              <a:buFont typeface="Arial" panose="020B0604020202020204" pitchFamily="34" charset="0"/>
              <a:buChar char="•"/>
            </a:pPr>
            <a:r>
              <a:rPr lang="en-GB" sz="800"/>
              <a:t>Free Pilot or Proof-of-Concept (POC): Let them try the solution for a short, well-defined period, with clear KPIs to prove value.</a:t>
            </a:r>
            <a:endParaRPr lang="nl-BE" sz="800"/>
          </a:p>
          <a:p>
            <a:pPr marL="171450" lvl="0" indent="-171450">
              <a:buFont typeface="Arial" panose="020B0604020202020204" pitchFamily="34" charset="0"/>
              <a:buChar char="•"/>
            </a:pPr>
            <a:r>
              <a:rPr lang="en-GB" sz="800"/>
              <a:t>Money-Back Guarantee: Removes risk for cautious decision-makers.</a:t>
            </a:r>
            <a:endParaRPr lang="nl-BE" sz="800"/>
          </a:p>
          <a:p>
            <a:pPr marL="171450" lvl="0" indent="-171450">
              <a:buFont typeface="Arial" panose="020B0604020202020204" pitchFamily="34" charset="0"/>
              <a:buChar char="•"/>
            </a:pPr>
            <a:r>
              <a:rPr lang="en-GB" sz="800"/>
              <a:t>Pay-on-Results: They only pay if you hit agreed metrics (e.g., uptime, cost savings, leads generated).</a:t>
            </a:r>
            <a:endParaRPr lang="nl-BE" sz="800"/>
          </a:p>
          <a:p>
            <a:r>
              <a:rPr lang="en-GB" sz="800" b="1"/>
              <a:t>Early Adopter Privileges</a:t>
            </a:r>
            <a:endParaRPr lang="nl-BE" sz="800" b="1"/>
          </a:p>
          <a:p>
            <a:pPr marL="171450" lvl="0" indent="-171450">
              <a:buFont typeface="Arial" panose="020B0604020202020204" pitchFamily="34" charset="0"/>
              <a:buChar char="•"/>
            </a:pPr>
            <a:r>
              <a:rPr lang="en-GB" sz="800"/>
              <a:t>Founders’ Circle: First customers get lifetime discounts, early access to new features, and direct influence on product roadmap.</a:t>
            </a:r>
            <a:endParaRPr lang="nl-BE" sz="800"/>
          </a:p>
          <a:p>
            <a:pPr marL="171450" lvl="0" indent="-171450">
              <a:buFont typeface="Arial" panose="020B0604020202020204" pitchFamily="34" charset="0"/>
              <a:buChar char="•"/>
            </a:pPr>
            <a:r>
              <a:rPr lang="en-GB" sz="800"/>
              <a:t>Locked-In Pricing: Guarantee today’s price for several years if they sign early.</a:t>
            </a:r>
            <a:endParaRPr lang="nl-BE" sz="800"/>
          </a:p>
          <a:p>
            <a:pPr marL="171450" lvl="0" indent="-171450">
              <a:buFont typeface="Arial" panose="020B0604020202020204" pitchFamily="34" charset="0"/>
              <a:buChar char="•"/>
            </a:pPr>
            <a:r>
              <a:rPr lang="en-GB" sz="800"/>
              <a:t>VIP Support: Priority access to senior engineers or founders for troubleshooting and optimization.</a:t>
            </a:r>
            <a:endParaRPr lang="nl-BE" sz="800"/>
          </a:p>
          <a:p>
            <a:r>
              <a:rPr lang="en-GB" sz="800" b="1"/>
              <a:t>Tangible Business Benefits</a:t>
            </a:r>
            <a:endParaRPr lang="nl-BE" sz="800" b="1"/>
          </a:p>
          <a:p>
            <a:pPr marL="171450" lvl="0" indent="-171450">
              <a:buFont typeface="Arial" panose="020B0604020202020204" pitchFamily="34" charset="0"/>
              <a:buChar char="•"/>
            </a:pPr>
            <a:r>
              <a:rPr lang="en-GB" sz="800"/>
              <a:t>Free Migration or Integration: Handle the painful part of switching from their old system at no cost.</a:t>
            </a:r>
            <a:endParaRPr lang="nl-BE" sz="800"/>
          </a:p>
          <a:p>
            <a:pPr marL="171450" lvl="0" indent="-171450">
              <a:buFont typeface="Arial" panose="020B0604020202020204" pitchFamily="34" charset="0"/>
              <a:buChar char="•"/>
            </a:pPr>
            <a:r>
              <a:rPr lang="en-GB" sz="800"/>
              <a:t>Staff Training Included: Provide hands-on onboarding so they’re productive from day one.</a:t>
            </a:r>
            <a:endParaRPr lang="nl-BE" sz="800"/>
          </a:p>
          <a:p>
            <a:pPr marL="171450" lvl="0" indent="-171450">
              <a:buFont typeface="Arial" panose="020B0604020202020204" pitchFamily="34" charset="0"/>
              <a:buChar char="•"/>
            </a:pPr>
            <a:r>
              <a:rPr lang="en-GB" sz="800"/>
              <a:t>Productivity Audit: Offer a free analysis that quantifies their inefficiencies, showing how your solution saves time/money.</a:t>
            </a:r>
            <a:endParaRPr lang="nl-BE" sz="800"/>
          </a:p>
          <a:p>
            <a:r>
              <a:rPr lang="en-GB" sz="800" b="1"/>
              <a:t> Strategic Marketing Incentives</a:t>
            </a:r>
            <a:endParaRPr lang="nl-BE" sz="800" b="1"/>
          </a:p>
          <a:p>
            <a:pPr marL="171450" lvl="0" indent="-171450">
              <a:buFont typeface="Arial" panose="020B0604020202020204" pitchFamily="34" charset="0"/>
              <a:buChar char="•"/>
            </a:pPr>
            <a:r>
              <a:rPr lang="en-GB" sz="800"/>
              <a:t>Joint PR &amp; Case Study: Offer to feature them in press releases, videos, and conference talks—giving them visibility as innovators.</a:t>
            </a:r>
            <a:endParaRPr lang="nl-BE" sz="800"/>
          </a:p>
          <a:p>
            <a:pPr marL="171450" lvl="0" indent="-171450">
              <a:buFont typeface="Arial" panose="020B0604020202020204" pitchFamily="34" charset="0"/>
              <a:buChar char="•"/>
            </a:pPr>
            <a:r>
              <a:rPr lang="en-GB" sz="800"/>
              <a:t>Co-Branding Opportunities: Let them be the exclusive launch partner in their industry for a limited time.</a:t>
            </a:r>
            <a:endParaRPr lang="nl-BE" sz="800"/>
          </a:p>
          <a:p>
            <a:pPr marL="171450" lvl="0" indent="-171450">
              <a:buFont typeface="Arial" panose="020B0604020202020204" pitchFamily="34" charset="0"/>
              <a:buChar char="•"/>
            </a:pPr>
            <a:r>
              <a:rPr lang="en-GB" sz="800"/>
              <a:t>Industry Awards Nomination: Submit your early customers (and your collaboration) for tech awards—they love the prestige.</a:t>
            </a:r>
            <a:endParaRPr lang="nl-BE" sz="800"/>
          </a:p>
          <a:p>
            <a:r>
              <a:rPr lang="en-GB" sz="800" b="1"/>
              <a:t>Financial Sweeteners</a:t>
            </a:r>
            <a:endParaRPr lang="nl-BE" sz="800" b="1"/>
          </a:p>
          <a:p>
            <a:pPr marL="171450" lvl="0" indent="-171450">
              <a:buFont typeface="Arial" panose="020B0604020202020204" pitchFamily="34" charset="0"/>
              <a:buChar char="•"/>
            </a:pPr>
            <a:r>
              <a:rPr lang="en-GB" sz="800"/>
              <a:t>Deferred Payment Terms: Start using now, pay in 90–180 days.</a:t>
            </a:r>
            <a:endParaRPr lang="nl-BE" sz="800"/>
          </a:p>
          <a:p>
            <a:pPr marL="171450" lvl="0" indent="-171450">
              <a:buFont typeface="Arial" panose="020B0604020202020204" pitchFamily="34" charset="0"/>
              <a:buChar char="•"/>
            </a:pPr>
            <a:r>
              <a:rPr lang="en-GB" sz="800"/>
              <a:t>Equity-for-Usage Swap: Rare but powerful—give a small equity stake in exchange for being your first live customer.</a:t>
            </a:r>
            <a:endParaRPr lang="nl-BE" sz="800"/>
          </a:p>
          <a:p>
            <a:pPr marL="171450" lvl="0" indent="-171450">
              <a:buFont typeface="Arial" panose="020B0604020202020204" pitchFamily="34" charset="0"/>
              <a:buChar char="•"/>
            </a:pPr>
            <a:r>
              <a:rPr lang="en-GB" sz="800"/>
              <a:t>Trade Credit or Barter: Exchange your solution for services/products they provide, cutting cash costs.</a:t>
            </a:r>
            <a:endParaRPr lang="nl-BE" sz="800"/>
          </a:p>
          <a:p>
            <a:r>
              <a:rPr lang="en-GB" sz="800" b="1"/>
              <a:t>Psychological Trust Builders</a:t>
            </a:r>
            <a:endParaRPr lang="nl-BE" sz="800" b="1"/>
          </a:p>
          <a:p>
            <a:pPr marL="171450" lvl="0" indent="-171450">
              <a:buFont typeface="Arial" panose="020B0604020202020204" pitchFamily="34" charset="0"/>
              <a:buChar char="•"/>
            </a:pPr>
            <a:r>
              <a:rPr lang="en-GB" sz="800"/>
              <a:t>Founder Access: Let them speak directly to you or the CTO—shows commitment and speeds problem-solving.</a:t>
            </a:r>
            <a:endParaRPr lang="nl-BE" sz="800"/>
          </a:p>
          <a:p>
            <a:pPr marL="171450" lvl="0" indent="-171450">
              <a:buFont typeface="Arial" panose="020B0604020202020204" pitchFamily="34" charset="0"/>
              <a:buChar char="•"/>
            </a:pPr>
            <a:r>
              <a:rPr lang="en-GB" sz="800"/>
              <a:t>Transparency Dashboard: Give them live visibility into your progress and performance.</a:t>
            </a:r>
            <a:endParaRPr lang="nl-BE" sz="800"/>
          </a:p>
          <a:p>
            <a:pPr marL="171450" lvl="0" indent="-171450">
              <a:buFont typeface="Arial" panose="020B0604020202020204" pitchFamily="34" charset="0"/>
              <a:buChar char="•"/>
            </a:pPr>
            <a:r>
              <a:rPr lang="en-GB" sz="800"/>
              <a:t>Exclusive Insights: Share industry data you gather through your tech—making your product double as a decision-making tool.</a:t>
            </a:r>
            <a:endParaRPr lang="nl-BE" sz="800"/>
          </a:p>
          <a:p>
            <a:endParaRPr lang="nl-BE"/>
          </a:p>
        </p:txBody>
      </p:sp>
      <p:pic>
        <p:nvPicPr>
          <p:cNvPr id="2" name="Picture 4">
            <a:extLst>
              <a:ext uri="{FF2B5EF4-FFF2-40B4-BE49-F238E27FC236}">
                <a16:creationId xmlns:a16="http://schemas.microsoft.com/office/drawing/2014/main" id="{E674183E-B54F-0820-6EAC-C4BB310F07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7">
            <a:extLst>
              <a:ext uri="{FF2B5EF4-FFF2-40B4-BE49-F238E27FC236}">
                <a16:creationId xmlns:a16="http://schemas.microsoft.com/office/drawing/2014/main" id="{AC4B5109-6711-616B-58E9-607F88396D38}"/>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5">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sp>
        <p:nvSpPr>
          <p:cNvPr id="4" name="Tekstvak 3">
            <a:extLst>
              <a:ext uri="{FF2B5EF4-FFF2-40B4-BE49-F238E27FC236}">
                <a16:creationId xmlns:a16="http://schemas.microsoft.com/office/drawing/2014/main" id="{BF3C5582-CF9B-7F89-9754-31B217218426}"/>
              </a:ext>
            </a:extLst>
          </p:cNvPr>
          <p:cNvSpPr txBox="1"/>
          <p:nvPr/>
        </p:nvSpPr>
        <p:spPr>
          <a:xfrm>
            <a:off x="6355264" y="6513545"/>
            <a:ext cx="3214341" cy="229935"/>
          </a:xfrm>
          <a:prstGeom prst="rect">
            <a:avLst/>
          </a:prstGeom>
          <a:noFill/>
        </p:spPr>
        <p:txBody>
          <a:bodyPr wrap="none" rtlCol="0">
            <a:spAutoFit/>
          </a:bodyPr>
          <a:lstStyle/>
          <a:p>
            <a:r>
              <a:rPr lang="nl-BE" sz="894"/>
              <a:t>Only fill in what is relevant for you. Modify template if needed.</a:t>
            </a:r>
          </a:p>
        </p:txBody>
      </p:sp>
    </p:spTree>
    <p:extLst>
      <p:ext uri="{BB962C8B-B14F-4D97-AF65-F5344CB8AC3E}">
        <p14:creationId xmlns:p14="http://schemas.microsoft.com/office/powerpoint/2010/main" val="717168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31718-E1EC-811E-408E-BA6017E4EE8A}"/>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38409FF5-FF98-6CAD-AF15-F5AAE5326F7F}"/>
              </a:ext>
            </a:extLst>
          </p:cNvPr>
          <p:cNvSpPr txBox="1"/>
          <p:nvPr/>
        </p:nvSpPr>
        <p:spPr>
          <a:xfrm>
            <a:off x="274454" y="409399"/>
            <a:ext cx="4685513" cy="542456"/>
          </a:xfrm>
          <a:prstGeom prst="rect">
            <a:avLst/>
          </a:prstGeom>
          <a:noFill/>
        </p:spPr>
        <p:txBody>
          <a:bodyPr wrap="none" rtlCol="0">
            <a:spAutoFit/>
          </a:bodyPr>
          <a:lstStyle/>
          <a:p>
            <a:r>
              <a:rPr lang="nl-BE" sz="1625" b="1"/>
              <a:t>Your most opportune market segments analysis</a:t>
            </a:r>
          </a:p>
          <a:p>
            <a:r>
              <a:rPr lang="nl-BE" sz="1300"/>
              <a:t>Market Segment or niche: </a:t>
            </a:r>
            <a:endParaRPr lang="nl-BE" sz="1300">
              <a:solidFill>
                <a:schemeClr val="accent1"/>
              </a:solidFill>
            </a:endParaRPr>
          </a:p>
        </p:txBody>
      </p:sp>
      <p:graphicFrame>
        <p:nvGraphicFramePr>
          <p:cNvPr id="2" name="Tabel 2">
            <a:extLst>
              <a:ext uri="{FF2B5EF4-FFF2-40B4-BE49-F238E27FC236}">
                <a16:creationId xmlns:a16="http://schemas.microsoft.com/office/drawing/2014/main" id="{68EED7B9-5ED5-82C4-F3DE-1422E24FE144}"/>
              </a:ext>
            </a:extLst>
          </p:cNvPr>
          <p:cNvGraphicFramePr>
            <a:graphicFrameLocks noGrp="1"/>
          </p:cNvGraphicFramePr>
          <p:nvPr>
            <p:extLst>
              <p:ext uri="{D42A27DB-BD31-4B8C-83A1-F6EECF244321}">
                <p14:modId xmlns:p14="http://schemas.microsoft.com/office/powerpoint/2010/main" val="863414799"/>
              </p:ext>
            </p:extLst>
          </p:nvPr>
        </p:nvGraphicFramePr>
        <p:xfrm>
          <a:off x="333168" y="951854"/>
          <a:ext cx="9236439" cy="5377693"/>
        </p:xfrm>
        <a:graphic>
          <a:graphicData uri="http://schemas.openxmlformats.org/drawingml/2006/table">
            <a:tbl>
              <a:tblPr firstRow="1" bandRow="1">
                <a:tableStyleId>{5C22544A-7EE6-4342-B048-85BDC9FD1C3A}</a:tableStyleId>
              </a:tblPr>
              <a:tblGrid>
                <a:gridCol w="862589">
                  <a:extLst>
                    <a:ext uri="{9D8B030D-6E8A-4147-A177-3AD203B41FA5}">
                      <a16:colId xmlns:a16="http://schemas.microsoft.com/office/drawing/2014/main" val="2371909559"/>
                    </a:ext>
                  </a:extLst>
                </a:gridCol>
                <a:gridCol w="1674770">
                  <a:extLst>
                    <a:ext uri="{9D8B030D-6E8A-4147-A177-3AD203B41FA5}">
                      <a16:colId xmlns:a16="http://schemas.microsoft.com/office/drawing/2014/main" val="166384450"/>
                    </a:ext>
                  </a:extLst>
                </a:gridCol>
                <a:gridCol w="1674770">
                  <a:extLst>
                    <a:ext uri="{9D8B030D-6E8A-4147-A177-3AD203B41FA5}">
                      <a16:colId xmlns:a16="http://schemas.microsoft.com/office/drawing/2014/main" val="1679931127"/>
                    </a:ext>
                  </a:extLst>
                </a:gridCol>
                <a:gridCol w="1674770">
                  <a:extLst>
                    <a:ext uri="{9D8B030D-6E8A-4147-A177-3AD203B41FA5}">
                      <a16:colId xmlns:a16="http://schemas.microsoft.com/office/drawing/2014/main" val="3315301316"/>
                    </a:ext>
                  </a:extLst>
                </a:gridCol>
                <a:gridCol w="3349540">
                  <a:extLst>
                    <a:ext uri="{9D8B030D-6E8A-4147-A177-3AD203B41FA5}">
                      <a16:colId xmlns:a16="http://schemas.microsoft.com/office/drawing/2014/main" val="1725579911"/>
                    </a:ext>
                  </a:extLst>
                </a:gridCol>
              </a:tblGrid>
              <a:tr h="743005">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noProof="0">
                          <a:solidFill>
                            <a:schemeClr val="bg1"/>
                          </a:solidFill>
                          <a:latin typeface="+mn-lt"/>
                          <a:ea typeface="+mn-ea"/>
                          <a:cs typeface="+mn-cs"/>
                        </a:rPr>
                        <a:t>Identify opportune audiences and/or niches where you can best succeed. Validate whether the target groups or niches are also profitable.  This exercise should enable you to launch your innovation is ‘warm’ market segments or niches.</a:t>
                      </a:r>
                      <a:endParaRPr lang="nl-BE"/>
                    </a:p>
                  </a:txBody>
                  <a:tcPr/>
                </a:tc>
                <a:tc hMerge="1">
                  <a:txBody>
                    <a:bodyPr/>
                    <a:lstStyle/>
                    <a:p>
                      <a:endParaRPr lang="nl-BE" dirty="0"/>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2446901660"/>
                  </a:ext>
                </a:extLst>
              </a:tr>
              <a:tr h="92440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050" b="1" kern="1200" noProof="0">
                          <a:solidFill>
                            <a:schemeClr val="tx1">
                              <a:lumMod val="75000"/>
                              <a:lumOff val="25000"/>
                            </a:schemeClr>
                          </a:solidFill>
                          <a:latin typeface="+mn-lt"/>
                          <a:ea typeface="+mn-ea"/>
                          <a:cs typeface="+mn-cs"/>
                        </a:rPr>
                        <a:t>PAINS</a:t>
                      </a:r>
                    </a:p>
                    <a:p>
                      <a:pPr marL="0" marR="0" lvl="0" indent="0" algn="ctr" defTabSz="914400" rtl="0" eaLnBrk="1" fontAlgn="auto" latinLnBrk="0" hangingPunct="1">
                        <a:lnSpc>
                          <a:spcPct val="100000"/>
                        </a:lnSpc>
                        <a:spcBef>
                          <a:spcPts val="0"/>
                        </a:spcBef>
                        <a:spcAft>
                          <a:spcPts val="0"/>
                        </a:spcAft>
                        <a:buClrTx/>
                        <a:buSzTx/>
                        <a:buFontTx/>
                        <a:buNone/>
                        <a:tabLst/>
                        <a:defRPr/>
                      </a:pPr>
                      <a:r>
                        <a:rPr lang="nl-BE" sz="1050" b="1" kern="1200" noProof="0">
                          <a:solidFill>
                            <a:schemeClr val="tx1">
                              <a:lumMod val="75000"/>
                              <a:lumOff val="25000"/>
                            </a:schemeClr>
                          </a:solidFill>
                          <a:latin typeface="+mn-lt"/>
                          <a:ea typeface="+mn-ea"/>
                          <a:cs typeface="+mn-cs"/>
                        </a:rPr>
                        <a:t>Solving Pains </a:t>
                      </a:r>
                      <a:r>
                        <a:rPr lang="nl-BE" sz="1050" b="0" kern="1200" noProof="0">
                          <a:solidFill>
                            <a:schemeClr val="tx1">
                              <a:lumMod val="75000"/>
                              <a:lumOff val="25000"/>
                            </a:schemeClr>
                          </a:solidFill>
                          <a:latin typeface="+mn-lt"/>
                          <a:ea typeface="+mn-ea"/>
                          <a:cs typeface="+mn-cs"/>
                        </a:rPr>
                        <a:t>&amp; Frustrations</a:t>
                      </a:r>
                      <a:endParaRPr lang="en-GB" sz="1050" b="0" kern="1200" noProof="0">
                        <a:solidFill>
                          <a:schemeClr val="tx1">
                            <a:lumMod val="75000"/>
                            <a:lumOff val="25000"/>
                          </a:schemeClr>
                        </a:solidFill>
                        <a:latin typeface="+mn-lt"/>
                        <a:ea typeface="+mn-ea"/>
                        <a:cs typeface="+mn-cs"/>
                      </a:endParaRPr>
                    </a:p>
                    <a:p>
                      <a:pPr algn="ctr"/>
                      <a:endParaRPr lang="nl-BE" sz="1050"/>
                    </a:p>
                  </a:txBody>
                  <a:tcPr vert="vert270"/>
                </a:tc>
                <a:tc>
                  <a:txBody>
                    <a:bodyPr/>
                    <a:lstStyle/>
                    <a:p>
                      <a:pPr>
                        <a:lnSpc>
                          <a:spcPts val="1200"/>
                        </a:lnSpc>
                        <a:spcBef>
                          <a:spcPts val="0"/>
                        </a:spcBef>
                        <a:spcAft>
                          <a:spcPts val="0"/>
                        </a:spcAft>
                      </a:pPr>
                      <a:r>
                        <a:rPr lang="en-US" sz="1000" b="0" noProof="0">
                          <a:solidFill>
                            <a:schemeClr val="tx1">
                              <a:lumMod val="75000"/>
                              <a:lumOff val="25000"/>
                            </a:schemeClr>
                          </a:solidFill>
                          <a:latin typeface="+mj-lt"/>
                        </a:rPr>
                        <a:t>Which problems can your innovation solve better than the alternatives</a:t>
                      </a:r>
                      <a:endParaRPr lang="en-GB" sz="1000" b="0" noProof="0">
                        <a:solidFill>
                          <a:schemeClr val="tx1">
                            <a:lumMod val="75000"/>
                            <a:lumOff val="25000"/>
                          </a:schemeClr>
                        </a:solidFill>
                        <a:latin typeface="+mj-lt"/>
                      </a:endParaRPr>
                    </a:p>
                  </a:txBody>
                  <a:tcPr marL="72000" marR="72000" marT="139667" marB="72000"/>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US" sz="1000" b="0" kern="1200" noProof="0">
                          <a:solidFill>
                            <a:schemeClr val="tx1">
                              <a:lumMod val="75000"/>
                              <a:lumOff val="25000"/>
                            </a:schemeClr>
                          </a:solidFill>
                          <a:latin typeface="+mn-lt"/>
                          <a:ea typeface="+mn-ea"/>
                          <a:cs typeface="+mn-cs"/>
                        </a:rPr>
                        <a:t>Do you have a ready-made solution for these needs or problems they have?</a:t>
                      </a:r>
                      <a:endParaRPr lang="en-GB" sz="1000" b="0" kern="1200" noProof="0">
                        <a:solidFill>
                          <a:schemeClr val="tx1">
                            <a:lumMod val="75000"/>
                            <a:lumOff val="25000"/>
                          </a:schemeClr>
                        </a:solidFill>
                        <a:latin typeface="+mn-lt"/>
                        <a:ea typeface="+mn-ea"/>
                        <a:cs typeface="+mn-cs"/>
                      </a:endParaRPr>
                    </a:p>
                  </a:txBody>
                  <a:tcPr marL="72000" marR="72000" marT="139667" marB="72000"/>
                </a:tc>
                <a:tc>
                  <a:txBody>
                    <a:bodyPr/>
                    <a:lstStyle/>
                    <a:p>
                      <a:pPr>
                        <a:lnSpc>
                          <a:spcPts val="1200"/>
                        </a:lnSpc>
                        <a:spcBef>
                          <a:spcPts val="0"/>
                        </a:spcBef>
                        <a:spcAft>
                          <a:spcPts val="0"/>
                        </a:spcAft>
                      </a:pPr>
                      <a:r>
                        <a:rPr lang="en-GB" sz="1000" b="0" noProof="0">
                          <a:solidFill>
                            <a:schemeClr val="tx1">
                              <a:lumMod val="75000"/>
                              <a:lumOff val="25000"/>
                            </a:schemeClr>
                          </a:solidFill>
                          <a:latin typeface="+mj-lt"/>
                        </a:rPr>
                        <a:t>List some possible customers where you can solve their problems well</a:t>
                      </a:r>
                    </a:p>
                  </a:txBody>
                  <a:tcPr marL="72000" marR="72000" marT="139667" marB="72000"/>
                </a:tc>
                <a:tc>
                  <a:txBody>
                    <a:bodyPr/>
                    <a:lstStyle/>
                    <a:p>
                      <a:pPr>
                        <a:lnSpc>
                          <a:spcPts val="1200"/>
                        </a:lnSpc>
                        <a:spcBef>
                          <a:spcPts val="0"/>
                        </a:spcBef>
                        <a:spcAft>
                          <a:spcPts val="0"/>
                        </a:spcAft>
                      </a:pPr>
                      <a:r>
                        <a:rPr lang="en-US" sz="1000" b="0" noProof="0">
                          <a:solidFill>
                            <a:schemeClr val="tx1">
                              <a:lumMod val="75000"/>
                              <a:lumOff val="25000"/>
                            </a:schemeClr>
                          </a:solidFill>
                          <a:latin typeface="+mj-lt"/>
                        </a:rPr>
                        <a:t>Describe your preferred  customer pains and how it influences their operations or capacity</a:t>
                      </a:r>
                      <a:endParaRPr lang="en-GB" sz="1000" b="0" noProof="0">
                        <a:solidFill>
                          <a:schemeClr val="tx1">
                            <a:lumMod val="75000"/>
                            <a:lumOff val="25000"/>
                          </a:schemeClr>
                        </a:solidFill>
                        <a:latin typeface="+mj-lt"/>
                      </a:endParaRPr>
                    </a:p>
                  </a:txBody>
                  <a:tcPr marL="72000" marR="72000" marT="139667" marB="72000"/>
                </a:tc>
                <a:extLst>
                  <a:ext uri="{0D108BD9-81ED-4DB2-BD59-A6C34878D82A}">
                    <a16:rowId xmlns:a16="http://schemas.microsoft.com/office/drawing/2014/main" val="3149014786"/>
                  </a:ext>
                </a:extLst>
              </a:tr>
              <a:tr h="1316184">
                <a:tc vMerge="1">
                  <a:txBody>
                    <a:bodyPr/>
                    <a:lstStyle/>
                    <a:p>
                      <a:endParaRPr lang="nl-BE" dirty="0"/>
                    </a:p>
                  </a:txBody>
                  <a:tcPr/>
                </a:tc>
                <a:tc>
                  <a:txBody>
                    <a:bodyPr/>
                    <a:lstStyle/>
                    <a:p>
                      <a:endParaRPr lang="nl-BE">
                        <a:latin typeface="+mj-lt"/>
                      </a:endParaRPr>
                    </a:p>
                  </a:txBody>
                  <a:tcPr/>
                </a:tc>
                <a:tc>
                  <a:txBody>
                    <a:bodyPr/>
                    <a:lstStyle/>
                    <a:p>
                      <a:endParaRPr lang="nl-BE">
                        <a:latin typeface="+mj-lt"/>
                      </a:endParaRPr>
                    </a:p>
                  </a:txBody>
                  <a:tcPr/>
                </a:tc>
                <a:tc>
                  <a:txBody>
                    <a:bodyPr/>
                    <a:lstStyle/>
                    <a:p>
                      <a:endParaRPr lang="nl-BE">
                        <a:latin typeface="+mj-lt"/>
                      </a:endParaRPr>
                    </a:p>
                  </a:txBody>
                  <a:tcPr/>
                </a:tc>
                <a:tc>
                  <a:txBody>
                    <a:bodyPr/>
                    <a:lstStyle/>
                    <a:p>
                      <a:endParaRPr lang="nl-BE">
                        <a:latin typeface="+mj-lt"/>
                      </a:endParaRPr>
                    </a:p>
                  </a:txBody>
                  <a:tcPr/>
                </a:tc>
                <a:extLst>
                  <a:ext uri="{0D108BD9-81ED-4DB2-BD59-A6C34878D82A}">
                    <a16:rowId xmlns:a16="http://schemas.microsoft.com/office/drawing/2014/main" val="2665499506"/>
                  </a:ext>
                </a:extLst>
              </a:tr>
              <a:tr h="1051223">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050" b="0" kern="1200" noProof="0">
                          <a:solidFill>
                            <a:schemeClr val="tx1">
                              <a:lumMod val="75000"/>
                              <a:lumOff val="25000"/>
                            </a:schemeClr>
                          </a:solidFill>
                          <a:latin typeface="+mn-lt"/>
                          <a:ea typeface="+mn-ea"/>
                          <a:cs typeface="+mn-cs"/>
                        </a:rPr>
                        <a:t>GAINS</a:t>
                      </a:r>
                    </a:p>
                    <a:p>
                      <a:pPr marL="0" marR="0" lvl="0" indent="0" algn="ctr" defTabSz="914400" rtl="0" eaLnBrk="1" fontAlgn="auto" latinLnBrk="0" hangingPunct="1">
                        <a:lnSpc>
                          <a:spcPct val="100000"/>
                        </a:lnSpc>
                        <a:spcBef>
                          <a:spcPts val="0"/>
                        </a:spcBef>
                        <a:spcAft>
                          <a:spcPts val="0"/>
                        </a:spcAft>
                        <a:buClrTx/>
                        <a:buSzTx/>
                        <a:buFontTx/>
                        <a:buNone/>
                        <a:tabLst/>
                        <a:defRPr/>
                      </a:pPr>
                      <a:r>
                        <a:rPr lang="nl-BE" sz="1050" b="0" kern="1200" noProof="0">
                          <a:solidFill>
                            <a:schemeClr val="tx1">
                              <a:lumMod val="75000"/>
                              <a:lumOff val="25000"/>
                            </a:schemeClr>
                          </a:solidFill>
                          <a:latin typeface="+mn-lt"/>
                          <a:ea typeface="+mn-ea"/>
                          <a:cs typeface="+mn-cs"/>
                        </a:rPr>
                        <a:t>Making </a:t>
                      </a:r>
                      <a:r>
                        <a:rPr lang="nl-BE" sz="1050" b="1" kern="1200" noProof="0">
                          <a:solidFill>
                            <a:schemeClr val="tx1">
                              <a:lumMod val="75000"/>
                              <a:lumOff val="25000"/>
                            </a:schemeClr>
                          </a:solidFill>
                          <a:latin typeface="+mn-lt"/>
                          <a:ea typeface="+mn-ea"/>
                          <a:cs typeface="+mn-cs"/>
                        </a:rPr>
                        <a:t>ambitions possible</a:t>
                      </a:r>
                      <a:endParaRPr lang="en-GB" sz="1050" b="1" kern="1200" noProof="0">
                        <a:solidFill>
                          <a:schemeClr val="tx1">
                            <a:lumMod val="75000"/>
                            <a:lumOff val="25000"/>
                          </a:schemeClr>
                        </a:solidFill>
                        <a:latin typeface="+mn-lt"/>
                        <a:ea typeface="+mn-ea"/>
                        <a:cs typeface="+mn-cs"/>
                      </a:endParaRPr>
                    </a:p>
                    <a:p>
                      <a:pPr algn="ctr"/>
                      <a:endParaRPr lang="nl-BE" sz="1050"/>
                    </a:p>
                  </a:txBody>
                  <a:tcPr vert="vert270"/>
                </a:tc>
                <a:tc>
                  <a:txBody>
                    <a:bodyPr/>
                    <a:lstStyle/>
                    <a:p>
                      <a:pPr>
                        <a:lnSpc>
                          <a:spcPts val="1200"/>
                        </a:lnSpc>
                        <a:spcBef>
                          <a:spcPts val="0"/>
                        </a:spcBef>
                        <a:spcAft>
                          <a:spcPts val="0"/>
                        </a:spcAft>
                      </a:pPr>
                      <a:r>
                        <a:rPr lang="en-US" sz="1000" b="0" noProof="0">
                          <a:solidFill>
                            <a:schemeClr val="tx1">
                              <a:lumMod val="75000"/>
                              <a:lumOff val="25000"/>
                            </a:schemeClr>
                          </a:solidFill>
                          <a:latin typeface="+mj-lt"/>
                        </a:rPr>
                        <a:t>Where can your innovation add tangible value?</a:t>
                      </a:r>
                      <a:endParaRPr lang="en-GB" sz="1000" b="0" noProof="0">
                        <a:solidFill>
                          <a:schemeClr val="tx1">
                            <a:lumMod val="75000"/>
                            <a:lumOff val="25000"/>
                          </a:schemeClr>
                        </a:solidFill>
                        <a:latin typeface="+mj-lt"/>
                      </a:endParaRPr>
                    </a:p>
                  </a:txBody>
                  <a:tcPr marL="72000" marR="72000" marT="139667" marB="72000"/>
                </a:tc>
                <a:tc>
                  <a:txBody>
                    <a:bodyPr/>
                    <a:lstStyle/>
                    <a:p>
                      <a:pPr>
                        <a:lnSpc>
                          <a:spcPts val="1200"/>
                        </a:lnSpc>
                        <a:spcBef>
                          <a:spcPts val="0"/>
                        </a:spcBef>
                        <a:spcAft>
                          <a:spcPts val="0"/>
                        </a:spcAft>
                      </a:pPr>
                      <a:r>
                        <a:rPr lang="en-US" sz="1000" b="0" noProof="0">
                          <a:solidFill>
                            <a:schemeClr val="tx1">
                              <a:lumMod val="75000"/>
                              <a:lumOff val="25000"/>
                            </a:schemeClr>
                          </a:solidFill>
                          <a:latin typeface="+mj-lt"/>
                        </a:rPr>
                        <a:t>Where can you enable the needs and ambitions of companies?</a:t>
                      </a:r>
                      <a:endParaRPr lang="en-GB" sz="1000" b="0" noProof="0">
                        <a:solidFill>
                          <a:schemeClr val="tx1">
                            <a:lumMod val="75000"/>
                            <a:lumOff val="25000"/>
                          </a:schemeClr>
                        </a:solidFill>
                        <a:latin typeface="+mj-lt"/>
                      </a:endParaRPr>
                    </a:p>
                  </a:txBody>
                  <a:tcPr marL="72000" marR="72000" marT="139667" marB="72000"/>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1000" b="0" kern="1200" noProof="0">
                          <a:solidFill>
                            <a:schemeClr val="tx1">
                              <a:lumMod val="75000"/>
                              <a:lumOff val="25000"/>
                            </a:schemeClr>
                          </a:solidFill>
                          <a:latin typeface="+mn-lt"/>
                          <a:ea typeface="+mn-ea"/>
                          <a:cs typeface="+mn-cs"/>
                        </a:rPr>
                        <a:t>List possible customers where you can solve their problems well</a:t>
                      </a:r>
                    </a:p>
                  </a:txBody>
                  <a:tcPr marL="72000" marR="72000" marT="139667" marB="72000"/>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nl-BE" sz="1000" b="0" kern="1200" noProof="0">
                          <a:solidFill>
                            <a:schemeClr val="tx1">
                              <a:lumMod val="75000"/>
                              <a:lumOff val="25000"/>
                            </a:schemeClr>
                          </a:solidFill>
                          <a:latin typeface="+mn-lt"/>
                          <a:ea typeface="+mn-ea"/>
                          <a:cs typeface="+mn-cs"/>
                        </a:rPr>
                        <a:t>List customers that ‘GAIN’ much from your innovation</a:t>
                      </a:r>
                      <a:endParaRPr lang="en-GB" sz="1000" b="0" kern="1200" noProof="0">
                        <a:solidFill>
                          <a:schemeClr val="tx1">
                            <a:lumMod val="75000"/>
                            <a:lumOff val="25000"/>
                          </a:schemeClr>
                        </a:solidFill>
                        <a:latin typeface="+mn-lt"/>
                        <a:ea typeface="+mn-ea"/>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endParaRPr lang="en-GB" sz="1000" b="0" kern="1200" noProof="0">
                        <a:solidFill>
                          <a:schemeClr val="tx1">
                            <a:lumMod val="75000"/>
                            <a:lumOff val="25000"/>
                          </a:schemeClr>
                        </a:solidFill>
                        <a:latin typeface="+mj-lt"/>
                        <a:ea typeface="+mn-ea"/>
                        <a:cs typeface="+mn-cs"/>
                      </a:endParaRPr>
                    </a:p>
                  </a:txBody>
                  <a:tcPr marL="72000" marR="72000" marT="139667" marB="72000"/>
                </a:tc>
                <a:extLst>
                  <a:ext uri="{0D108BD9-81ED-4DB2-BD59-A6C34878D82A}">
                    <a16:rowId xmlns:a16="http://schemas.microsoft.com/office/drawing/2014/main" val="3355631677"/>
                  </a:ext>
                </a:extLst>
              </a:tr>
              <a:tr h="1342875">
                <a:tc vMerge="1">
                  <a:txBody>
                    <a:bodyPr/>
                    <a:lstStyle/>
                    <a:p>
                      <a:endParaRPr lang="nl-BE" dirty="0"/>
                    </a:p>
                  </a:txBody>
                  <a:tcPr/>
                </a:tc>
                <a:tc>
                  <a:txBody>
                    <a:bodyPr/>
                    <a:lstStyle/>
                    <a:p>
                      <a:endParaRPr lang="nl-BE"/>
                    </a:p>
                  </a:txBody>
                  <a:tcPr/>
                </a:tc>
                <a:tc>
                  <a:txBody>
                    <a:bodyPr/>
                    <a:lstStyle/>
                    <a:p>
                      <a:endParaRPr lang="nl-BE"/>
                    </a:p>
                  </a:txBody>
                  <a:tcPr/>
                </a:tc>
                <a:tc>
                  <a:txBody>
                    <a:bodyPr/>
                    <a:lstStyle/>
                    <a:p>
                      <a:endParaRPr lang="nl-BE"/>
                    </a:p>
                  </a:txBody>
                  <a:tcPr/>
                </a:tc>
                <a:tc>
                  <a:txBody>
                    <a:bodyPr/>
                    <a:lstStyle/>
                    <a:p>
                      <a:endParaRPr lang="nl-BE"/>
                    </a:p>
                  </a:txBody>
                  <a:tcPr/>
                </a:tc>
                <a:extLst>
                  <a:ext uri="{0D108BD9-81ED-4DB2-BD59-A6C34878D82A}">
                    <a16:rowId xmlns:a16="http://schemas.microsoft.com/office/drawing/2014/main" val="2037853733"/>
                  </a:ext>
                </a:extLst>
              </a:tr>
            </a:tbl>
          </a:graphicData>
        </a:graphic>
      </p:graphicFrame>
      <p:pic>
        <p:nvPicPr>
          <p:cNvPr id="4" name="Afbeelding 3" descr="Afbeelding met Graphics, cirkel, schermopname, Lettertype&#10;&#10;Door AI gegenereerde inhoud is mogelijk onjuist.">
            <a:extLst>
              <a:ext uri="{FF2B5EF4-FFF2-40B4-BE49-F238E27FC236}">
                <a16:creationId xmlns:a16="http://schemas.microsoft.com/office/drawing/2014/main" id="{CF001746-BE5A-48D5-C8E0-655108E906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pic>
        <p:nvPicPr>
          <p:cNvPr id="5" name="Picture 4">
            <a:extLst>
              <a:ext uri="{FF2B5EF4-FFF2-40B4-BE49-F238E27FC236}">
                <a16:creationId xmlns:a16="http://schemas.microsoft.com/office/drawing/2014/main" id="{CD9A87B5-EA2F-4C1A-BC25-15367C4DBC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kstvak 6">
            <a:extLst>
              <a:ext uri="{FF2B5EF4-FFF2-40B4-BE49-F238E27FC236}">
                <a16:creationId xmlns:a16="http://schemas.microsoft.com/office/drawing/2014/main" id="{5D68F827-0885-D0EA-2059-03FEBF9043B7}"/>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4">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sp>
        <p:nvSpPr>
          <p:cNvPr id="3" name="Tekstvak 2">
            <a:extLst>
              <a:ext uri="{FF2B5EF4-FFF2-40B4-BE49-F238E27FC236}">
                <a16:creationId xmlns:a16="http://schemas.microsoft.com/office/drawing/2014/main" id="{1E885A14-8476-9A25-8301-909171FD9396}"/>
              </a:ext>
            </a:extLst>
          </p:cNvPr>
          <p:cNvSpPr txBox="1"/>
          <p:nvPr/>
        </p:nvSpPr>
        <p:spPr>
          <a:xfrm>
            <a:off x="6355264" y="6513545"/>
            <a:ext cx="3214341" cy="229935"/>
          </a:xfrm>
          <a:prstGeom prst="rect">
            <a:avLst/>
          </a:prstGeom>
          <a:noFill/>
        </p:spPr>
        <p:txBody>
          <a:bodyPr wrap="none" rtlCol="0">
            <a:spAutoFit/>
          </a:bodyPr>
          <a:lstStyle/>
          <a:p>
            <a:r>
              <a:rPr lang="nl-BE" sz="894"/>
              <a:t>Only fill in what is relevant for you. Modify template if needed.</a:t>
            </a:r>
          </a:p>
        </p:txBody>
      </p:sp>
    </p:spTree>
    <p:extLst>
      <p:ext uri="{BB962C8B-B14F-4D97-AF65-F5344CB8AC3E}">
        <p14:creationId xmlns:p14="http://schemas.microsoft.com/office/powerpoint/2010/main" val="18291949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8FF11-6430-7B11-9E95-C07560BBE58C}"/>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9B627378-72B4-95F4-02E1-0BB03B9216C1}"/>
              </a:ext>
            </a:extLst>
          </p:cNvPr>
          <p:cNvSpPr txBox="1"/>
          <p:nvPr/>
        </p:nvSpPr>
        <p:spPr>
          <a:xfrm>
            <a:off x="274453" y="409399"/>
            <a:ext cx="8962144" cy="542456"/>
          </a:xfrm>
          <a:prstGeom prst="rect">
            <a:avLst/>
          </a:prstGeom>
          <a:noFill/>
        </p:spPr>
        <p:txBody>
          <a:bodyPr wrap="square" rtlCol="0">
            <a:spAutoFit/>
          </a:bodyPr>
          <a:lstStyle/>
          <a:p>
            <a:r>
              <a:rPr lang="nl-BE" sz="1625" b="1"/>
              <a:t>Visitor Summary flow</a:t>
            </a:r>
          </a:p>
          <a:p>
            <a:r>
              <a:rPr lang="nl-BE" sz="1300">
                <a:solidFill>
                  <a:schemeClr val="accent1"/>
                </a:solidFill>
              </a:rPr>
              <a:t>	                     	</a:t>
            </a:r>
          </a:p>
        </p:txBody>
      </p:sp>
      <p:pic>
        <p:nvPicPr>
          <p:cNvPr id="52" name="Afbeelding 51" descr="Afbeelding met Graphics, cirkel, schermopname, Lettertype&#10;&#10;Door AI gegenereerde inhoud is mogelijk onjuist.">
            <a:extLst>
              <a:ext uri="{FF2B5EF4-FFF2-40B4-BE49-F238E27FC236}">
                <a16:creationId xmlns:a16="http://schemas.microsoft.com/office/drawing/2014/main" id="{91B98AD9-03EF-5512-29C0-6CC19B972C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pic>
        <p:nvPicPr>
          <p:cNvPr id="2" name="Picture 4">
            <a:extLst>
              <a:ext uri="{FF2B5EF4-FFF2-40B4-BE49-F238E27FC236}">
                <a16:creationId xmlns:a16="http://schemas.microsoft.com/office/drawing/2014/main" id="{71BCA3AC-4EA8-819F-163F-F94FF22F5A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7">
            <a:extLst>
              <a:ext uri="{FF2B5EF4-FFF2-40B4-BE49-F238E27FC236}">
                <a16:creationId xmlns:a16="http://schemas.microsoft.com/office/drawing/2014/main" id="{F2D83F7C-F0DA-6194-BF00-60A58FAA9010}"/>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4">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sp>
        <p:nvSpPr>
          <p:cNvPr id="4" name="Tekstvak 3">
            <a:extLst>
              <a:ext uri="{FF2B5EF4-FFF2-40B4-BE49-F238E27FC236}">
                <a16:creationId xmlns:a16="http://schemas.microsoft.com/office/drawing/2014/main" id="{B3E7B65A-59F3-4F9A-86A5-CF5A97BE6130}"/>
              </a:ext>
            </a:extLst>
          </p:cNvPr>
          <p:cNvSpPr txBox="1"/>
          <p:nvPr/>
        </p:nvSpPr>
        <p:spPr>
          <a:xfrm>
            <a:off x="6355264" y="6513545"/>
            <a:ext cx="3214341" cy="229935"/>
          </a:xfrm>
          <a:prstGeom prst="rect">
            <a:avLst/>
          </a:prstGeom>
          <a:noFill/>
        </p:spPr>
        <p:txBody>
          <a:bodyPr wrap="none" rtlCol="0">
            <a:spAutoFit/>
          </a:bodyPr>
          <a:lstStyle/>
          <a:p>
            <a:r>
              <a:rPr lang="nl-BE" sz="894"/>
              <a:t>Only fill in what is relevant for you. Modify template if needed.</a:t>
            </a:r>
          </a:p>
        </p:txBody>
      </p:sp>
      <p:pic>
        <p:nvPicPr>
          <p:cNvPr id="7" name="Afbeelding 6">
            <a:extLst>
              <a:ext uri="{FF2B5EF4-FFF2-40B4-BE49-F238E27FC236}">
                <a16:creationId xmlns:a16="http://schemas.microsoft.com/office/drawing/2014/main" id="{587EA45E-D22F-D5D4-8A08-0ECF8191445B}"/>
              </a:ext>
            </a:extLst>
          </p:cNvPr>
          <p:cNvPicPr>
            <a:picLocks noChangeAspect="1"/>
          </p:cNvPicPr>
          <p:nvPr/>
        </p:nvPicPr>
        <p:blipFill>
          <a:blip r:embed="rId5"/>
          <a:stretch>
            <a:fillRect/>
          </a:stretch>
        </p:blipFill>
        <p:spPr>
          <a:xfrm>
            <a:off x="274453" y="1461305"/>
            <a:ext cx="9295152" cy="4315854"/>
          </a:xfrm>
          <a:prstGeom prst="rect">
            <a:avLst/>
          </a:prstGeom>
        </p:spPr>
      </p:pic>
    </p:spTree>
    <p:extLst>
      <p:ext uri="{BB962C8B-B14F-4D97-AF65-F5344CB8AC3E}">
        <p14:creationId xmlns:p14="http://schemas.microsoft.com/office/powerpoint/2010/main" val="234017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0BA85-3057-8B02-45C4-7F86B98606D2}"/>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E8F81873-95E7-3150-85DC-65318BD21CA5}"/>
              </a:ext>
            </a:extLst>
          </p:cNvPr>
          <p:cNvSpPr txBox="1"/>
          <p:nvPr/>
        </p:nvSpPr>
        <p:spPr>
          <a:xfrm>
            <a:off x="274453" y="409399"/>
            <a:ext cx="8962144" cy="542456"/>
          </a:xfrm>
          <a:prstGeom prst="rect">
            <a:avLst/>
          </a:prstGeom>
          <a:noFill/>
        </p:spPr>
        <p:txBody>
          <a:bodyPr wrap="square" rtlCol="0">
            <a:spAutoFit/>
          </a:bodyPr>
          <a:lstStyle/>
          <a:p>
            <a:r>
              <a:rPr lang="nl-BE" sz="1625" b="1"/>
              <a:t>Visitor Summary flow</a:t>
            </a:r>
          </a:p>
          <a:p>
            <a:r>
              <a:rPr lang="nl-BE" sz="1300">
                <a:solidFill>
                  <a:schemeClr val="accent1"/>
                </a:solidFill>
              </a:rPr>
              <a:t>	                     	</a:t>
            </a:r>
          </a:p>
        </p:txBody>
      </p:sp>
      <p:pic>
        <p:nvPicPr>
          <p:cNvPr id="52" name="Afbeelding 51" descr="Afbeelding met Graphics, cirkel, schermopname, Lettertype&#10;&#10;Door AI gegenereerde inhoud is mogelijk onjuist.">
            <a:extLst>
              <a:ext uri="{FF2B5EF4-FFF2-40B4-BE49-F238E27FC236}">
                <a16:creationId xmlns:a16="http://schemas.microsoft.com/office/drawing/2014/main" id="{AEF7EF4F-1E11-A17D-9EB7-AD7D28937F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pic>
        <p:nvPicPr>
          <p:cNvPr id="2" name="Picture 4">
            <a:extLst>
              <a:ext uri="{FF2B5EF4-FFF2-40B4-BE49-F238E27FC236}">
                <a16:creationId xmlns:a16="http://schemas.microsoft.com/office/drawing/2014/main" id="{9771C755-3602-E53E-B151-2AB0E544CE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7">
            <a:extLst>
              <a:ext uri="{FF2B5EF4-FFF2-40B4-BE49-F238E27FC236}">
                <a16:creationId xmlns:a16="http://schemas.microsoft.com/office/drawing/2014/main" id="{483800AB-6A0F-A57A-0BC2-E7DD201BADB9}"/>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4">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sp>
        <p:nvSpPr>
          <p:cNvPr id="4" name="Tekstvak 3">
            <a:extLst>
              <a:ext uri="{FF2B5EF4-FFF2-40B4-BE49-F238E27FC236}">
                <a16:creationId xmlns:a16="http://schemas.microsoft.com/office/drawing/2014/main" id="{12DAA202-CC78-90CA-A199-D584C2DC8816}"/>
              </a:ext>
            </a:extLst>
          </p:cNvPr>
          <p:cNvSpPr txBox="1"/>
          <p:nvPr/>
        </p:nvSpPr>
        <p:spPr>
          <a:xfrm>
            <a:off x="6355264" y="6513545"/>
            <a:ext cx="3214341" cy="229935"/>
          </a:xfrm>
          <a:prstGeom prst="rect">
            <a:avLst/>
          </a:prstGeom>
          <a:noFill/>
        </p:spPr>
        <p:txBody>
          <a:bodyPr wrap="none" rtlCol="0">
            <a:spAutoFit/>
          </a:bodyPr>
          <a:lstStyle/>
          <a:p>
            <a:r>
              <a:rPr lang="nl-BE" sz="894"/>
              <a:t>Only fill in what is relevant for you. Modify template if needed.</a:t>
            </a:r>
          </a:p>
        </p:txBody>
      </p:sp>
      <p:pic>
        <p:nvPicPr>
          <p:cNvPr id="3" name="Afbeelding 2">
            <a:extLst>
              <a:ext uri="{FF2B5EF4-FFF2-40B4-BE49-F238E27FC236}">
                <a16:creationId xmlns:a16="http://schemas.microsoft.com/office/drawing/2014/main" id="{7BF89FFD-F617-2176-2B91-8452038DFC65}"/>
              </a:ext>
            </a:extLst>
          </p:cNvPr>
          <p:cNvPicPr>
            <a:picLocks noChangeAspect="1"/>
          </p:cNvPicPr>
          <p:nvPr/>
        </p:nvPicPr>
        <p:blipFill>
          <a:blip r:embed="rId5"/>
          <a:stretch>
            <a:fillRect/>
          </a:stretch>
        </p:blipFill>
        <p:spPr>
          <a:xfrm>
            <a:off x="498268" y="867769"/>
            <a:ext cx="7807531" cy="5517890"/>
          </a:xfrm>
          <a:prstGeom prst="rect">
            <a:avLst/>
          </a:prstGeom>
        </p:spPr>
      </p:pic>
    </p:spTree>
    <p:extLst>
      <p:ext uri="{BB962C8B-B14F-4D97-AF65-F5344CB8AC3E}">
        <p14:creationId xmlns:p14="http://schemas.microsoft.com/office/powerpoint/2010/main" val="9931473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D19A2-F01E-09B9-DAB5-77DBA33AEB3D}"/>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00B720A6-C841-DA82-ECA3-826C878E2751}"/>
              </a:ext>
            </a:extLst>
          </p:cNvPr>
          <p:cNvSpPr txBox="1"/>
          <p:nvPr/>
        </p:nvSpPr>
        <p:spPr>
          <a:xfrm>
            <a:off x="274453" y="409399"/>
            <a:ext cx="8962144" cy="542456"/>
          </a:xfrm>
          <a:prstGeom prst="rect">
            <a:avLst/>
          </a:prstGeom>
          <a:noFill/>
        </p:spPr>
        <p:txBody>
          <a:bodyPr wrap="square" rtlCol="0">
            <a:spAutoFit/>
          </a:bodyPr>
          <a:lstStyle/>
          <a:p>
            <a:r>
              <a:rPr lang="nl-BE" sz="1625" b="1"/>
              <a:t>Sales &amp; Marketing process flow, from lead to decision</a:t>
            </a:r>
          </a:p>
          <a:p>
            <a:r>
              <a:rPr lang="nl-BE" sz="1300">
                <a:solidFill>
                  <a:schemeClr val="accent1"/>
                </a:solidFill>
              </a:rPr>
              <a:t>	                     	</a:t>
            </a:r>
          </a:p>
        </p:txBody>
      </p:sp>
      <p:pic>
        <p:nvPicPr>
          <p:cNvPr id="52" name="Afbeelding 51" descr="Afbeelding met Graphics, cirkel, schermopname, Lettertype&#10;&#10;Door AI gegenereerde inhoud is mogelijk onjuist.">
            <a:extLst>
              <a:ext uri="{FF2B5EF4-FFF2-40B4-BE49-F238E27FC236}">
                <a16:creationId xmlns:a16="http://schemas.microsoft.com/office/drawing/2014/main" id="{81F49B88-4D94-F365-9BCD-0EBFD0A375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pic>
        <p:nvPicPr>
          <p:cNvPr id="3" name="Picture 4">
            <a:extLst>
              <a:ext uri="{FF2B5EF4-FFF2-40B4-BE49-F238E27FC236}">
                <a16:creationId xmlns:a16="http://schemas.microsoft.com/office/drawing/2014/main" id="{1392C9E0-6606-0075-3324-73BD306ADA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0CED02EA-7FE6-EE7C-3AEC-15B73DDF827E}"/>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4">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pic>
        <p:nvPicPr>
          <p:cNvPr id="2" name="Afbeelding 1">
            <a:extLst>
              <a:ext uri="{FF2B5EF4-FFF2-40B4-BE49-F238E27FC236}">
                <a16:creationId xmlns:a16="http://schemas.microsoft.com/office/drawing/2014/main" id="{9EBC4367-81CF-7720-BA01-29006C8F70EF}"/>
              </a:ext>
            </a:extLst>
          </p:cNvPr>
          <p:cNvPicPr>
            <a:picLocks noChangeAspect="1"/>
          </p:cNvPicPr>
          <p:nvPr/>
        </p:nvPicPr>
        <p:blipFill>
          <a:blip r:embed="rId5">
            <a:duotone>
              <a:schemeClr val="accent1">
                <a:shade val="45000"/>
                <a:satMod val="135000"/>
              </a:schemeClr>
              <a:prstClr val="white"/>
            </a:duotone>
          </a:blip>
          <a:srcRect l="1699" t="16469" r="1740" b="4072"/>
          <a:stretch>
            <a:fillRect/>
          </a:stretch>
        </p:blipFill>
        <p:spPr>
          <a:xfrm>
            <a:off x="274453" y="1676401"/>
            <a:ext cx="9125730" cy="4224092"/>
          </a:xfrm>
          <a:prstGeom prst="rect">
            <a:avLst/>
          </a:prstGeom>
        </p:spPr>
      </p:pic>
      <p:sp>
        <p:nvSpPr>
          <p:cNvPr id="4" name="Tekstvak 3">
            <a:extLst>
              <a:ext uri="{FF2B5EF4-FFF2-40B4-BE49-F238E27FC236}">
                <a16:creationId xmlns:a16="http://schemas.microsoft.com/office/drawing/2014/main" id="{3C8A443F-C8D9-B790-69BE-7900A83CF3D5}"/>
              </a:ext>
            </a:extLst>
          </p:cNvPr>
          <p:cNvSpPr txBox="1"/>
          <p:nvPr/>
        </p:nvSpPr>
        <p:spPr>
          <a:xfrm>
            <a:off x="6355264" y="6513545"/>
            <a:ext cx="3214341" cy="229935"/>
          </a:xfrm>
          <a:prstGeom prst="rect">
            <a:avLst/>
          </a:prstGeom>
          <a:noFill/>
        </p:spPr>
        <p:txBody>
          <a:bodyPr wrap="none" rtlCol="0">
            <a:spAutoFit/>
          </a:bodyPr>
          <a:lstStyle/>
          <a:p>
            <a:r>
              <a:rPr lang="nl-BE" sz="894"/>
              <a:t>Only fill in what is relevant for you. Modify template if needed.</a:t>
            </a:r>
          </a:p>
        </p:txBody>
      </p:sp>
    </p:spTree>
    <p:extLst>
      <p:ext uri="{BB962C8B-B14F-4D97-AF65-F5344CB8AC3E}">
        <p14:creationId xmlns:p14="http://schemas.microsoft.com/office/powerpoint/2010/main" val="20091507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10158-FBFF-0627-57D1-F1822DDDE380}"/>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6620AE2B-7E75-88E4-D4C1-906BE44D0003}"/>
              </a:ext>
            </a:extLst>
          </p:cNvPr>
          <p:cNvSpPr txBox="1"/>
          <p:nvPr/>
        </p:nvSpPr>
        <p:spPr>
          <a:xfrm>
            <a:off x="274453" y="409399"/>
            <a:ext cx="8962144" cy="542456"/>
          </a:xfrm>
          <a:prstGeom prst="rect">
            <a:avLst/>
          </a:prstGeom>
          <a:noFill/>
        </p:spPr>
        <p:txBody>
          <a:bodyPr wrap="square" rtlCol="0">
            <a:spAutoFit/>
          </a:bodyPr>
          <a:lstStyle/>
          <a:p>
            <a:r>
              <a:rPr lang="nl-BE" sz="1625" b="1"/>
              <a:t>Content, trigger, CTA flow</a:t>
            </a:r>
          </a:p>
          <a:p>
            <a:r>
              <a:rPr lang="nl-BE" sz="1300">
                <a:solidFill>
                  <a:schemeClr val="accent1"/>
                </a:solidFill>
              </a:rPr>
              <a:t>	                     	</a:t>
            </a:r>
          </a:p>
        </p:txBody>
      </p:sp>
      <p:pic>
        <p:nvPicPr>
          <p:cNvPr id="52" name="Afbeelding 51" descr="Afbeelding met Graphics, cirkel, schermopname, Lettertype&#10;&#10;Door AI gegenereerde inhoud is mogelijk onjuist.">
            <a:extLst>
              <a:ext uri="{FF2B5EF4-FFF2-40B4-BE49-F238E27FC236}">
                <a16:creationId xmlns:a16="http://schemas.microsoft.com/office/drawing/2014/main" id="{CD1B4671-FD9D-F4A9-1FE4-47438AE1DE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pic>
        <p:nvPicPr>
          <p:cNvPr id="3" name="Picture 4">
            <a:extLst>
              <a:ext uri="{FF2B5EF4-FFF2-40B4-BE49-F238E27FC236}">
                <a16:creationId xmlns:a16="http://schemas.microsoft.com/office/drawing/2014/main" id="{B3D41691-8B4D-3B5B-AFF8-2BF4B5662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D927AAD0-1D59-C51B-B697-A7A8C815A14C}"/>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4">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sp>
        <p:nvSpPr>
          <p:cNvPr id="4" name="Tekstvak 3">
            <a:extLst>
              <a:ext uri="{FF2B5EF4-FFF2-40B4-BE49-F238E27FC236}">
                <a16:creationId xmlns:a16="http://schemas.microsoft.com/office/drawing/2014/main" id="{C69E85BC-7851-9E17-5E8C-E251A306F476}"/>
              </a:ext>
            </a:extLst>
          </p:cNvPr>
          <p:cNvSpPr txBox="1"/>
          <p:nvPr/>
        </p:nvSpPr>
        <p:spPr>
          <a:xfrm>
            <a:off x="6355264" y="6513545"/>
            <a:ext cx="3214341" cy="229935"/>
          </a:xfrm>
          <a:prstGeom prst="rect">
            <a:avLst/>
          </a:prstGeom>
          <a:noFill/>
        </p:spPr>
        <p:txBody>
          <a:bodyPr wrap="none" rtlCol="0">
            <a:spAutoFit/>
          </a:bodyPr>
          <a:lstStyle/>
          <a:p>
            <a:r>
              <a:rPr lang="nl-BE" sz="894"/>
              <a:t>Only fill in what is relevant for you. Modify template if needed.</a:t>
            </a:r>
          </a:p>
        </p:txBody>
      </p:sp>
      <p:pic>
        <p:nvPicPr>
          <p:cNvPr id="7" name="Afbeelding 6">
            <a:extLst>
              <a:ext uri="{FF2B5EF4-FFF2-40B4-BE49-F238E27FC236}">
                <a16:creationId xmlns:a16="http://schemas.microsoft.com/office/drawing/2014/main" id="{9896BEF6-B97D-133E-058A-15D0D9B4FF87}"/>
              </a:ext>
            </a:extLst>
          </p:cNvPr>
          <p:cNvPicPr>
            <a:picLocks noChangeAspect="1"/>
          </p:cNvPicPr>
          <p:nvPr/>
        </p:nvPicPr>
        <p:blipFill>
          <a:blip r:embed="rId5">
            <a:duotone>
              <a:schemeClr val="accent1">
                <a:shade val="45000"/>
                <a:satMod val="135000"/>
              </a:schemeClr>
              <a:prstClr val="white"/>
            </a:duotone>
          </a:blip>
          <a:stretch>
            <a:fillRect/>
          </a:stretch>
        </p:blipFill>
        <p:spPr>
          <a:xfrm>
            <a:off x="333168" y="2451100"/>
            <a:ext cx="9123801" cy="3886791"/>
          </a:xfrm>
          <a:prstGeom prst="rect">
            <a:avLst/>
          </a:prstGeom>
        </p:spPr>
      </p:pic>
      <p:sp>
        <p:nvSpPr>
          <p:cNvPr id="8" name="Tekstvak 7">
            <a:extLst>
              <a:ext uri="{FF2B5EF4-FFF2-40B4-BE49-F238E27FC236}">
                <a16:creationId xmlns:a16="http://schemas.microsoft.com/office/drawing/2014/main" id="{D80078BE-C0D5-36C9-4F94-57E989298745}"/>
              </a:ext>
            </a:extLst>
          </p:cNvPr>
          <p:cNvSpPr txBox="1"/>
          <p:nvPr/>
        </p:nvSpPr>
        <p:spPr>
          <a:xfrm>
            <a:off x="274453" y="951855"/>
            <a:ext cx="9302981" cy="1277273"/>
          </a:xfrm>
          <a:prstGeom prst="rect">
            <a:avLst/>
          </a:prstGeom>
          <a:noFill/>
        </p:spPr>
        <p:txBody>
          <a:bodyPr wrap="square" rtlCol="0">
            <a:spAutoFit/>
          </a:bodyPr>
          <a:lstStyle/>
          <a:p>
            <a:r>
              <a:rPr lang="en-US" sz="1100"/>
              <a:t>Where can your Buyer Persona see you and communicate with you? See every moment through the eyes of a potential customer: 
Does she or he have all the information?
Is it clear what you have to offer?
Do you describe the Pains and Gains well?
Does it come across as beautiful, pleasant and intuitive? 
Do you use the language of this target group?
At what times is she or he ready to make a decision?</a:t>
            </a:r>
            <a:endParaRPr lang="nl-BE" sz="1100"/>
          </a:p>
        </p:txBody>
      </p:sp>
    </p:spTree>
    <p:extLst>
      <p:ext uri="{BB962C8B-B14F-4D97-AF65-F5344CB8AC3E}">
        <p14:creationId xmlns:p14="http://schemas.microsoft.com/office/powerpoint/2010/main" val="15946839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95B42-9E4A-5D82-DB9E-53B91AA807A5}"/>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CF10C63C-03E9-EBE9-D219-80E779EFC8CB}"/>
              </a:ext>
            </a:extLst>
          </p:cNvPr>
          <p:cNvSpPr txBox="1"/>
          <p:nvPr/>
        </p:nvSpPr>
        <p:spPr>
          <a:xfrm>
            <a:off x="274453" y="409399"/>
            <a:ext cx="8962144" cy="542456"/>
          </a:xfrm>
          <a:prstGeom prst="rect">
            <a:avLst/>
          </a:prstGeom>
          <a:noFill/>
        </p:spPr>
        <p:txBody>
          <a:bodyPr wrap="square" rtlCol="0">
            <a:spAutoFit/>
          </a:bodyPr>
          <a:lstStyle/>
          <a:p>
            <a:r>
              <a:rPr lang="nl-BE" sz="1625" b="1"/>
              <a:t>Content, trigger, CTA flow</a:t>
            </a:r>
          </a:p>
          <a:p>
            <a:r>
              <a:rPr lang="nl-BE" sz="1300">
                <a:solidFill>
                  <a:schemeClr val="accent1"/>
                </a:solidFill>
              </a:rPr>
              <a:t>	                     	</a:t>
            </a:r>
          </a:p>
        </p:txBody>
      </p:sp>
      <p:pic>
        <p:nvPicPr>
          <p:cNvPr id="52" name="Afbeelding 51" descr="Afbeelding met Graphics, cirkel, schermopname, Lettertype&#10;&#10;Door AI gegenereerde inhoud is mogelijk onjuist.">
            <a:extLst>
              <a:ext uri="{FF2B5EF4-FFF2-40B4-BE49-F238E27FC236}">
                <a16:creationId xmlns:a16="http://schemas.microsoft.com/office/drawing/2014/main" id="{7EB8F1DC-2ABA-E6FD-FC40-D59EC41519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pic>
        <p:nvPicPr>
          <p:cNvPr id="3" name="Picture 4">
            <a:extLst>
              <a:ext uri="{FF2B5EF4-FFF2-40B4-BE49-F238E27FC236}">
                <a16:creationId xmlns:a16="http://schemas.microsoft.com/office/drawing/2014/main" id="{2DF10939-31E2-75DF-0B26-FEA2F44597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9C650E28-0B9B-6FBD-DE9C-7092E936498E}"/>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4">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sp>
        <p:nvSpPr>
          <p:cNvPr id="4" name="Tekstvak 3">
            <a:extLst>
              <a:ext uri="{FF2B5EF4-FFF2-40B4-BE49-F238E27FC236}">
                <a16:creationId xmlns:a16="http://schemas.microsoft.com/office/drawing/2014/main" id="{B2194F3D-0861-B238-5A43-B62CBD67D800}"/>
              </a:ext>
            </a:extLst>
          </p:cNvPr>
          <p:cNvSpPr txBox="1"/>
          <p:nvPr/>
        </p:nvSpPr>
        <p:spPr>
          <a:xfrm>
            <a:off x="6355264" y="6513545"/>
            <a:ext cx="3214341" cy="229935"/>
          </a:xfrm>
          <a:prstGeom prst="rect">
            <a:avLst/>
          </a:prstGeom>
          <a:noFill/>
        </p:spPr>
        <p:txBody>
          <a:bodyPr wrap="none" rtlCol="0">
            <a:spAutoFit/>
          </a:bodyPr>
          <a:lstStyle/>
          <a:p>
            <a:r>
              <a:rPr lang="nl-BE" sz="894"/>
              <a:t>Only fill in what is relevant for you. Modify template if needed.</a:t>
            </a:r>
          </a:p>
        </p:txBody>
      </p:sp>
      <p:pic>
        <p:nvPicPr>
          <p:cNvPr id="1026" name="Picture 2" descr="2,300+ Team Looking At Sticky Notes On Wall Stock Photos, Pictures &amp;  Royalty-Free Images - iStock">
            <a:extLst>
              <a:ext uri="{FF2B5EF4-FFF2-40B4-BE49-F238E27FC236}">
                <a16:creationId xmlns:a16="http://schemas.microsoft.com/office/drawing/2014/main" id="{8C0FF396-ECE1-950B-3291-E1C7C8E4379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6677"/>
          <a:stretch>
            <a:fillRect/>
          </a:stretch>
        </p:blipFill>
        <p:spPr bwMode="auto">
          <a:xfrm>
            <a:off x="7281143" y="3987800"/>
            <a:ext cx="2086133" cy="2294424"/>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BDE73D3F-D33E-4479-5DDE-9E1E92124686}"/>
              </a:ext>
            </a:extLst>
          </p:cNvPr>
          <p:cNvSpPr txBox="1"/>
          <p:nvPr/>
        </p:nvSpPr>
        <p:spPr>
          <a:xfrm>
            <a:off x="1880215" y="1287163"/>
            <a:ext cx="1001300" cy="461665"/>
          </a:xfrm>
          <a:prstGeom prst="rect">
            <a:avLst/>
          </a:prstGeom>
          <a:noFill/>
        </p:spPr>
        <p:txBody>
          <a:bodyPr wrap="none" rtlCol="0">
            <a:spAutoFit/>
          </a:bodyPr>
          <a:lstStyle/>
          <a:p>
            <a:r>
              <a:rPr lang="nl-BE" sz="2400">
                <a:solidFill>
                  <a:schemeClr val="bg1"/>
                </a:solidFill>
                <a:highlight>
                  <a:srgbClr val="000000"/>
                </a:highlight>
              </a:rPr>
              <a:t>PAINS</a:t>
            </a:r>
          </a:p>
        </p:txBody>
      </p:sp>
      <p:sp>
        <p:nvSpPr>
          <p:cNvPr id="9" name="Tekstvak 8">
            <a:extLst>
              <a:ext uri="{FF2B5EF4-FFF2-40B4-BE49-F238E27FC236}">
                <a16:creationId xmlns:a16="http://schemas.microsoft.com/office/drawing/2014/main" id="{13F26459-5F12-ED1E-4CB6-53810973F8A0}"/>
              </a:ext>
            </a:extLst>
          </p:cNvPr>
          <p:cNvSpPr txBox="1"/>
          <p:nvPr/>
        </p:nvSpPr>
        <p:spPr>
          <a:xfrm>
            <a:off x="5149225" y="1287165"/>
            <a:ext cx="1180131" cy="461665"/>
          </a:xfrm>
          <a:prstGeom prst="rect">
            <a:avLst/>
          </a:prstGeom>
          <a:noFill/>
        </p:spPr>
        <p:txBody>
          <a:bodyPr wrap="none" rtlCol="0">
            <a:spAutoFit/>
          </a:bodyPr>
          <a:lstStyle/>
          <a:p>
            <a:r>
              <a:rPr lang="nl-BE" sz="2400">
                <a:solidFill>
                  <a:schemeClr val="bg1"/>
                </a:solidFill>
                <a:highlight>
                  <a:srgbClr val="000000"/>
                </a:highlight>
              </a:rPr>
              <a:t>DESIRE</a:t>
            </a:r>
          </a:p>
        </p:txBody>
      </p:sp>
      <p:sp>
        <p:nvSpPr>
          <p:cNvPr id="10" name="Tekstvak 9">
            <a:extLst>
              <a:ext uri="{FF2B5EF4-FFF2-40B4-BE49-F238E27FC236}">
                <a16:creationId xmlns:a16="http://schemas.microsoft.com/office/drawing/2014/main" id="{733E3070-B652-94CA-9B3B-C8E5CF454AA4}"/>
              </a:ext>
            </a:extLst>
          </p:cNvPr>
          <p:cNvSpPr txBox="1"/>
          <p:nvPr/>
        </p:nvSpPr>
        <p:spPr>
          <a:xfrm>
            <a:off x="7798199" y="1287163"/>
            <a:ext cx="1052019" cy="461665"/>
          </a:xfrm>
          <a:prstGeom prst="rect">
            <a:avLst/>
          </a:prstGeom>
          <a:noFill/>
        </p:spPr>
        <p:txBody>
          <a:bodyPr wrap="none" rtlCol="0">
            <a:spAutoFit/>
          </a:bodyPr>
          <a:lstStyle/>
          <a:p>
            <a:r>
              <a:rPr lang="nl-BE" sz="2400">
                <a:solidFill>
                  <a:schemeClr val="bg1"/>
                </a:solidFill>
                <a:highlight>
                  <a:srgbClr val="000000"/>
                </a:highlight>
              </a:rPr>
              <a:t>GAINS</a:t>
            </a:r>
          </a:p>
        </p:txBody>
      </p:sp>
      <p:sp>
        <p:nvSpPr>
          <p:cNvPr id="11" name="Tekstvak 10">
            <a:extLst>
              <a:ext uri="{FF2B5EF4-FFF2-40B4-BE49-F238E27FC236}">
                <a16:creationId xmlns:a16="http://schemas.microsoft.com/office/drawing/2014/main" id="{9DA833B2-90AE-BB16-E073-91B34F1907A6}"/>
              </a:ext>
            </a:extLst>
          </p:cNvPr>
          <p:cNvSpPr txBox="1"/>
          <p:nvPr/>
        </p:nvSpPr>
        <p:spPr>
          <a:xfrm>
            <a:off x="3313786" y="1852329"/>
            <a:ext cx="909480" cy="369332"/>
          </a:xfrm>
          <a:prstGeom prst="rect">
            <a:avLst/>
          </a:prstGeom>
          <a:noFill/>
        </p:spPr>
        <p:txBody>
          <a:bodyPr wrap="none" rtlCol="0">
            <a:spAutoFit/>
          </a:bodyPr>
          <a:lstStyle/>
          <a:p>
            <a:r>
              <a:rPr lang="nl-BE">
                <a:solidFill>
                  <a:schemeClr val="bg1"/>
                </a:solidFill>
                <a:highlight>
                  <a:srgbClr val="000000"/>
                </a:highlight>
              </a:rPr>
              <a:t>Critical</a:t>
            </a:r>
          </a:p>
        </p:txBody>
      </p:sp>
      <p:sp>
        <p:nvSpPr>
          <p:cNvPr id="12" name="Tekstvak 11">
            <a:extLst>
              <a:ext uri="{FF2B5EF4-FFF2-40B4-BE49-F238E27FC236}">
                <a16:creationId xmlns:a16="http://schemas.microsoft.com/office/drawing/2014/main" id="{EB87ED2A-2477-40A8-5540-1783A0213B48}"/>
              </a:ext>
            </a:extLst>
          </p:cNvPr>
          <p:cNvSpPr txBox="1"/>
          <p:nvPr/>
        </p:nvSpPr>
        <p:spPr>
          <a:xfrm>
            <a:off x="481686" y="1852329"/>
            <a:ext cx="1284262" cy="369332"/>
          </a:xfrm>
          <a:prstGeom prst="rect">
            <a:avLst/>
          </a:prstGeom>
          <a:noFill/>
        </p:spPr>
        <p:txBody>
          <a:bodyPr wrap="none" rtlCol="0">
            <a:spAutoFit/>
          </a:bodyPr>
          <a:lstStyle/>
          <a:p>
            <a:r>
              <a:rPr lang="nl-BE">
                <a:solidFill>
                  <a:schemeClr val="bg1"/>
                </a:solidFill>
                <a:highlight>
                  <a:srgbClr val="000000"/>
                </a:highlight>
              </a:rPr>
              <a:t>Manageble</a:t>
            </a:r>
          </a:p>
        </p:txBody>
      </p:sp>
      <p:sp>
        <p:nvSpPr>
          <p:cNvPr id="13" name="Rechthoek 12">
            <a:extLst>
              <a:ext uri="{FF2B5EF4-FFF2-40B4-BE49-F238E27FC236}">
                <a16:creationId xmlns:a16="http://schemas.microsoft.com/office/drawing/2014/main" id="{28118CB0-9315-ED67-F4BF-F4A35E4731E8}"/>
              </a:ext>
            </a:extLst>
          </p:cNvPr>
          <p:cNvSpPr/>
          <p:nvPr/>
        </p:nvSpPr>
        <p:spPr>
          <a:xfrm>
            <a:off x="333169" y="1143000"/>
            <a:ext cx="4327731" cy="51392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Rechthoek 13">
            <a:extLst>
              <a:ext uri="{FF2B5EF4-FFF2-40B4-BE49-F238E27FC236}">
                <a16:creationId xmlns:a16="http://schemas.microsoft.com/office/drawing/2014/main" id="{14EFBBC7-B4B3-4D28-44F3-4B9AA66AB318}"/>
              </a:ext>
            </a:extLst>
          </p:cNvPr>
          <p:cNvSpPr/>
          <p:nvPr/>
        </p:nvSpPr>
        <p:spPr>
          <a:xfrm>
            <a:off x="4755525" y="1124988"/>
            <a:ext cx="2036995" cy="51392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Rechthoek 14">
            <a:extLst>
              <a:ext uri="{FF2B5EF4-FFF2-40B4-BE49-F238E27FC236}">
                <a16:creationId xmlns:a16="http://schemas.microsoft.com/office/drawing/2014/main" id="{157C2027-B797-5F21-CE34-662A17BF7A4A}"/>
              </a:ext>
            </a:extLst>
          </p:cNvPr>
          <p:cNvSpPr/>
          <p:nvPr/>
        </p:nvSpPr>
        <p:spPr>
          <a:xfrm>
            <a:off x="6912604" y="1137446"/>
            <a:ext cx="2657001" cy="51392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1" name="Rechte verbindingslijn 20">
            <a:extLst>
              <a:ext uri="{FF2B5EF4-FFF2-40B4-BE49-F238E27FC236}">
                <a16:creationId xmlns:a16="http://schemas.microsoft.com/office/drawing/2014/main" id="{5460BFC2-1B8E-1B52-265B-6958ED3F8FDD}"/>
              </a:ext>
            </a:extLst>
          </p:cNvPr>
          <p:cNvCxnSpPr/>
          <p:nvPr/>
        </p:nvCxnSpPr>
        <p:spPr>
          <a:xfrm>
            <a:off x="2469765" y="2259761"/>
            <a:ext cx="0" cy="3531439"/>
          </a:xfrm>
          <a:prstGeom prst="line">
            <a:avLst/>
          </a:prstGeom>
          <a:ln>
            <a:prstDash val="sysDot"/>
          </a:ln>
        </p:spPr>
        <p:style>
          <a:lnRef idx="2">
            <a:schemeClr val="accent1"/>
          </a:lnRef>
          <a:fillRef idx="0">
            <a:schemeClr val="accent1"/>
          </a:fillRef>
          <a:effectRef idx="1">
            <a:schemeClr val="accent1"/>
          </a:effectRef>
          <a:fontRef idx="minor">
            <a:schemeClr val="tx1"/>
          </a:fontRef>
        </p:style>
      </p:cxnSp>
      <p:pic>
        <p:nvPicPr>
          <p:cNvPr id="24" name="Afbeelding 23">
            <a:extLst>
              <a:ext uri="{FF2B5EF4-FFF2-40B4-BE49-F238E27FC236}">
                <a16:creationId xmlns:a16="http://schemas.microsoft.com/office/drawing/2014/main" id="{84629A56-16C5-E2F1-C3FE-459A147BE87E}"/>
              </a:ext>
            </a:extLst>
          </p:cNvPr>
          <p:cNvPicPr>
            <a:picLocks noChangeAspect="1"/>
          </p:cNvPicPr>
          <p:nvPr/>
        </p:nvPicPr>
        <p:blipFill>
          <a:blip r:embed="rId6"/>
          <a:srcRect l="39204" t="35844" r="37599" b="40555"/>
          <a:stretch>
            <a:fillRect/>
          </a:stretch>
        </p:blipFill>
        <p:spPr>
          <a:xfrm>
            <a:off x="3000960" y="2587299"/>
            <a:ext cx="625652" cy="645847"/>
          </a:xfrm>
          <a:prstGeom prst="rect">
            <a:avLst/>
          </a:prstGeom>
        </p:spPr>
      </p:pic>
      <p:pic>
        <p:nvPicPr>
          <p:cNvPr id="25" name="Afbeelding 24">
            <a:extLst>
              <a:ext uri="{FF2B5EF4-FFF2-40B4-BE49-F238E27FC236}">
                <a16:creationId xmlns:a16="http://schemas.microsoft.com/office/drawing/2014/main" id="{216325BF-99C8-EB99-BC92-07947AEB8BFF}"/>
              </a:ext>
            </a:extLst>
          </p:cNvPr>
          <p:cNvPicPr>
            <a:picLocks noChangeAspect="1"/>
          </p:cNvPicPr>
          <p:nvPr/>
        </p:nvPicPr>
        <p:blipFill>
          <a:blip r:embed="rId6"/>
          <a:srcRect l="39204" t="35844" r="37599" b="40555"/>
          <a:stretch>
            <a:fillRect/>
          </a:stretch>
        </p:blipFill>
        <p:spPr>
          <a:xfrm>
            <a:off x="451877" y="3233146"/>
            <a:ext cx="625652" cy="645847"/>
          </a:xfrm>
          <a:prstGeom prst="rect">
            <a:avLst/>
          </a:prstGeom>
        </p:spPr>
      </p:pic>
      <p:pic>
        <p:nvPicPr>
          <p:cNvPr id="26" name="Afbeelding 25">
            <a:extLst>
              <a:ext uri="{FF2B5EF4-FFF2-40B4-BE49-F238E27FC236}">
                <a16:creationId xmlns:a16="http://schemas.microsoft.com/office/drawing/2014/main" id="{B93DB8F7-45A3-8472-D03C-D8697BDB5099}"/>
              </a:ext>
            </a:extLst>
          </p:cNvPr>
          <p:cNvPicPr>
            <a:picLocks noChangeAspect="1"/>
          </p:cNvPicPr>
          <p:nvPr/>
        </p:nvPicPr>
        <p:blipFill>
          <a:blip r:embed="rId6"/>
          <a:srcRect l="39204" t="35844" r="37599" b="40555"/>
          <a:stretch>
            <a:fillRect/>
          </a:stretch>
        </p:blipFill>
        <p:spPr>
          <a:xfrm>
            <a:off x="451877" y="2351216"/>
            <a:ext cx="625652" cy="645847"/>
          </a:xfrm>
          <a:prstGeom prst="rect">
            <a:avLst/>
          </a:prstGeom>
        </p:spPr>
      </p:pic>
      <p:pic>
        <p:nvPicPr>
          <p:cNvPr id="27" name="Afbeelding 26">
            <a:extLst>
              <a:ext uri="{FF2B5EF4-FFF2-40B4-BE49-F238E27FC236}">
                <a16:creationId xmlns:a16="http://schemas.microsoft.com/office/drawing/2014/main" id="{BE707B0F-98F0-D479-072B-EDF31E6B0818}"/>
              </a:ext>
            </a:extLst>
          </p:cNvPr>
          <p:cNvPicPr>
            <a:picLocks noChangeAspect="1"/>
          </p:cNvPicPr>
          <p:nvPr/>
        </p:nvPicPr>
        <p:blipFill>
          <a:blip r:embed="rId6"/>
          <a:srcRect l="39204" t="35844" r="37599" b="40555"/>
          <a:stretch>
            <a:fillRect/>
          </a:stretch>
        </p:blipFill>
        <p:spPr>
          <a:xfrm>
            <a:off x="5273881" y="3035231"/>
            <a:ext cx="625652" cy="645847"/>
          </a:xfrm>
          <a:prstGeom prst="rect">
            <a:avLst/>
          </a:prstGeom>
        </p:spPr>
      </p:pic>
      <p:pic>
        <p:nvPicPr>
          <p:cNvPr id="28" name="Afbeelding 27">
            <a:extLst>
              <a:ext uri="{FF2B5EF4-FFF2-40B4-BE49-F238E27FC236}">
                <a16:creationId xmlns:a16="http://schemas.microsoft.com/office/drawing/2014/main" id="{9E5F2784-4CAE-835C-B646-9CEF347F8F8E}"/>
              </a:ext>
            </a:extLst>
          </p:cNvPr>
          <p:cNvPicPr>
            <a:picLocks noChangeAspect="1"/>
          </p:cNvPicPr>
          <p:nvPr/>
        </p:nvPicPr>
        <p:blipFill>
          <a:blip r:embed="rId6"/>
          <a:srcRect l="39204" t="35844" r="37599" b="40555"/>
          <a:stretch>
            <a:fillRect/>
          </a:stretch>
        </p:blipFill>
        <p:spPr>
          <a:xfrm>
            <a:off x="4848274" y="2351216"/>
            <a:ext cx="625652" cy="645847"/>
          </a:xfrm>
          <a:prstGeom prst="rect">
            <a:avLst/>
          </a:prstGeom>
        </p:spPr>
      </p:pic>
      <p:pic>
        <p:nvPicPr>
          <p:cNvPr id="29" name="Afbeelding 28">
            <a:extLst>
              <a:ext uri="{FF2B5EF4-FFF2-40B4-BE49-F238E27FC236}">
                <a16:creationId xmlns:a16="http://schemas.microsoft.com/office/drawing/2014/main" id="{1DE980D9-2FEF-B45B-957D-C30647A92193}"/>
              </a:ext>
            </a:extLst>
          </p:cNvPr>
          <p:cNvPicPr>
            <a:picLocks noChangeAspect="1"/>
          </p:cNvPicPr>
          <p:nvPr/>
        </p:nvPicPr>
        <p:blipFill>
          <a:blip r:embed="rId6"/>
          <a:srcRect l="39204" t="35844" r="37599" b="40555"/>
          <a:stretch>
            <a:fillRect/>
          </a:stretch>
        </p:blipFill>
        <p:spPr>
          <a:xfrm>
            <a:off x="7281143" y="2221661"/>
            <a:ext cx="625652" cy="645847"/>
          </a:xfrm>
          <a:prstGeom prst="rect">
            <a:avLst/>
          </a:prstGeom>
        </p:spPr>
      </p:pic>
      <p:pic>
        <p:nvPicPr>
          <p:cNvPr id="30" name="Afbeelding 29">
            <a:extLst>
              <a:ext uri="{FF2B5EF4-FFF2-40B4-BE49-F238E27FC236}">
                <a16:creationId xmlns:a16="http://schemas.microsoft.com/office/drawing/2014/main" id="{2B850754-2FFB-15E5-95E0-973A59F2D164}"/>
              </a:ext>
            </a:extLst>
          </p:cNvPr>
          <p:cNvPicPr>
            <a:picLocks noChangeAspect="1"/>
          </p:cNvPicPr>
          <p:nvPr/>
        </p:nvPicPr>
        <p:blipFill>
          <a:blip r:embed="rId6"/>
          <a:srcRect l="39204" t="35844" r="37599" b="40555"/>
          <a:stretch>
            <a:fillRect/>
          </a:stretch>
        </p:blipFill>
        <p:spPr>
          <a:xfrm>
            <a:off x="7281143" y="2993630"/>
            <a:ext cx="625652" cy="645847"/>
          </a:xfrm>
          <a:prstGeom prst="rect">
            <a:avLst/>
          </a:prstGeom>
        </p:spPr>
      </p:pic>
      <p:pic>
        <p:nvPicPr>
          <p:cNvPr id="31" name="Afbeelding 30">
            <a:extLst>
              <a:ext uri="{FF2B5EF4-FFF2-40B4-BE49-F238E27FC236}">
                <a16:creationId xmlns:a16="http://schemas.microsoft.com/office/drawing/2014/main" id="{8CA04F1D-161D-AB3B-E058-CE6A553B77FC}"/>
              </a:ext>
            </a:extLst>
          </p:cNvPr>
          <p:cNvPicPr>
            <a:picLocks noChangeAspect="1"/>
          </p:cNvPicPr>
          <p:nvPr/>
        </p:nvPicPr>
        <p:blipFill>
          <a:blip r:embed="rId6"/>
          <a:srcRect l="39204" t="35844" r="37599" b="40555"/>
          <a:stretch>
            <a:fillRect/>
          </a:stretch>
        </p:blipFill>
        <p:spPr>
          <a:xfrm>
            <a:off x="451877" y="4192648"/>
            <a:ext cx="625652" cy="645847"/>
          </a:xfrm>
          <a:prstGeom prst="rect">
            <a:avLst/>
          </a:prstGeom>
        </p:spPr>
      </p:pic>
      <p:pic>
        <p:nvPicPr>
          <p:cNvPr id="32" name="Afbeelding 31">
            <a:extLst>
              <a:ext uri="{FF2B5EF4-FFF2-40B4-BE49-F238E27FC236}">
                <a16:creationId xmlns:a16="http://schemas.microsoft.com/office/drawing/2014/main" id="{E9D77688-A6E1-2E7D-A098-C3BCED984F9A}"/>
              </a:ext>
            </a:extLst>
          </p:cNvPr>
          <p:cNvPicPr>
            <a:picLocks noChangeAspect="1"/>
          </p:cNvPicPr>
          <p:nvPr/>
        </p:nvPicPr>
        <p:blipFill>
          <a:blip r:embed="rId6"/>
          <a:srcRect l="39204" t="35844" r="37599" b="40555"/>
          <a:stretch>
            <a:fillRect/>
          </a:stretch>
        </p:blipFill>
        <p:spPr>
          <a:xfrm>
            <a:off x="4896262" y="4326797"/>
            <a:ext cx="625652" cy="645847"/>
          </a:xfrm>
          <a:prstGeom prst="rect">
            <a:avLst/>
          </a:prstGeom>
        </p:spPr>
      </p:pic>
      <p:sp>
        <p:nvSpPr>
          <p:cNvPr id="33" name="Tekstvak 32">
            <a:extLst>
              <a:ext uri="{FF2B5EF4-FFF2-40B4-BE49-F238E27FC236}">
                <a16:creationId xmlns:a16="http://schemas.microsoft.com/office/drawing/2014/main" id="{F4CCF730-2370-8ADF-0583-8C8FDDEB9A8F}"/>
              </a:ext>
            </a:extLst>
          </p:cNvPr>
          <p:cNvSpPr txBox="1"/>
          <p:nvPr/>
        </p:nvSpPr>
        <p:spPr>
          <a:xfrm>
            <a:off x="4834171" y="4061708"/>
            <a:ext cx="1136850" cy="323165"/>
          </a:xfrm>
          <a:prstGeom prst="rect">
            <a:avLst/>
          </a:prstGeom>
          <a:noFill/>
        </p:spPr>
        <p:txBody>
          <a:bodyPr wrap="none" rtlCol="0">
            <a:spAutoFit/>
          </a:bodyPr>
          <a:lstStyle/>
          <a:p>
            <a:r>
              <a:rPr lang="nl-BE" sz="1500">
                <a:latin typeface="Bradley Hand ITC" panose="03070402050302030203" pitchFamily="66" charset="0"/>
              </a:rPr>
              <a:t>Nice to have</a:t>
            </a:r>
          </a:p>
        </p:txBody>
      </p:sp>
      <p:sp>
        <p:nvSpPr>
          <p:cNvPr id="34" name="Tekstvak 33">
            <a:extLst>
              <a:ext uri="{FF2B5EF4-FFF2-40B4-BE49-F238E27FC236}">
                <a16:creationId xmlns:a16="http://schemas.microsoft.com/office/drawing/2014/main" id="{7B899492-9ECA-5BF2-BCFE-CE5F2571BF41}"/>
              </a:ext>
            </a:extLst>
          </p:cNvPr>
          <p:cNvSpPr txBox="1"/>
          <p:nvPr/>
        </p:nvSpPr>
        <p:spPr>
          <a:xfrm>
            <a:off x="2717802" y="3301691"/>
            <a:ext cx="1505464" cy="553998"/>
          </a:xfrm>
          <a:prstGeom prst="rect">
            <a:avLst/>
          </a:prstGeom>
          <a:noFill/>
        </p:spPr>
        <p:txBody>
          <a:bodyPr wrap="square" rtlCol="0">
            <a:spAutoFit/>
          </a:bodyPr>
          <a:lstStyle/>
          <a:p>
            <a:r>
              <a:rPr lang="nl-BE" sz="1500">
                <a:latin typeface="Bradley Hand ITC" panose="03070402050302030203" pitchFamily="66" charset="0"/>
              </a:rPr>
              <a:t>Urgent solution is needed</a:t>
            </a:r>
          </a:p>
        </p:txBody>
      </p:sp>
    </p:spTree>
    <p:extLst>
      <p:ext uri="{BB962C8B-B14F-4D97-AF65-F5344CB8AC3E}">
        <p14:creationId xmlns:p14="http://schemas.microsoft.com/office/powerpoint/2010/main" val="23525292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E071E-6539-D41D-F124-27F0AF30B661}"/>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D12C79CF-DA88-8952-B2C6-85E5A18E27B6}"/>
              </a:ext>
            </a:extLst>
          </p:cNvPr>
          <p:cNvSpPr txBox="1"/>
          <p:nvPr/>
        </p:nvSpPr>
        <p:spPr>
          <a:xfrm>
            <a:off x="274453" y="409399"/>
            <a:ext cx="8962144" cy="542456"/>
          </a:xfrm>
          <a:prstGeom prst="rect">
            <a:avLst/>
          </a:prstGeom>
          <a:noFill/>
        </p:spPr>
        <p:txBody>
          <a:bodyPr wrap="square" rtlCol="0">
            <a:spAutoFit/>
          </a:bodyPr>
          <a:lstStyle/>
          <a:p>
            <a:r>
              <a:rPr lang="nl-BE" sz="1625" b="1"/>
              <a:t>Go-to-Market, determine teasers, content and CTAs</a:t>
            </a:r>
          </a:p>
          <a:p>
            <a:r>
              <a:rPr lang="nl-BE" sz="1300">
                <a:solidFill>
                  <a:schemeClr val="accent1"/>
                </a:solidFill>
              </a:rPr>
              <a:t>	                     	</a:t>
            </a:r>
          </a:p>
        </p:txBody>
      </p:sp>
      <p:pic>
        <p:nvPicPr>
          <p:cNvPr id="52" name="Afbeelding 51" descr="Afbeelding met Graphics, cirkel, schermopname, Lettertype&#10;&#10;Door AI gegenereerde inhoud is mogelijk onjuist.">
            <a:extLst>
              <a:ext uri="{FF2B5EF4-FFF2-40B4-BE49-F238E27FC236}">
                <a16:creationId xmlns:a16="http://schemas.microsoft.com/office/drawing/2014/main" id="{12EAC5A0-3BEE-1567-8531-1B000D12ED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pic>
        <p:nvPicPr>
          <p:cNvPr id="3" name="Picture 4">
            <a:extLst>
              <a:ext uri="{FF2B5EF4-FFF2-40B4-BE49-F238E27FC236}">
                <a16:creationId xmlns:a16="http://schemas.microsoft.com/office/drawing/2014/main" id="{999F15D6-636A-9384-E2D2-A84BCA155C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5A04C04D-AC63-86BF-C623-3ADA2FA3FAB3}"/>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4">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pic>
        <p:nvPicPr>
          <p:cNvPr id="4" name="Afbeelding 3">
            <a:extLst>
              <a:ext uri="{FF2B5EF4-FFF2-40B4-BE49-F238E27FC236}">
                <a16:creationId xmlns:a16="http://schemas.microsoft.com/office/drawing/2014/main" id="{7C732BC8-E0BA-225E-3EE8-700D35D6E4A4}"/>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Lst>
          </a:blip>
          <a:srcRect t="12999" b="65368"/>
          <a:stretch>
            <a:fillRect/>
          </a:stretch>
        </p:blipFill>
        <p:spPr>
          <a:xfrm>
            <a:off x="9236" y="877456"/>
            <a:ext cx="9631547" cy="1188293"/>
          </a:xfrm>
          <a:prstGeom prst="rect">
            <a:avLst/>
          </a:prstGeom>
        </p:spPr>
      </p:pic>
      <p:pic>
        <p:nvPicPr>
          <p:cNvPr id="2" name="Afbeelding 1">
            <a:extLst>
              <a:ext uri="{FF2B5EF4-FFF2-40B4-BE49-F238E27FC236}">
                <a16:creationId xmlns:a16="http://schemas.microsoft.com/office/drawing/2014/main" id="{210A86CE-1C6E-A169-791E-7F06CEECB287}"/>
              </a:ext>
            </a:extLst>
          </p:cNvPr>
          <p:cNvPicPr>
            <a:picLocks noChangeAspect="1" noChangeArrowheads="1"/>
            <a:extLst>
              <a:ext uri="{84589F7E-364E-4C9E-8A38-B11213B215E9}">
                <a14:cameraTool xmlns:a14="http://schemas.microsoft.com/office/drawing/2010/main" cellRange="$A$1:$AI$24" spid="_x0000_s2160"/>
              </a:ext>
            </a:extLst>
          </p:cNvPicPr>
          <p:nvPr/>
        </p:nvPicPr>
        <p:blipFill rotWithShape="1">
          <a:blip r:embed="rId7"/>
          <a:srcRect t="7026"/>
          <a:stretch>
            <a:fillRect/>
          </a:stretch>
        </p:blipFill>
        <p:spPr bwMode="auto">
          <a:xfrm>
            <a:off x="508236" y="2286728"/>
            <a:ext cx="8728361" cy="4009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6902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B7FE9-FEA2-5EC7-5AE6-FD15C2B1C48D}"/>
            </a:ext>
          </a:extLst>
        </p:cNvPr>
        <p:cNvGrpSpPr/>
        <p:nvPr/>
      </p:nvGrpSpPr>
      <p:grpSpPr>
        <a:xfrm>
          <a:off x="0" y="0"/>
          <a:ext cx="0" cy="0"/>
          <a:chOff x="0" y="0"/>
          <a:chExt cx="0" cy="0"/>
        </a:xfrm>
      </p:grpSpPr>
      <p:pic>
        <p:nvPicPr>
          <p:cNvPr id="4" name="Picture 4">
            <a:extLst>
              <a:ext uri="{FF2B5EF4-FFF2-40B4-BE49-F238E27FC236}">
                <a16:creationId xmlns:a16="http://schemas.microsoft.com/office/drawing/2014/main" id="{A95DF003-DEAE-7913-30DC-6004C03BE2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5">
            <a:extLst>
              <a:ext uri="{FF2B5EF4-FFF2-40B4-BE49-F238E27FC236}">
                <a16:creationId xmlns:a16="http://schemas.microsoft.com/office/drawing/2014/main" id="{485A5A36-017D-CA89-F861-940A82EF9F04}"/>
              </a:ext>
            </a:extLst>
          </p:cNvPr>
          <p:cNvSpPr txBox="1"/>
          <p:nvPr/>
        </p:nvSpPr>
        <p:spPr>
          <a:xfrm>
            <a:off x="274454" y="409399"/>
            <a:ext cx="3940118" cy="527067"/>
          </a:xfrm>
          <a:prstGeom prst="rect">
            <a:avLst/>
          </a:prstGeom>
          <a:noFill/>
        </p:spPr>
        <p:txBody>
          <a:bodyPr wrap="none" rtlCol="0">
            <a:spAutoFit/>
          </a:bodyPr>
          <a:lstStyle/>
          <a:p>
            <a:r>
              <a:rPr lang="nl-BE" sz="1625" b="1"/>
              <a:t>CAP5 Toolbox: tactical options thick-list</a:t>
            </a:r>
          </a:p>
          <a:p>
            <a:r>
              <a:rPr lang="nl-BE" sz="1200"/>
              <a:t>Excel free download on cap5.net</a:t>
            </a:r>
          </a:p>
        </p:txBody>
      </p:sp>
      <p:sp>
        <p:nvSpPr>
          <p:cNvPr id="7" name="Tekstvak 6">
            <a:extLst>
              <a:ext uri="{FF2B5EF4-FFF2-40B4-BE49-F238E27FC236}">
                <a16:creationId xmlns:a16="http://schemas.microsoft.com/office/drawing/2014/main" id="{56AC4274-5555-BF0F-349C-B26B24259334}"/>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3">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pic>
        <p:nvPicPr>
          <p:cNvPr id="3" name="Afbeelding 2">
            <a:extLst>
              <a:ext uri="{FF2B5EF4-FFF2-40B4-BE49-F238E27FC236}">
                <a16:creationId xmlns:a16="http://schemas.microsoft.com/office/drawing/2014/main" id="{D099001A-CB62-B54B-AD0D-0E312B05A32A}"/>
              </a:ext>
            </a:extLst>
          </p:cNvPr>
          <p:cNvPicPr>
            <a:picLocks noChangeAspect="1"/>
          </p:cNvPicPr>
          <p:nvPr/>
        </p:nvPicPr>
        <p:blipFill>
          <a:blip r:embed="rId4"/>
          <a:stretch>
            <a:fillRect/>
          </a:stretch>
        </p:blipFill>
        <p:spPr>
          <a:xfrm>
            <a:off x="320009" y="1164429"/>
            <a:ext cx="9263631" cy="5116789"/>
          </a:xfrm>
          <a:prstGeom prst="rect">
            <a:avLst/>
          </a:prstGeom>
        </p:spPr>
      </p:pic>
      <p:pic>
        <p:nvPicPr>
          <p:cNvPr id="8" name="Afbeelding 7" descr="Afbeelding met Graphics, cirkel, schermopname, Lettertype&#10;&#10;Door AI gegenereerde inhoud is mogelijk onjuist.">
            <a:extLst>
              <a:ext uri="{FF2B5EF4-FFF2-40B4-BE49-F238E27FC236}">
                <a16:creationId xmlns:a16="http://schemas.microsoft.com/office/drawing/2014/main" id="{973AEB6B-9D6B-5FD3-E879-14C8A936DC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sp>
        <p:nvSpPr>
          <p:cNvPr id="2" name="Tekstvak 1">
            <a:extLst>
              <a:ext uri="{FF2B5EF4-FFF2-40B4-BE49-F238E27FC236}">
                <a16:creationId xmlns:a16="http://schemas.microsoft.com/office/drawing/2014/main" id="{E08643A3-04A7-E0C4-1590-A480222D0251}"/>
              </a:ext>
            </a:extLst>
          </p:cNvPr>
          <p:cNvSpPr txBox="1"/>
          <p:nvPr/>
        </p:nvSpPr>
        <p:spPr>
          <a:xfrm>
            <a:off x="6574200" y="6462031"/>
            <a:ext cx="3174267" cy="229935"/>
          </a:xfrm>
          <a:prstGeom prst="rect">
            <a:avLst/>
          </a:prstGeom>
          <a:noFill/>
        </p:spPr>
        <p:txBody>
          <a:bodyPr wrap="none" rtlCol="0">
            <a:spAutoFit/>
          </a:bodyPr>
          <a:lstStyle/>
          <a:p>
            <a:r>
              <a:rPr lang="nl-BE" sz="894"/>
              <a:t>These toolboxes can be modified and adjusted to your needs</a:t>
            </a:r>
          </a:p>
        </p:txBody>
      </p:sp>
    </p:spTree>
    <p:extLst>
      <p:ext uri="{BB962C8B-B14F-4D97-AF65-F5344CB8AC3E}">
        <p14:creationId xmlns:p14="http://schemas.microsoft.com/office/powerpoint/2010/main" val="13353244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AA416-FF62-2328-FFB9-9C1157EF7333}"/>
            </a:ext>
          </a:extLst>
        </p:cNvPr>
        <p:cNvGrpSpPr/>
        <p:nvPr/>
      </p:nvGrpSpPr>
      <p:grpSpPr>
        <a:xfrm>
          <a:off x="0" y="0"/>
          <a:ext cx="0" cy="0"/>
          <a:chOff x="0" y="0"/>
          <a:chExt cx="0" cy="0"/>
        </a:xfrm>
      </p:grpSpPr>
      <p:pic>
        <p:nvPicPr>
          <p:cNvPr id="4" name="Picture 4">
            <a:extLst>
              <a:ext uri="{FF2B5EF4-FFF2-40B4-BE49-F238E27FC236}">
                <a16:creationId xmlns:a16="http://schemas.microsoft.com/office/drawing/2014/main" id="{EB7156FE-45DD-EEE8-C393-2F8952B984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5">
            <a:extLst>
              <a:ext uri="{FF2B5EF4-FFF2-40B4-BE49-F238E27FC236}">
                <a16:creationId xmlns:a16="http://schemas.microsoft.com/office/drawing/2014/main" id="{9D3FE876-D82B-81B3-968F-9BD3B798EF12}"/>
              </a:ext>
            </a:extLst>
          </p:cNvPr>
          <p:cNvSpPr txBox="1"/>
          <p:nvPr/>
        </p:nvSpPr>
        <p:spPr>
          <a:xfrm>
            <a:off x="274454" y="409399"/>
            <a:ext cx="4598567" cy="342401"/>
          </a:xfrm>
          <a:prstGeom prst="rect">
            <a:avLst/>
          </a:prstGeom>
          <a:noFill/>
        </p:spPr>
        <p:txBody>
          <a:bodyPr wrap="none" rtlCol="0">
            <a:spAutoFit/>
          </a:bodyPr>
          <a:lstStyle/>
          <a:p>
            <a:r>
              <a:rPr lang="nl-BE" sz="1625" b="1"/>
              <a:t>Tactical options: choose your tactics – by stage</a:t>
            </a:r>
          </a:p>
        </p:txBody>
      </p:sp>
      <p:sp>
        <p:nvSpPr>
          <p:cNvPr id="7" name="Tekstvak 6">
            <a:extLst>
              <a:ext uri="{FF2B5EF4-FFF2-40B4-BE49-F238E27FC236}">
                <a16:creationId xmlns:a16="http://schemas.microsoft.com/office/drawing/2014/main" id="{5822781F-8BC0-800C-E25B-55C2BF9E21E8}"/>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3">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pic>
        <p:nvPicPr>
          <p:cNvPr id="8" name="Afbeelding 7" descr="Afbeelding met Graphics, cirkel, schermopname, Lettertype&#10;&#10;Door AI gegenereerde inhoud is mogelijk onjuist.">
            <a:extLst>
              <a:ext uri="{FF2B5EF4-FFF2-40B4-BE49-F238E27FC236}">
                <a16:creationId xmlns:a16="http://schemas.microsoft.com/office/drawing/2014/main" id="{1AB3A3BF-DA4F-E59D-CCAD-FEC594D6A4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pic>
        <p:nvPicPr>
          <p:cNvPr id="5" name="Afbeelding 4">
            <a:extLst>
              <a:ext uri="{FF2B5EF4-FFF2-40B4-BE49-F238E27FC236}">
                <a16:creationId xmlns:a16="http://schemas.microsoft.com/office/drawing/2014/main" id="{1CF01825-C971-8428-468A-FD46010BBF2A}"/>
              </a:ext>
            </a:extLst>
          </p:cNvPr>
          <p:cNvPicPr>
            <a:picLocks noChangeAspect="1"/>
          </p:cNvPicPr>
          <p:nvPr/>
        </p:nvPicPr>
        <p:blipFill>
          <a:blip r:embed="rId5"/>
          <a:stretch>
            <a:fillRect/>
          </a:stretch>
        </p:blipFill>
        <p:spPr>
          <a:xfrm>
            <a:off x="347863" y="827484"/>
            <a:ext cx="9221741" cy="5537763"/>
          </a:xfrm>
          <a:prstGeom prst="rect">
            <a:avLst/>
          </a:prstGeom>
        </p:spPr>
      </p:pic>
      <p:sp>
        <p:nvSpPr>
          <p:cNvPr id="2" name="Tekstvak 1">
            <a:extLst>
              <a:ext uri="{FF2B5EF4-FFF2-40B4-BE49-F238E27FC236}">
                <a16:creationId xmlns:a16="http://schemas.microsoft.com/office/drawing/2014/main" id="{14113CC8-E582-BEFD-308F-494A867C1AA3}"/>
              </a:ext>
            </a:extLst>
          </p:cNvPr>
          <p:cNvSpPr txBox="1"/>
          <p:nvPr/>
        </p:nvSpPr>
        <p:spPr>
          <a:xfrm>
            <a:off x="6574200" y="6462031"/>
            <a:ext cx="3174267" cy="229935"/>
          </a:xfrm>
          <a:prstGeom prst="rect">
            <a:avLst/>
          </a:prstGeom>
          <a:noFill/>
        </p:spPr>
        <p:txBody>
          <a:bodyPr wrap="none" rtlCol="0">
            <a:spAutoFit/>
          </a:bodyPr>
          <a:lstStyle/>
          <a:p>
            <a:r>
              <a:rPr lang="nl-BE" sz="894"/>
              <a:t>These toolboxes can be modified and adjusted to your needs</a:t>
            </a:r>
          </a:p>
        </p:txBody>
      </p:sp>
    </p:spTree>
    <p:extLst>
      <p:ext uri="{BB962C8B-B14F-4D97-AF65-F5344CB8AC3E}">
        <p14:creationId xmlns:p14="http://schemas.microsoft.com/office/powerpoint/2010/main" val="19909033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82DA2-0B12-93D1-965E-5C16C3EC3A2C}"/>
            </a:ext>
          </a:extLst>
        </p:cNvPr>
        <p:cNvGrpSpPr/>
        <p:nvPr/>
      </p:nvGrpSpPr>
      <p:grpSpPr>
        <a:xfrm>
          <a:off x="0" y="0"/>
          <a:ext cx="0" cy="0"/>
          <a:chOff x="0" y="0"/>
          <a:chExt cx="0" cy="0"/>
        </a:xfrm>
      </p:grpSpPr>
      <p:pic>
        <p:nvPicPr>
          <p:cNvPr id="3" name="Picture 4">
            <a:extLst>
              <a:ext uri="{FF2B5EF4-FFF2-40B4-BE49-F238E27FC236}">
                <a16:creationId xmlns:a16="http://schemas.microsoft.com/office/drawing/2014/main" id="{48692C38-C206-631A-7E43-F2698A48DA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169" y="64876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vak 3">
            <a:extLst>
              <a:ext uri="{FF2B5EF4-FFF2-40B4-BE49-F238E27FC236}">
                <a16:creationId xmlns:a16="http://schemas.microsoft.com/office/drawing/2014/main" id="{758A92C1-CC55-9B73-4B0B-D73064A9623F}"/>
              </a:ext>
            </a:extLst>
          </p:cNvPr>
          <p:cNvSpPr txBox="1"/>
          <p:nvPr/>
        </p:nvSpPr>
        <p:spPr>
          <a:xfrm>
            <a:off x="508236" y="6495144"/>
            <a:ext cx="1872629" cy="229935"/>
          </a:xfrm>
          <a:prstGeom prst="rect">
            <a:avLst/>
          </a:prstGeom>
          <a:noFill/>
        </p:spPr>
        <p:txBody>
          <a:bodyPr wrap="none" rtlCol="0">
            <a:spAutoFit/>
          </a:bodyPr>
          <a:lstStyle/>
          <a:p>
            <a:r>
              <a:rPr lang="nl-BE" sz="894"/>
              <a:t>Op </a:t>
            </a:r>
            <a:r>
              <a:rPr lang="nl-BE" sz="894">
                <a:solidFill>
                  <a:schemeClr val="accent1"/>
                </a:solidFill>
                <a:hlinkClick r:id="rId3">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sp>
        <p:nvSpPr>
          <p:cNvPr id="5" name="Tekstvak 4">
            <a:extLst>
              <a:ext uri="{FF2B5EF4-FFF2-40B4-BE49-F238E27FC236}">
                <a16:creationId xmlns:a16="http://schemas.microsoft.com/office/drawing/2014/main" id="{A9063B1B-4DFA-C77C-C108-2DE156A640B2}"/>
              </a:ext>
            </a:extLst>
          </p:cNvPr>
          <p:cNvSpPr txBox="1"/>
          <p:nvPr/>
        </p:nvSpPr>
        <p:spPr>
          <a:xfrm>
            <a:off x="274453" y="409399"/>
            <a:ext cx="8962144" cy="342401"/>
          </a:xfrm>
          <a:prstGeom prst="rect">
            <a:avLst/>
          </a:prstGeom>
          <a:noFill/>
        </p:spPr>
        <p:txBody>
          <a:bodyPr wrap="square" rtlCol="0">
            <a:spAutoFit/>
          </a:bodyPr>
          <a:lstStyle/>
          <a:p>
            <a:r>
              <a:rPr lang="nl-BE" sz="1625" b="1"/>
              <a:t>Content per stage of sales funnel</a:t>
            </a:r>
            <a:r>
              <a:rPr lang="nl-BE" sz="1300">
                <a:solidFill>
                  <a:schemeClr val="accent1"/>
                </a:solidFill>
              </a:rPr>
              <a:t>                     	</a:t>
            </a:r>
          </a:p>
        </p:txBody>
      </p:sp>
      <p:pic>
        <p:nvPicPr>
          <p:cNvPr id="6" name="Afbeelding 5" descr="Afbeelding met Graphics, cirkel, schermopname, Lettertype&#10;&#10;Door AI gegenereerde inhoud is mogelijk onjuist.">
            <a:extLst>
              <a:ext uri="{FF2B5EF4-FFF2-40B4-BE49-F238E27FC236}">
                <a16:creationId xmlns:a16="http://schemas.microsoft.com/office/drawing/2014/main" id="{38DBDCA5-FE70-CD48-CB63-114011E2F5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sp>
        <p:nvSpPr>
          <p:cNvPr id="7" name="Tekstvak 6">
            <a:extLst>
              <a:ext uri="{FF2B5EF4-FFF2-40B4-BE49-F238E27FC236}">
                <a16:creationId xmlns:a16="http://schemas.microsoft.com/office/drawing/2014/main" id="{E4661098-6DED-0E8C-F3C3-9AAD69254985}"/>
              </a:ext>
            </a:extLst>
          </p:cNvPr>
          <p:cNvSpPr txBox="1"/>
          <p:nvPr/>
        </p:nvSpPr>
        <p:spPr>
          <a:xfrm>
            <a:off x="6355264" y="6538945"/>
            <a:ext cx="3214341" cy="229935"/>
          </a:xfrm>
          <a:prstGeom prst="rect">
            <a:avLst/>
          </a:prstGeom>
          <a:noFill/>
        </p:spPr>
        <p:txBody>
          <a:bodyPr wrap="none" rtlCol="0">
            <a:spAutoFit/>
          </a:bodyPr>
          <a:lstStyle/>
          <a:p>
            <a:r>
              <a:rPr lang="nl-BE" sz="894"/>
              <a:t>Only fill in what is relevant for you. Modify template if needed.</a:t>
            </a:r>
          </a:p>
        </p:txBody>
      </p:sp>
      <p:graphicFrame>
        <p:nvGraphicFramePr>
          <p:cNvPr id="9" name="Tabel 8">
            <a:extLst>
              <a:ext uri="{FF2B5EF4-FFF2-40B4-BE49-F238E27FC236}">
                <a16:creationId xmlns:a16="http://schemas.microsoft.com/office/drawing/2014/main" id="{89B4A34E-745C-7674-30A2-EDB359991E5D}"/>
              </a:ext>
            </a:extLst>
          </p:cNvPr>
          <p:cNvGraphicFramePr>
            <a:graphicFrameLocks noGrp="1"/>
          </p:cNvGraphicFramePr>
          <p:nvPr>
            <p:extLst>
              <p:ext uri="{D42A27DB-BD31-4B8C-83A1-F6EECF244321}">
                <p14:modId xmlns:p14="http://schemas.microsoft.com/office/powerpoint/2010/main" val="1232086153"/>
              </p:ext>
            </p:extLst>
          </p:nvPr>
        </p:nvGraphicFramePr>
        <p:xfrm>
          <a:off x="333169" y="759282"/>
          <a:ext cx="9129486" cy="5463181"/>
        </p:xfrm>
        <a:graphic>
          <a:graphicData uri="http://schemas.openxmlformats.org/drawingml/2006/table">
            <a:tbl>
              <a:tblPr firstRow="1" bandRow="1">
                <a:tableStyleId>{5C22544A-7EE6-4342-B048-85BDC9FD1C3A}</a:tableStyleId>
              </a:tblPr>
              <a:tblGrid>
                <a:gridCol w="1400370">
                  <a:extLst>
                    <a:ext uri="{9D8B030D-6E8A-4147-A177-3AD203B41FA5}">
                      <a16:colId xmlns:a16="http://schemas.microsoft.com/office/drawing/2014/main" val="3877826457"/>
                    </a:ext>
                  </a:extLst>
                </a:gridCol>
                <a:gridCol w="2008574">
                  <a:extLst>
                    <a:ext uri="{9D8B030D-6E8A-4147-A177-3AD203B41FA5}">
                      <a16:colId xmlns:a16="http://schemas.microsoft.com/office/drawing/2014/main" val="269889997"/>
                    </a:ext>
                  </a:extLst>
                </a:gridCol>
                <a:gridCol w="1267426">
                  <a:extLst>
                    <a:ext uri="{9D8B030D-6E8A-4147-A177-3AD203B41FA5}">
                      <a16:colId xmlns:a16="http://schemas.microsoft.com/office/drawing/2014/main" val="59499090"/>
                    </a:ext>
                  </a:extLst>
                </a:gridCol>
                <a:gridCol w="1113279">
                  <a:extLst>
                    <a:ext uri="{9D8B030D-6E8A-4147-A177-3AD203B41FA5}">
                      <a16:colId xmlns:a16="http://schemas.microsoft.com/office/drawing/2014/main" val="3757280328"/>
                    </a:ext>
                  </a:extLst>
                </a:gridCol>
                <a:gridCol w="1113279">
                  <a:extLst>
                    <a:ext uri="{9D8B030D-6E8A-4147-A177-3AD203B41FA5}">
                      <a16:colId xmlns:a16="http://schemas.microsoft.com/office/drawing/2014/main" val="2597050310"/>
                    </a:ext>
                  </a:extLst>
                </a:gridCol>
                <a:gridCol w="1113279">
                  <a:extLst>
                    <a:ext uri="{9D8B030D-6E8A-4147-A177-3AD203B41FA5}">
                      <a16:colId xmlns:a16="http://schemas.microsoft.com/office/drawing/2014/main" val="3573266161"/>
                    </a:ext>
                  </a:extLst>
                </a:gridCol>
                <a:gridCol w="1113279">
                  <a:extLst>
                    <a:ext uri="{9D8B030D-6E8A-4147-A177-3AD203B41FA5}">
                      <a16:colId xmlns:a16="http://schemas.microsoft.com/office/drawing/2014/main" val="2626863678"/>
                    </a:ext>
                  </a:extLst>
                </a:gridCol>
              </a:tblGrid>
              <a:tr h="336137">
                <a:tc>
                  <a:txBody>
                    <a:bodyPr/>
                    <a:lstStyle/>
                    <a:p>
                      <a:endParaRPr lang="nl-BE" sz="8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BE" sz="80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800"/>
                        <a:t>Awareness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800"/>
                        <a:t>Interest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800"/>
                        <a:t>Consideration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800"/>
                        <a:t>Decision / Purchase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800"/>
                        <a:t>After sales - loyalty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1347391"/>
                  </a:ext>
                </a:extLst>
              </a:tr>
              <a:tr h="395979">
                <a:tc rowSpan="2">
                  <a:txBody>
                    <a:bodyPr/>
                    <a:lstStyle/>
                    <a:p>
                      <a:r>
                        <a:rPr lang="nl-BE" sz="800"/>
                        <a:t>Emotional</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Your own content (or your property)</a:t>
                      </a:r>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9544773"/>
                  </a:ext>
                </a:extLst>
              </a:tr>
              <a:tr h="32133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sz="8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Content from an external source (curated / bought / free to share)</a:t>
                      </a:r>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4967024"/>
                  </a:ext>
                </a:extLst>
              </a:tr>
              <a:tr h="290385">
                <a:tc rowSpan="2">
                  <a:txBody>
                    <a:bodyPr/>
                    <a:lstStyle/>
                    <a:p>
                      <a:r>
                        <a:rPr lang="en-US" sz="800"/>
                        <a:t>What inspires your target audience</a:t>
                      </a:r>
                      <a:endParaRPr lang="nl-BE" sz="8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Your own content (or your property)</a:t>
                      </a:r>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03498050"/>
                  </a:ext>
                </a:extLst>
              </a:tr>
              <a:tr h="321331">
                <a:tc vMerge="1">
                  <a:txBody>
                    <a:bodyPr/>
                    <a:lstStyle/>
                    <a:p>
                      <a:endParaRPr lang="nl-BE" sz="8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Content from an external source (curated / bought / free to share)</a:t>
                      </a:r>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8247253"/>
                  </a:ext>
                </a:extLst>
              </a:tr>
              <a:tr h="290385">
                <a:tc rowSpan="2">
                  <a:txBody>
                    <a:bodyPr/>
                    <a:lstStyle/>
                    <a:p>
                      <a:r>
                        <a:rPr lang="nl-BE" sz="800"/>
                        <a:t>Technical info</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Your own content (or your property)</a:t>
                      </a:r>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52593394"/>
                  </a:ext>
                </a:extLst>
              </a:tr>
              <a:tr h="321331">
                <a:tc vMerge="1">
                  <a:txBody>
                    <a:bodyPr/>
                    <a:lstStyle/>
                    <a:p>
                      <a:endParaRPr lang="nl-BE" sz="8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Content from an external source (curated / bought / free to share)</a:t>
                      </a:r>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0033169"/>
                  </a:ext>
                </a:extLst>
              </a:tr>
              <a:tr h="290385">
                <a:tc rowSpan="2">
                  <a:txBody>
                    <a:bodyPr/>
                    <a:lstStyle/>
                    <a:p>
                      <a:r>
                        <a:rPr lang="nl-BE" sz="800"/>
                        <a:t>Scientific documents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Your own content (or your property)</a:t>
                      </a:r>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69371986"/>
                  </a:ext>
                </a:extLst>
              </a:tr>
              <a:tr h="321331">
                <a:tc vMerge="1">
                  <a:txBody>
                    <a:bodyPr/>
                    <a:lstStyle/>
                    <a:p>
                      <a:endParaRPr lang="nl-BE" sz="8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Content from an external source (curated / bought / free to share)</a:t>
                      </a:r>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0503617"/>
                  </a:ext>
                </a:extLst>
              </a:tr>
              <a:tr h="306515">
                <a:tc rowSpan="2">
                  <a:txBody>
                    <a:bodyPr/>
                    <a:lstStyle/>
                    <a:p>
                      <a:r>
                        <a:rPr lang="en-US" sz="800"/>
                        <a:t>Operational (productivity &amp; efficiency improvement, possibility to improve, ..)</a:t>
                      </a:r>
                      <a:endParaRPr lang="nl-BE" sz="8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Your own content (or your property)</a:t>
                      </a:r>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71273520"/>
                  </a:ext>
                </a:extLst>
              </a:tr>
              <a:tr h="321331">
                <a:tc vMerge="1">
                  <a:txBody>
                    <a:bodyPr/>
                    <a:lstStyle/>
                    <a:p>
                      <a:endParaRPr lang="nl-BE" sz="8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Content from an external source (curated / bought / free to share)</a:t>
                      </a:r>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8509025"/>
                  </a:ext>
                </a:extLst>
              </a:tr>
              <a:tr h="290385">
                <a:tc rowSpan="2">
                  <a:txBody>
                    <a:bodyPr/>
                    <a:lstStyle/>
                    <a:p>
                      <a:r>
                        <a:rPr lang="nl-BE" sz="800"/>
                        <a:t>Testimonials &amp; case studies, visuals of installations &amp; projects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Your own content (or your property)</a:t>
                      </a:r>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57084764"/>
                  </a:ext>
                </a:extLst>
              </a:tr>
              <a:tr h="321331">
                <a:tc vMerge="1">
                  <a:txBody>
                    <a:bodyPr/>
                    <a:lstStyle/>
                    <a:p>
                      <a:endParaRPr lang="nl-BE" sz="8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Content from an external source (curated / bought / free to share)</a:t>
                      </a:r>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7434663"/>
                  </a:ext>
                </a:extLst>
              </a:tr>
              <a:tr h="290385">
                <a:tc rowSpan="2">
                  <a:txBody>
                    <a:bodyPr/>
                    <a:lstStyle/>
                    <a:p>
                      <a:r>
                        <a:rPr lang="nl-BE" sz="800"/>
                        <a:t>Visual storytelling</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Your own content (or your property)</a:t>
                      </a:r>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24964681"/>
                  </a:ext>
                </a:extLst>
              </a:tr>
              <a:tr h="321331">
                <a:tc vMerge="1">
                  <a:txBody>
                    <a:bodyPr/>
                    <a:lstStyle/>
                    <a:p>
                      <a:endParaRPr lang="nl-BE" sz="8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Content from an external source (curated / bought / free to share)</a:t>
                      </a:r>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9169870"/>
                  </a:ext>
                </a:extLst>
              </a:tr>
              <a:tr h="290385">
                <a:tc rowSpan="2">
                  <a:txBody>
                    <a:bodyPr/>
                    <a:lstStyle/>
                    <a:p>
                      <a:r>
                        <a:rPr lang="nl-BE" sz="800"/>
                        <a:t>Conversie triggers &amp; incentives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Your own content (or your property)</a:t>
                      </a:r>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90061175"/>
                  </a:ext>
                </a:extLst>
              </a:tr>
              <a:tr h="321331">
                <a:tc vMerge="1">
                  <a:txBody>
                    <a:bodyPr/>
                    <a:lstStyle/>
                    <a:p>
                      <a:endParaRPr lang="nl-BE" sz="8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Content from an external source (curated / bought / free to share)</a:t>
                      </a:r>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2791584"/>
                  </a:ext>
                </a:extLst>
              </a:tr>
            </a:tbl>
          </a:graphicData>
        </a:graphic>
      </p:graphicFrame>
    </p:spTree>
    <p:extLst>
      <p:ext uri="{BB962C8B-B14F-4D97-AF65-F5344CB8AC3E}">
        <p14:creationId xmlns:p14="http://schemas.microsoft.com/office/powerpoint/2010/main" val="26645387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C01C4-D4CD-0F62-7FB2-5395E8F8D9B5}"/>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D6501CF7-93A8-E036-201C-51DC0A877714}"/>
              </a:ext>
            </a:extLst>
          </p:cNvPr>
          <p:cNvSpPr txBox="1"/>
          <p:nvPr/>
        </p:nvSpPr>
        <p:spPr>
          <a:xfrm>
            <a:off x="274453" y="409399"/>
            <a:ext cx="8962144" cy="542456"/>
          </a:xfrm>
          <a:prstGeom prst="rect">
            <a:avLst/>
          </a:prstGeom>
          <a:noFill/>
        </p:spPr>
        <p:txBody>
          <a:bodyPr wrap="square" rtlCol="0">
            <a:spAutoFit/>
          </a:bodyPr>
          <a:lstStyle/>
          <a:p>
            <a:r>
              <a:rPr lang="nl-BE" sz="1625" b="1"/>
              <a:t>Exercise to mould your offer &amp; criteria</a:t>
            </a:r>
          </a:p>
          <a:p>
            <a:r>
              <a:rPr lang="nl-BE" sz="1300">
                <a:solidFill>
                  <a:schemeClr val="accent1"/>
                </a:solidFill>
              </a:rPr>
              <a:t>	                     	</a:t>
            </a:r>
          </a:p>
        </p:txBody>
      </p:sp>
      <p:pic>
        <p:nvPicPr>
          <p:cNvPr id="52" name="Afbeelding 51" descr="Afbeelding met Graphics, cirkel, schermopname, Lettertype&#10;&#10;Door AI gegenereerde inhoud is mogelijk onjuist.">
            <a:extLst>
              <a:ext uri="{FF2B5EF4-FFF2-40B4-BE49-F238E27FC236}">
                <a16:creationId xmlns:a16="http://schemas.microsoft.com/office/drawing/2014/main" id="{6EC53A58-BEDE-7652-D415-F050DC35A6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pic>
        <p:nvPicPr>
          <p:cNvPr id="3" name="Picture 4">
            <a:extLst>
              <a:ext uri="{FF2B5EF4-FFF2-40B4-BE49-F238E27FC236}">
                <a16:creationId xmlns:a16="http://schemas.microsoft.com/office/drawing/2014/main" id="{F43255D8-B876-9247-1E7B-13CB308965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5CEA91AD-5426-0E86-908A-B1D38EC73CFA}"/>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4">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pic>
        <p:nvPicPr>
          <p:cNvPr id="4" name="Afbeelding 3">
            <a:extLst>
              <a:ext uri="{FF2B5EF4-FFF2-40B4-BE49-F238E27FC236}">
                <a16:creationId xmlns:a16="http://schemas.microsoft.com/office/drawing/2014/main" id="{4D89BA21-D124-4411-D123-2F12E6119324}"/>
              </a:ext>
            </a:extLst>
          </p:cNvPr>
          <p:cNvPicPr>
            <a:picLocks noChangeAspect="1"/>
          </p:cNvPicPr>
          <p:nvPr/>
        </p:nvPicPr>
        <p:blipFill>
          <a:blip r:embed="rId5"/>
          <a:stretch>
            <a:fillRect/>
          </a:stretch>
        </p:blipFill>
        <p:spPr>
          <a:xfrm>
            <a:off x="274453" y="1007246"/>
            <a:ext cx="9381176" cy="5338127"/>
          </a:xfrm>
          <a:prstGeom prst="rect">
            <a:avLst/>
          </a:prstGeom>
        </p:spPr>
      </p:pic>
      <p:sp>
        <p:nvSpPr>
          <p:cNvPr id="2" name="Tekstvak 1">
            <a:extLst>
              <a:ext uri="{FF2B5EF4-FFF2-40B4-BE49-F238E27FC236}">
                <a16:creationId xmlns:a16="http://schemas.microsoft.com/office/drawing/2014/main" id="{B38F81F6-42CB-C61D-FBBA-F0D6231E40C2}"/>
              </a:ext>
            </a:extLst>
          </p:cNvPr>
          <p:cNvSpPr txBox="1"/>
          <p:nvPr/>
        </p:nvSpPr>
        <p:spPr>
          <a:xfrm>
            <a:off x="6355264" y="6513545"/>
            <a:ext cx="3214341" cy="229935"/>
          </a:xfrm>
          <a:prstGeom prst="rect">
            <a:avLst/>
          </a:prstGeom>
          <a:noFill/>
        </p:spPr>
        <p:txBody>
          <a:bodyPr wrap="none" rtlCol="0">
            <a:spAutoFit/>
          </a:bodyPr>
          <a:lstStyle/>
          <a:p>
            <a:r>
              <a:rPr lang="nl-BE" sz="894"/>
              <a:t>Only fill in what is relevant for you. Modify template if needed.</a:t>
            </a:r>
          </a:p>
        </p:txBody>
      </p:sp>
      <p:pic>
        <p:nvPicPr>
          <p:cNvPr id="8" name="Afbeelding 7">
            <a:extLst>
              <a:ext uri="{FF2B5EF4-FFF2-40B4-BE49-F238E27FC236}">
                <a16:creationId xmlns:a16="http://schemas.microsoft.com/office/drawing/2014/main" id="{6EF683D2-0BCB-24D0-F440-E2A5E21ECD89}"/>
              </a:ext>
            </a:extLst>
          </p:cNvPr>
          <p:cNvPicPr>
            <a:picLocks noChangeAspect="1"/>
          </p:cNvPicPr>
          <p:nvPr/>
        </p:nvPicPr>
        <p:blipFill>
          <a:blip r:embed="rId6"/>
          <a:stretch>
            <a:fillRect/>
          </a:stretch>
        </p:blipFill>
        <p:spPr>
          <a:xfrm>
            <a:off x="6826558" y="1654528"/>
            <a:ext cx="1931205" cy="290650"/>
          </a:xfrm>
          <a:prstGeom prst="rect">
            <a:avLst/>
          </a:prstGeom>
          <a:solidFill>
            <a:schemeClr val="bg1"/>
          </a:solidFill>
        </p:spPr>
      </p:pic>
    </p:spTree>
    <p:extLst>
      <p:ext uri="{BB962C8B-B14F-4D97-AF65-F5344CB8AC3E}">
        <p14:creationId xmlns:p14="http://schemas.microsoft.com/office/powerpoint/2010/main" val="1493627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9BE6C-D0E3-24C6-0FB1-4AD2CCEDFE44}"/>
            </a:ext>
          </a:extLst>
        </p:cNvPr>
        <p:cNvGrpSpPr/>
        <p:nvPr/>
      </p:nvGrpSpPr>
      <p:grpSpPr>
        <a:xfrm>
          <a:off x="0" y="0"/>
          <a:ext cx="0" cy="0"/>
          <a:chOff x="0" y="0"/>
          <a:chExt cx="0" cy="0"/>
        </a:xfrm>
      </p:grpSpPr>
      <p:graphicFrame>
        <p:nvGraphicFramePr>
          <p:cNvPr id="5" name="Tabel 5">
            <a:extLst>
              <a:ext uri="{FF2B5EF4-FFF2-40B4-BE49-F238E27FC236}">
                <a16:creationId xmlns:a16="http://schemas.microsoft.com/office/drawing/2014/main" id="{5EE00919-D124-5810-D7E2-9853E8687186}"/>
              </a:ext>
            </a:extLst>
          </p:cNvPr>
          <p:cNvGraphicFramePr>
            <a:graphicFrameLocks noGrp="1"/>
          </p:cNvGraphicFramePr>
          <p:nvPr>
            <p:extLst>
              <p:ext uri="{D42A27DB-BD31-4B8C-83A1-F6EECF244321}">
                <p14:modId xmlns:p14="http://schemas.microsoft.com/office/powerpoint/2010/main" val="2071339671"/>
              </p:ext>
            </p:extLst>
          </p:nvPr>
        </p:nvGraphicFramePr>
        <p:xfrm>
          <a:off x="321368" y="1020469"/>
          <a:ext cx="9262932" cy="5065235"/>
        </p:xfrm>
        <a:graphic>
          <a:graphicData uri="http://schemas.openxmlformats.org/drawingml/2006/table">
            <a:tbl>
              <a:tblPr firstRow="1" bandRow="1">
                <a:tableStyleId>{5C22544A-7EE6-4342-B048-85BDC9FD1C3A}</a:tableStyleId>
              </a:tblPr>
              <a:tblGrid>
                <a:gridCol w="2315733">
                  <a:extLst>
                    <a:ext uri="{9D8B030D-6E8A-4147-A177-3AD203B41FA5}">
                      <a16:colId xmlns:a16="http://schemas.microsoft.com/office/drawing/2014/main" val="3060303866"/>
                    </a:ext>
                  </a:extLst>
                </a:gridCol>
                <a:gridCol w="2315733">
                  <a:extLst>
                    <a:ext uri="{9D8B030D-6E8A-4147-A177-3AD203B41FA5}">
                      <a16:colId xmlns:a16="http://schemas.microsoft.com/office/drawing/2014/main" val="4035251704"/>
                    </a:ext>
                  </a:extLst>
                </a:gridCol>
                <a:gridCol w="2315733">
                  <a:extLst>
                    <a:ext uri="{9D8B030D-6E8A-4147-A177-3AD203B41FA5}">
                      <a16:colId xmlns:a16="http://schemas.microsoft.com/office/drawing/2014/main" val="2213161724"/>
                    </a:ext>
                  </a:extLst>
                </a:gridCol>
                <a:gridCol w="2315733">
                  <a:extLst>
                    <a:ext uri="{9D8B030D-6E8A-4147-A177-3AD203B41FA5}">
                      <a16:colId xmlns:a16="http://schemas.microsoft.com/office/drawing/2014/main" val="2597493980"/>
                    </a:ext>
                  </a:extLst>
                </a:gridCol>
              </a:tblGrid>
              <a:tr h="338587">
                <a:tc>
                  <a:txBody>
                    <a:bodyPr/>
                    <a:lstStyle/>
                    <a:p>
                      <a:endParaRPr lang="nl-BE" sz="1100"/>
                    </a:p>
                  </a:txBody>
                  <a:tcPr marL="74295" marR="74295" marT="37148" marB="37148"/>
                </a:tc>
                <a:tc>
                  <a:txBody>
                    <a:bodyPr/>
                    <a:lstStyle/>
                    <a:p>
                      <a:pPr algn="ctr"/>
                      <a:r>
                        <a:rPr lang="nl-BE" sz="1000" b="0"/>
                        <a:t>Industy Market - Sector</a:t>
                      </a:r>
                    </a:p>
                  </a:txBody>
                  <a:tcPr marL="74295" marR="74295" marT="37148" marB="37148"/>
                </a:tc>
                <a:tc>
                  <a:txBody>
                    <a:bodyPr/>
                    <a:lstStyle/>
                    <a:p>
                      <a:pPr algn="ctr"/>
                      <a:r>
                        <a:rPr lang="nl-BE" sz="1000" b="0"/>
                        <a:t>Market Segment</a:t>
                      </a:r>
                    </a:p>
                  </a:txBody>
                  <a:tcPr marL="74295" marR="74295" marT="37148" marB="37148"/>
                </a:tc>
                <a:tc>
                  <a:txBody>
                    <a:bodyPr/>
                    <a:lstStyle/>
                    <a:p>
                      <a:pPr algn="ctr"/>
                      <a:r>
                        <a:rPr lang="nl-BE" sz="1000" b="0"/>
                        <a:t>Market Niche</a:t>
                      </a:r>
                    </a:p>
                  </a:txBody>
                  <a:tcPr marL="74295" marR="74295" marT="37148" marB="37148"/>
                </a:tc>
                <a:extLst>
                  <a:ext uri="{0D108BD9-81ED-4DB2-BD59-A6C34878D82A}">
                    <a16:rowId xmlns:a16="http://schemas.microsoft.com/office/drawing/2014/main" val="3967584666"/>
                  </a:ext>
                </a:extLst>
              </a:tr>
              <a:tr h="590831">
                <a:tc>
                  <a:txBody>
                    <a:bodyPr/>
                    <a:lstStyle/>
                    <a:p>
                      <a:r>
                        <a:rPr lang="nl-BE" sz="800">
                          <a:latin typeface="+mn-lt"/>
                        </a:rPr>
                        <a:t>Name &amp; define your target groups:</a:t>
                      </a:r>
                    </a:p>
                    <a:p>
                      <a:r>
                        <a:rPr lang="nl-BE" sz="800">
                          <a:latin typeface="+mn-lt"/>
                        </a:rPr>
                        <a:t>Still growing, stable, declining? Why?</a:t>
                      </a:r>
                    </a:p>
                  </a:txBody>
                  <a:tcPr marL="74295" marR="74295" marT="37148" marB="37148"/>
                </a:tc>
                <a:tc>
                  <a:txBody>
                    <a:bodyPr/>
                    <a:lstStyle/>
                    <a:p>
                      <a:endParaRPr lang="nl-BE" sz="800">
                        <a:latin typeface="+mn-lt"/>
                      </a:endParaRPr>
                    </a:p>
                  </a:txBody>
                  <a:tcPr marL="74295" marR="74295" marT="37148" marB="37148"/>
                </a:tc>
                <a:tc>
                  <a:txBody>
                    <a:bodyPr/>
                    <a:lstStyle/>
                    <a:p>
                      <a:endParaRPr lang="nl-BE" sz="800">
                        <a:latin typeface="+mn-lt"/>
                      </a:endParaRPr>
                    </a:p>
                  </a:txBody>
                  <a:tcPr marL="74295" marR="74295" marT="37148" marB="37148"/>
                </a:tc>
                <a:tc>
                  <a:txBody>
                    <a:bodyPr/>
                    <a:lstStyle/>
                    <a:p>
                      <a:endParaRPr lang="nl-BE" sz="800">
                        <a:latin typeface="+mn-lt"/>
                      </a:endParaRPr>
                    </a:p>
                  </a:txBody>
                  <a:tcPr marL="74295" marR="74295" marT="37148" marB="37148"/>
                </a:tc>
                <a:extLst>
                  <a:ext uri="{0D108BD9-81ED-4DB2-BD59-A6C34878D82A}">
                    <a16:rowId xmlns:a16="http://schemas.microsoft.com/office/drawing/2014/main" val="437105495"/>
                  </a:ext>
                </a:extLst>
              </a:tr>
              <a:tr h="5908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800">
                          <a:latin typeface="+mn-lt"/>
                        </a:rPr>
                        <a:t>Estimated size in targeted regions. Estimated potential customers + estimated average revenu per customer can be made.</a:t>
                      </a:r>
                    </a:p>
                    <a:p>
                      <a:endParaRPr lang="nl-BE" sz="800">
                        <a:latin typeface="+mn-lt"/>
                      </a:endParaRPr>
                    </a:p>
                  </a:txBody>
                  <a:tcPr marL="74295" marR="74295" marT="37148" marB="37148"/>
                </a:tc>
                <a:tc>
                  <a:txBody>
                    <a:bodyPr/>
                    <a:lstStyle/>
                    <a:p>
                      <a:endParaRPr lang="nl-BE" sz="800">
                        <a:latin typeface="+mn-lt"/>
                      </a:endParaRPr>
                    </a:p>
                  </a:txBody>
                  <a:tcPr marL="74295" marR="74295" marT="37148" marB="37148"/>
                </a:tc>
                <a:tc>
                  <a:txBody>
                    <a:bodyPr/>
                    <a:lstStyle/>
                    <a:p>
                      <a:endParaRPr lang="nl-BE" sz="800">
                        <a:latin typeface="+mn-lt"/>
                      </a:endParaRPr>
                    </a:p>
                  </a:txBody>
                  <a:tcPr marL="74295" marR="74295" marT="37148" marB="37148"/>
                </a:tc>
                <a:tc>
                  <a:txBody>
                    <a:bodyPr/>
                    <a:lstStyle/>
                    <a:p>
                      <a:endParaRPr lang="nl-BE" sz="800">
                        <a:latin typeface="+mn-lt"/>
                      </a:endParaRPr>
                    </a:p>
                  </a:txBody>
                  <a:tcPr marL="74295" marR="74295" marT="37148" marB="37148"/>
                </a:tc>
                <a:extLst>
                  <a:ext uri="{0D108BD9-81ED-4DB2-BD59-A6C34878D82A}">
                    <a16:rowId xmlns:a16="http://schemas.microsoft.com/office/drawing/2014/main" val="3955524997"/>
                  </a:ext>
                </a:extLst>
              </a:tr>
              <a:tr h="590831">
                <a:tc>
                  <a:txBody>
                    <a:bodyPr/>
                    <a:lstStyle/>
                    <a:p>
                      <a:r>
                        <a:rPr lang="nl-BE" sz="800">
                          <a:latin typeface="+mn-lt"/>
                        </a:rPr>
                        <a:t>What do target people use now to solve the issues? What is the approximity/average cost for solving this issue now?</a:t>
                      </a:r>
                    </a:p>
                  </a:txBody>
                  <a:tcPr marL="74295" marR="74295" marT="37148" marB="37148"/>
                </a:tc>
                <a:tc>
                  <a:txBody>
                    <a:bodyPr/>
                    <a:lstStyle/>
                    <a:p>
                      <a:endParaRPr lang="nl-BE" sz="800">
                        <a:latin typeface="+mn-lt"/>
                      </a:endParaRPr>
                    </a:p>
                  </a:txBody>
                  <a:tcPr marL="74295" marR="74295" marT="37148" marB="37148"/>
                </a:tc>
                <a:tc>
                  <a:txBody>
                    <a:bodyPr/>
                    <a:lstStyle/>
                    <a:p>
                      <a:endParaRPr lang="nl-BE" sz="800">
                        <a:latin typeface="+mn-lt"/>
                      </a:endParaRPr>
                    </a:p>
                  </a:txBody>
                  <a:tcPr marL="74295" marR="74295" marT="37148" marB="37148"/>
                </a:tc>
                <a:tc>
                  <a:txBody>
                    <a:bodyPr/>
                    <a:lstStyle/>
                    <a:p>
                      <a:endParaRPr lang="nl-BE" sz="800">
                        <a:latin typeface="+mn-lt"/>
                      </a:endParaRPr>
                    </a:p>
                  </a:txBody>
                  <a:tcPr marL="74295" marR="74295" marT="37148" marB="37148"/>
                </a:tc>
                <a:extLst>
                  <a:ext uri="{0D108BD9-81ED-4DB2-BD59-A6C34878D82A}">
                    <a16:rowId xmlns:a16="http://schemas.microsoft.com/office/drawing/2014/main" val="3798894559"/>
                  </a:ext>
                </a:extLst>
              </a:tr>
              <a:tr h="590831">
                <a:tc>
                  <a:txBody>
                    <a:bodyPr/>
                    <a:lstStyle/>
                    <a:p>
                      <a:r>
                        <a:rPr lang="nl-BE" sz="800">
                          <a:latin typeface="+mn-lt"/>
                        </a:rPr>
                        <a:t>What technologies, solutions will become dominant the next 3-5 years?</a:t>
                      </a:r>
                    </a:p>
                  </a:txBody>
                  <a:tcPr marL="74295" marR="74295" marT="37148" marB="37148"/>
                </a:tc>
                <a:tc>
                  <a:txBody>
                    <a:bodyPr/>
                    <a:lstStyle/>
                    <a:p>
                      <a:pPr>
                        <a:lnSpc>
                          <a:spcPct val="150000"/>
                        </a:lnSpc>
                      </a:pPr>
                      <a:endParaRPr lang="nl-BE" sz="800">
                        <a:latin typeface="+mn-lt"/>
                      </a:endParaRPr>
                    </a:p>
                  </a:txBody>
                  <a:tcPr marL="74295" marR="74295" marT="37148" marB="37148"/>
                </a:tc>
                <a:tc>
                  <a:txBody>
                    <a:bodyPr/>
                    <a:lstStyle/>
                    <a:p>
                      <a:endParaRPr lang="nl-BE" sz="800">
                        <a:latin typeface="+mn-lt"/>
                      </a:endParaRPr>
                    </a:p>
                  </a:txBody>
                  <a:tcPr marL="74295" marR="74295" marT="37148" marB="37148"/>
                </a:tc>
                <a:tc>
                  <a:txBody>
                    <a:bodyPr/>
                    <a:lstStyle/>
                    <a:p>
                      <a:endParaRPr lang="nl-BE" sz="800">
                        <a:latin typeface="+mn-lt"/>
                      </a:endParaRPr>
                    </a:p>
                  </a:txBody>
                  <a:tcPr marL="74295" marR="74295" marT="37148" marB="37148"/>
                </a:tc>
                <a:extLst>
                  <a:ext uri="{0D108BD9-81ED-4DB2-BD59-A6C34878D82A}">
                    <a16:rowId xmlns:a16="http://schemas.microsoft.com/office/drawing/2014/main" val="2313669954"/>
                  </a:ext>
                </a:extLst>
              </a:tr>
              <a:tr h="590831">
                <a:tc>
                  <a:txBody>
                    <a:bodyPr/>
                    <a:lstStyle/>
                    <a:p>
                      <a:r>
                        <a:rPr lang="nl-BE" sz="800">
                          <a:latin typeface="+mn-lt"/>
                        </a:rPr>
                        <a:t>Mayor risks (regulations, compliance, accreditations needed, ..) or barriers of entry to enter?</a:t>
                      </a:r>
                    </a:p>
                  </a:txBody>
                  <a:tcPr marL="74295" marR="74295" marT="37148" marB="37148"/>
                </a:tc>
                <a:tc>
                  <a:txBody>
                    <a:bodyPr/>
                    <a:lstStyle/>
                    <a:p>
                      <a:endParaRPr lang="nl-BE" sz="800">
                        <a:latin typeface="+mn-lt"/>
                      </a:endParaRPr>
                    </a:p>
                  </a:txBody>
                  <a:tcPr marL="74295" marR="74295" marT="37148" marB="37148"/>
                </a:tc>
                <a:tc>
                  <a:txBody>
                    <a:bodyPr/>
                    <a:lstStyle/>
                    <a:p>
                      <a:endParaRPr lang="nl-BE" sz="800">
                        <a:latin typeface="+mn-lt"/>
                      </a:endParaRPr>
                    </a:p>
                  </a:txBody>
                  <a:tcPr marL="74295" marR="74295" marT="37148" marB="37148"/>
                </a:tc>
                <a:tc>
                  <a:txBody>
                    <a:bodyPr/>
                    <a:lstStyle/>
                    <a:p>
                      <a:endParaRPr lang="nl-BE" sz="800">
                        <a:latin typeface="+mn-lt"/>
                      </a:endParaRPr>
                    </a:p>
                  </a:txBody>
                  <a:tcPr marL="74295" marR="74295" marT="37148" marB="37148"/>
                </a:tc>
                <a:extLst>
                  <a:ext uri="{0D108BD9-81ED-4DB2-BD59-A6C34878D82A}">
                    <a16:rowId xmlns:a16="http://schemas.microsoft.com/office/drawing/2014/main" val="2211727513"/>
                  </a:ext>
                </a:extLst>
              </a:tr>
              <a:tr h="590831">
                <a:tc>
                  <a:txBody>
                    <a:bodyPr/>
                    <a:lstStyle/>
                    <a:p>
                      <a:r>
                        <a:rPr lang="nl-BE" sz="800">
                          <a:latin typeface="+mn-lt"/>
                        </a:rPr>
                        <a:t>Which locations / regions / segments should we target first?</a:t>
                      </a:r>
                    </a:p>
                  </a:txBody>
                  <a:tcPr marL="74295" marR="74295" marT="37148" marB="37148"/>
                </a:tc>
                <a:tc>
                  <a:txBody>
                    <a:bodyPr/>
                    <a:lstStyle/>
                    <a:p>
                      <a:endParaRPr lang="nl-BE" sz="800">
                        <a:latin typeface="+mn-lt"/>
                      </a:endParaRPr>
                    </a:p>
                  </a:txBody>
                  <a:tcPr marL="74295" marR="74295" marT="37148" marB="37148"/>
                </a:tc>
                <a:tc>
                  <a:txBody>
                    <a:bodyPr/>
                    <a:lstStyle/>
                    <a:p>
                      <a:endParaRPr lang="nl-BE" sz="800">
                        <a:latin typeface="+mn-lt"/>
                      </a:endParaRPr>
                    </a:p>
                  </a:txBody>
                  <a:tcPr marL="74295" marR="74295" marT="37148" marB="37148"/>
                </a:tc>
                <a:tc>
                  <a:txBody>
                    <a:bodyPr/>
                    <a:lstStyle/>
                    <a:p>
                      <a:endParaRPr lang="nl-BE" sz="800">
                        <a:latin typeface="+mn-lt"/>
                      </a:endParaRPr>
                    </a:p>
                  </a:txBody>
                  <a:tcPr marL="74295" marR="74295" marT="37148" marB="37148"/>
                </a:tc>
                <a:extLst>
                  <a:ext uri="{0D108BD9-81ED-4DB2-BD59-A6C34878D82A}">
                    <a16:rowId xmlns:a16="http://schemas.microsoft.com/office/drawing/2014/main" val="1746918207"/>
                  </a:ext>
                </a:extLst>
              </a:tr>
              <a:tr h="590831">
                <a:tc>
                  <a:txBody>
                    <a:bodyPr/>
                    <a:lstStyle/>
                    <a:p>
                      <a:r>
                        <a:rPr lang="nl-BE" sz="800">
                          <a:latin typeface="+mn-lt"/>
                        </a:rPr>
                        <a:t>How many mayors players (potential competitors) are still active here?</a:t>
                      </a:r>
                    </a:p>
                  </a:txBody>
                  <a:tcPr marL="74295" marR="74295" marT="37148" marB="37148"/>
                </a:tc>
                <a:tc>
                  <a:txBody>
                    <a:bodyPr/>
                    <a:lstStyle/>
                    <a:p>
                      <a:endParaRPr lang="nl-BE" sz="800">
                        <a:latin typeface="+mn-lt"/>
                      </a:endParaRPr>
                    </a:p>
                  </a:txBody>
                  <a:tcPr marL="74295" marR="74295" marT="37148" marB="37148"/>
                </a:tc>
                <a:tc>
                  <a:txBody>
                    <a:bodyPr/>
                    <a:lstStyle/>
                    <a:p>
                      <a:endParaRPr lang="nl-BE" sz="800">
                        <a:latin typeface="+mn-lt"/>
                      </a:endParaRPr>
                    </a:p>
                  </a:txBody>
                  <a:tcPr marL="74295" marR="74295" marT="37148" marB="37148"/>
                </a:tc>
                <a:tc>
                  <a:txBody>
                    <a:bodyPr/>
                    <a:lstStyle/>
                    <a:p>
                      <a:endParaRPr lang="nl-BE" sz="800">
                        <a:latin typeface="+mn-lt"/>
                      </a:endParaRPr>
                    </a:p>
                  </a:txBody>
                  <a:tcPr marL="74295" marR="74295" marT="37148" marB="37148"/>
                </a:tc>
                <a:extLst>
                  <a:ext uri="{0D108BD9-81ED-4DB2-BD59-A6C34878D82A}">
                    <a16:rowId xmlns:a16="http://schemas.microsoft.com/office/drawing/2014/main" val="4290838555"/>
                  </a:ext>
                </a:extLst>
              </a:tr>
              <a:tr h="590831">
                <a:tc>
                  <a:txBody>
                    <a:bodyPr/>
                    <a:lstStyle/>
                    <a:p>
                      <a:r>
                        <a:rPr lang="nl-BE" sz="800">
                          <a:latin typeface="+mn-lt"/>
                        </a:rPr>
                        <a:t>List the ‘probable’ stiffest competitors in your targeted segments</a:t>
                      </a:r>
                    </a:p>
                  </a:txBody>
                  <a:tcPr marL="74295" marR="74295" marT="37148" marB="37148"/>
                </a:tc>
                <a:tc>
                  <a:txBody>
                    <a:bodyPr/>
                    <a:lstStyle/>
                    <a:p>
                      <a:endParaRPr lang="nl-BE" sz="800">
                        <a:latin typeface="+mn-lt"/>
                      </a:endParaRPr>
                    </a:p>
                  </a:txBody>
                  <a:tcPr marL="74295" marR="74295" marT="37148" marB="37148"/>
                </a:tc>
                <a:tc>
                  <a:txBody>
                    <a:bodyPr/>
                    <a:lstStyle/>
                    <a:p>
                      <a:endParaRPr lang="nl-BE" sz="800">
                        <a:latin typeface="+mn-lt"/>
                      </a:endParaRPr>
                    </a:p>
                  </a:txBody>
                  <a:tcPr marL="74295" marR="74295" marT="37148" marB="37148"/>
                </a:tc>
                <a:tc>
                  <a:txBody>
                    <a:bodyPr/>
                    <a:lstStyle/>
                    <a:p>
                      <a:endParaRPr lang="nl-BE" sz="800">
                        <a:latin typeface="+mn-lt"/>
                      </a:endParaRPr>
                    </a:p>
                  </a:txBody>
                  <a:tcPr marL="74295" marR="74295" marT="37148" marB="37148"/>
                </a:tc>
                <a:extLst>
                  <a:ext uri="{0D108BD9-81ED-4DB2-BD59-A6C34878D82A}">
                    <a16:rowId xmlns:a16="http://schemas.microsoft.com/office/drawing/2014/main" val="1715780289"/>
                  </a:ext>
                </a:extLst>
              </a:tr>
            </a:tbl>
          </a:graphicData>
        </a:graphic>
      </p:graphicFrame>
      <p:sp>
        <p:nvSpPr>
          <p:cNvPr id="6" name="Tekstvak 5">
            <a:extLst>
              <a:ext uri="{FF2B5EF4-FFF2-40B4-BE49-F238E27FC236}">
                <a16:creationId xmlns:a16="http://schemas.microsoft.com/office/drawing/2014/main" id="{C88B1744-12BF-53AA-25E1-BED180C326E4}"/>
              </a:ext>
            </a:extLst>
          </p:cNvPr>
          <p:cNvSpPr txBox="1"/>
          <p:nvPr/>
        </p:nvSpPr>
        <p:spPr>
          <a:xfrm>
            <a:off x="274454" y="409399"/>
            <a:ext cx="4032964" cy="542456"/>
          </a:xfrm>
          <a:prstGeom prst="rect">
            <a:avLst/>
          </a:prstGeom>
          <a:noFill/>
        </p:spPr>
        <p:txBody>
          <a:bodyPr wrap="none" rtlCol="0">
            <a:spAutoFit/>
          </a:bodyPr>
          <a:lstStyle/>
          <a:p>
            <a:r>
              <a:rPr lang="nl-BE" sz="1625" b="1"/>
              <a:t>Direct Market, Segment &amp; Niche Analysis</a:t>
            </a:r>
          </a:p>
          <a:p>
            <a:r>
              <a:rPr lang="nl-BE" sz="1300"/>
              <a:t>Market Segment: </a:t>
            </a:r>
            <a:r>
              <a:rPr lang="nl-BE" sz="1300">
                <a:solidFill>
                  <a:schemeClr val="accent1"/>
                </a:solidFill>
              </a:rPr>
              <a:t>Dental care centres</a:t>
            </a:r>
          </a:p>
        </p:txBody>
      </p:sp>
      <p:pic>
        <p:nvPicPr>
          <p:cNvPr id="2" name="Afbeelding 1" descr="Afbeelding met Graphics, cirkel, schermopname, Lettertype&#10;&#10;Door AI gegenereerde inhoud is mogelijk onjuist.">
            <a:extLst>
              <a:ext uri="{FF2B5EF4-FFF2-40B4-BE49-F238E27FC236}">
                <a16:creationId xmlns:a16="http://schemas.microsoft.com/office/drawing/2014/main" id="{4C29895E-3B55-25F4-6367-6A27E2D17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pic>
        <p:nvPicPr>
          <p:cNvPr id="4" name="Picture 4">
            <a:extLst>
              <a:ext uri="{FF2B5EF4-FFF2-40B4-BE49-F238E27FC236}">
                <a16:creationId xmlns:a16="http://schemas.microsoft.com/office/drawing/2014/main" id="{D4228170-ACE3-ED58-E9FA-43E246C1B5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69" y="647369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kstvak 6">
            <a:extLst>
              <a:ext uri="{FF2B5EF4-FFF2-40B4-BE49-F238E27FC236}">
                <a16:creationId xmlns:a16="http://schemas.microsoft.com/office/drawing/2014/main" id="{5C7AF635-D227-0B18-D014-8138DE39600C}"/>
              </a:ext>
            </a:extLst>
          </p:cNvPr>
          <p:cNvSpPr txBox="1"/>
          <p:nvPr/>
        </p:nvSpPr>
        <p:spPr>
          <a:xfrm>
            <a:off x="508236" y="6481174"/>
            <a:ext cx="1872629" cy="229935"/>
          </a:xfrm>
          <a:prstGeom prst="rect">
            <a:avLst/>
          </a:prstGeom>
          <a:noFill/>
        </p:spPr>
        <p:txBody>
          <a:bodyPr wrap="none" rtlCol="0">
            <a:spAutoFit/>
          </a:bodyPr>
          <a:lstStyle/>
          <a:p>
            <a:r>
              <a:rPr lang="nl-BE" sz="894"/>
              <a:t>Op </a:t>
            </a:r>
            <a:r>
              <a:rPr lang="nl-BE" sz="894">
                <a:solidFill>
                  <a:schemeClr val="accent1"/>
                </a:solidFill>
                <a:hlinkClick r:id="rId4">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sp>
        <p:nvSpPr>
          <p:cNvPr id="3" name="Tekstvak 2">
            <a:extLst>
              <a:ext uri="{FF2B5EF4-FFF2-40B4-BE49-F238E27FC236}">
                <a16:creationId xmlns:a16="http://schemas.microsoft.com/office/drawing/2014/main" id="{FB2F7E5F-F99C-B219-0284-2298D0EE35D9}"/>
              </a:ext>
            </a:extLst>
          </p:cNvPr>
          <p:cNvSpPr txBox="1"/>
          <p:nvPr/>
        </p:nvSpPr>
        <p:spPr>
          <a:xfrm>
            <a:off x="6355264" y="6513545"/>
            <a:ext cx="3214341" cy="229935"/>
          </a:xfrm>
          <a:prstGeom prst="rect">
            <a:avLst/>
          </a:prstGeom>
          <a:noFill/>
        </p:spPr>
        <p:txBody>
          <a:bodyPr wrap="none" rtlCol="0">
            <a:spAutoFit/>
          </a:bodyPr>
          <a:lstStyle/>
          <a:p>
            <a:r>
              <a:rPr lang="nl-BE" sz="894"/>
              <a:t>Only fill in what is relevant for you. Modify template if needed.</a:t>
            </a:r>
          </a:p>
        </p:txBody>
      </p:sp>
    </p:spTree>
    <p:extLst>
      <p:ext uri="{BB962C8B-B14F-4D97-AF65-F5344CB8AC3E}">
        <p14:creationId xmlns:p14="http://schemas.microsoft.com/office/powerpoint/2010/main" val="40580323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5E6C1-64B5-FC32-D9EE-F1534C53C7BD}"/>
            </a:ext>
          </a:extLst>
        </p:cNvPr>
        <p:cNvGrpSpPr/>
        <p:nvPr/>
      </p:nvGrpSpPr>
      <p:grpSpPr>
        <a:xfrm>
          <a:off x="0" y="0"/>
          <a:ext cx="0" cy="0"/>
          <a:chOff x="0" y="0"/>
          <a:chExt cx="0" cy="0"/>
        </a:xfrm>
      </p:grpSpPr>
      <p:pic>
        <p:nvPicPr>
          <p:cNvPr id="4" name="Picture 4">
            <a:extLst>
              <a:ext uri="{FF2B5EF4-FFF2-40B4-BE49-F238E27FC236}">
                <a16:creationId xmlns:a16="http://schemas.microsoft.com/office/drawing/2014/main" id="{5A4209E3-6894-770E-4B20-B3A6FC37BB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5">
            <a:extLst>
              <a:ext uri="{FF2B5EF4-FFF2-40B4-BE49-F238E27FC236}">
                <a16:creationId xmlns:a16="http://schemas.microsoft.com/office/drawing/2014/main" id="{1607F8F1-1696-A425-3312-72208A948169}"/>
              </a:ext>
            </a:extLst>
          </p:cNvPr>
          <p:cNvSpPr txBox="1"/>
          <p:nvPr/>
        </p:nvSpPr>
        <p:spPr>
          <a:xfrm>
            <a:off x="274454" y="409399"/>
            <a:ext cx="6236194" cy="342401"/>
          </a:xfrm>
          <a:prstGeom prst="rect">
            <a:avLst/>
          </a:prstGeom>
          <a:noFill/>
        </p:spPr>
        <p:txBody>
          <a:bodyPr wrap="none" rtlCol="0">
            <a:spAutoFit/>
          </a:bodyPr>
          <a:lstStyle/>
          <a:p>
            <a:r>
              <a:rPr lang="nl-BE" sz="1625" b="1"/>
              <a:t>Tactical options: choose your tactics – inbound versus outbound</a:t>
            </a:r>
          </a:p>
        </p:txBody>
      </p:sp>
      <p:sp>
        <p:nvSpPr>
          <p:cNvPr id="7" name="Tekstvak 6">
            <a:extLst>
              <a:ext uri="{FF2B5EF4-FFF2-40B4-BE49-F238E27FC236}">
                <a16:creationId xmlns:a16="http://schemas.microsoft.com/office/drawing/2014/main" id="{49381AF5-A3BF-C067-9199-877AB3B489F9}"/>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3">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pic>
        <p:nvPicPr>
          <p:cNvPr id="8" name="Afbeelding 7" descr="Afbeelding met Graphics, cirkel, schermopname, Lettertype&#10;&#10;Door AI gegenereerde inhoud is mogelijk onjuist.">
            <a:extLst>
              <a:ext uri="{FF2B5EF4-FFF2-40B4-BE49-F238E27FC236}">
                <a16:creationId xmlns:a16="http://schemas.microsoft.com/office/drawing/2014/main" id="{12F4883A-63AE-1CB1-F26A-D3414C4970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pic>
        <p:nvPicPr>
          <p:cNvPr id="3" name="Afbeelding 2">
            <a:extLst>
              <a:ext uri="{FF2B5EF4-FFF2-40B4-BE49-F238E27FC236}">
                <a16:creationId xmlns:a16="http://schemas.microsoft.com/office/drawing/2014/main" id="{6BD680B1-408F-897E-EE0F-9E1D5E9278AD}"/>
              </a:ext>
            </a:extLst>
          </p:cNvPr>
          <p:cNvPicPr>
            <a:picLocks noChangeAspect="1"/>
          </p:cNvPicPr>
          <p:nvPr/>
        </p:nvPicPr>
        <p:blipFill>
          <a:blip r:embed="rId5"/>
          <a:srcRect t="8832"/>
          <a:stretch>
            <a:fillRect/>
          </a:stretch>
        </p:blipFill>
        <p:spPr>
          <a:xfrm>
            <a:off x="604876" y="1015011"/>
            <a:ext cx="6890591" cy="5376440"/>
          </a:xfrm>
          <a:prstGeom prst="rect">
            <a:avLst/>
          </a:prstGeom>
        </p:spPr>
      </p:pic>
      <p:sp>
        <p:nvSpPr>
          <p:cNvPr id="2" name="Tekstvak 1">
            <a:extLst>
              <a:ext uri="{FF2B5EF4-FFF2-40B4-BE49-F238E27FC236}">
                <a16:creationId xmlns:a16="http://schemas.microsoft.com/office/drawing/2014/main" id="{9641B412-A6E0-EE28-F211-38E821A9D95C}"/>
              </a:ext>
            </a:extLst>
          </p:cNvPr>
          <p:cNvSpPr txBox="1"/>
          <p:nvPr/>
        </p:nvSpPr>
        <p:spPr>
          <a:xfrm>
            <a:off x="6574200" y="6462031"/>
            <a:ext cx="3174267" cy="229935"/>
          </a:xfrm>
          <a:prstGeom prst="rect">
            <a:avLst/>
          </a:prstGeom>
          <a:noFill/>
        </p:spPr>
        <p:txBody>
          <a:bodyPr wrap="none" rtlCol="0">
            <a:spAutoFit/>
          </a:bodyPr>
          <a:lstStyle/>
          <a:p>
            <a:r>
              <a:rPr lang="nl-BE" sz="894"/>
              <a:t>These toolboxes can be modified and adjusted to your needs</a:t>
            </a:r>
          </a:p>
        </p:txBody>
      </p:sp>
    </p:spTree>
    <p:extLst>
      <p:ext uri="{BB962C8B-B14F-4D97-AF65-F5344CB8AC3E}">
        <p14:creationId xmlns:p14="http://schemas.microsoft.com/office/powerpoint/2010/main" val="38709351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21A7E-E143-7BEF-57B1-0720512012B9}"/>
            </a:ext>
          </a:extLst>
        </p:cNvPr>
        <p:cNvGrpSpPr/>
        <p:nvPr/>
      </p:nvGrpSpPr>
      <p:grpSpPr>
        <a:xfrm>
          <a:off x="0" y="0"/>
          <a:ext cx="0" cy="0"/>
          <a:chOff x="0" y="0"/>
          <a:chExt cx="0" cy="0"/>
        </a:xfrm>
      </p:grpSpPr>
      <p:sp>
        <p:nvSpPr>
          <p:cNvPr id="2" name="Rechthoek 1">
            <a:extLst>
              <a:ext uri="{FF2B5EF4-FFF2-40B4-BE49-F238E27FC236}">
                <a16:creationId xmlns:a16="http://schemas.microsoft.com/office/drawing/2014/main" id="{5AB385EB-9D4C-1015-4EAA-AE48E2AE5533}"/>
              </a:ext>
            </a:extLst>
          </p:cNvPr>
          <p:cNvSpPr/>
          <p:nvPr/>
        </p:nvSpPr>
        <p:spPr>
          <a:xfrm>
            <a:off x="1197864" y="2377440"/>
            <a:ext cx="7735824" cy="16916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8000">
                <a:latin typeface="+mj-lt"/>
              </a:rPr>
              <a:t>PLANNING</a:t>
            </a:r>
          </a:p>
        </p:txBody>
      </p:sp>
      <p:pic>
        <p:nvPicPr>
          <p:cNvPr id="3" name="Afbeelding 2" descr="Afbeelding met tekenfilm, voertuig, Auto-onderdeel, persoon&#10;&#10;Door AI gegenereerde inhoud is mogelijk onjuist.">
            <a:extLst>
              <a:ext uri="{FF2B5EF4-FFF2-40B4-BE49-F238E27FC236}">
                <a16:creationId xmlns:a16="http://schemas.microsoft.com/office/drawing/2014/main" id="{F0BDE1AA-7F40-C075-CE3C-333B7B143A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1676" y="410711"/>
            <a:ext cx="3610035" cy="2058976"/>
          </a:xfrm>
          <a:prstGeom prst="rect">
            <a:avLst/>
          </a:prstGeom>
        </p:spPr>
      </p:pic>
      <p:pic>
        <p:nvPicPr>
          <p:cNvPr id="4" name="Afbeelding 3" descr="Afbeelding met Graphics, cirkel, schermopname, Lettertype&#10;&#10;Door AI gegenereerde inhoud is mogelijk onjuist.">
            <a:extLst>
              <a:ext uri="{FF2B5EF4-FFF2-40B4-BE49-F238E27FC236}">
                <a16:creationId xmlns:a16="http://schemas.microsoft.com/office/drawing/2014/main" id="{7287676B-AD5F-0B19-4F09-E079090CDC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667" y="5972145"/>
            <a:ext cx="1389988" cy="699522"/>
          </a:xfrm>
          <a:prstGeom prst="rect">
            <a:avLst/>
          </a:prstGeom>
        </p:spPr>
      </p:pic>
    </p:spTree>
    <p:extLst>
      <p:ext uri="{BB962C8B-B14F-4D97-AF65-F5344CB8AC3E}">
        <p14:creationId xmlns:p14="http://schemas.microsoft.com/office/powerpoint/2010/main" val="15173640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2070C-6546-B949-19A0-8004FBFF0322}"/>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2DDE01F4-62EF-A805-B29B-F9A56823D984}"/>
              </a:ext>
            </a:extLst>
          </p:cNvPr>
          <p:cNvSpPr txBox="1"/>
          <p:nvPr/>
        </p:nvSpPr>
        <p:spPr>
          <a:xfrm>
            <a:off x="274453" y="409399"/>
            <a:ext cx="8962144" cy="542456"/>
          </a:xfrm>
          <a:prstGeom prst="rect">
            <a:avLst/>
          </a:prstGeom>
          <a:noFill/>
        </p:spPr>
        <p:txBody>
          <a:bodyPr wrap="square" rtlCol="0">
            <a:spAutoFit/>
          </a:bodyPr>
          <a:lstStyle/>
          <a:p>
            <a:r>
              <a:rPr lang="nl-BE" sz="1625" b="1"/>
              <a:t>Planning  what to do before the launch</a:t>
            </a:r>
          </a:p>
          <a:p>
            <a:r>
              <a:rPr lang="nl-BE" sz="1300">
                <a:solidFill>
                  <a:schemeClr val="accent1"/>
                </a:solidFill>
              </a:rPr>
              <a:t>			                     	</a:t>
            </a:r>
          </a:p>
        </p:txBody>
      </p:sp>
      <p:pic>
        <p:nvPicPr>
          <p:cNvPr id="52" name="Afbeelding 51" descr="Afbeelding met Graphics, cirkel, schermopname, Lettertype&#10;&#10;Door AI gegenereerde inhoud is mogelijk onjuist.">
            <a:extLst>
              <a:ext uri="{FF2B5EF4-FFF2-40B4-BE49-F238E27FC236}">
                <a16:creationId xmlns:a16="http://schemas.microsoft.com/office/drawing/2014/main" id="{5411EB95-2D6D-8890-D2B7-19036B6BE7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pic>
        <p:nvPicPr>
          <p:cNvPr id="2" name="Afbeelding 1">
            <a:extLst>
              <a:ext uri="{FF2B5EF4-FFF2-40B4-BE49-F238E27FC236}">
                <a16:creationId xmlns:a16="http://schemas.microsoft.com/office/drawing/2014/main" id="{E2617E67-5ACB-34D7-2131-D5054AAD9731}"/>
              </a:ext>
            </a:extLst>
          </p:cNvPr>
          <p:cNvPicPr>
            <a:picLocks noChangeAspect="1"/>
          </p:cNvPicPr>
          <p:nvPr/>
        </p:nvPicPr>
        <p:blipFill>
          <a:blip r:embed="rId3"/>
          <a:stretch>
            <a:fillRect/>
          </a:stretch>
        </p:blipFill>
        <p:spPr>
          <a:xfrm>
            <a:off x="2392264" y="841149"/>
            <a:ext cx="4237131" cy="5762273"/>
          </a:xfrm>
          <a:prstGeom prst="rect">
            <a:avLst/>
          </a:prstGeom>
        </p:spPr>
      </p:pic>
      <p:pic>
        <p:nvPicPr>
          <p:cNvPr id="3" name="Picture 4">
            <a:extLst>
              <a:ext uri="{FF2B5EF4-FFF2-40B4-BE49-F238E27FC236}">
                <a16:creationId xmlns:a16="http://schemas.microsoft.com/office/drawing/2014/main" id="{FC106EDF-3CDF-44ED-C7D8-9EC6337515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4CE67F60-2C24-C072-FA31-2A252D534C28}"/>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5">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sp>
        <p:nvSpPr>
          <p:cNvPr id="4" name="Tekstvak 3">
            <a:extLst>
              <a:ext uri="{FF2B5EF4-FFF2-40B4-BE49-F238E27FC236}">
                <a16:creationId xmlns:a16="http://schemas.microsoft.com/office/drawing/2014/main" id="{5BEED057-282D-2DC8-28D2-FDCB58A1F92C}"/>
              </a:ext>
            </a:extLst>
          </p:cNvPr>
          <p:cNvSpPr txBox="1"/>
          <p:nvPr/>
        </p:nvSpPr>
        <p:spPr>
          <a:xfrm>
            <a:off x="6574200" y="6462031"/>
            <a:ext cx="3122971" cy="229935"/>
          </a:xfrm>
          <a:prstGeom prst="rect">
            <a:avLst/>
          </a:prstGeom>
          <a:noFill/>
        </p:spPr>
        <p:txBody>
          <a:bodyPr wrap="none" rtlCol="0">
            <a:spAutoFit/>
          </a:bodyPr>
          <a:lstStyle/>
          <a:p>
            <a:r>
              <a:rPr lang="nl-BE" sz="894"/>
              <a:t>These planners can be modified and adjusted to your needs</a:t>
            </a:r>
          </a:p>
        </p:txBody>
      </p:sp>
    </p:spTree>
    <p:extLst>
      <p:ext uri="{BB962C8B-B14F-4D97-AF65-F5344CB8AC3E}">
        <p14:creationId xmlns:p14="http://schemas.microsoft.com/office/powerpoint/2010/main" val="4029693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D99A2-68F3-55F2-137A-95B6945F65A2}"/>
            </a:ext>
          </a:extLst>
        </p:cNvPr>
        <p:cNvGrpSpPr/>
        <p:nvPr/>
      </p:nvGrpSpPr>
      <p:grpSpPr>
        <a:xfrm>
          <a:off x="0" y="0"/>
          <a:ext cx="0" cy="0"/>
          <a:chOff x="0" y="0"/>
          <a:chExt cx="0" cy="0"/>
        </a:xfrm>
      </p:grpSpPr>
      <p:pic>
        <p:nvPicPr>
          <p:cNvPr id="4" name="Picture 4">
            <a:extLst>
              <a:ext uri="{FF2B5EF4-FFF2-40B4-BE49-F238E27FC236}">
                <a16:creationId xmlns:a16="http://schemas.microsoft.com/office/drawing/2014/main" id="{BD2DB01A-5FB5-8175-01C1-257C7C34D7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5">
            <a:extLst>
              <a:ext uri="{FF2B5EF4-FFF2-40B4-BE49-F238E27FC236}">
                <a16:creationId xmlns:a16="http://schemas.microsoft.com/office/drawing/2014/main" id="{2ECAD56F-9882-F668-DFEC-E9E52FBB928A}"/>
              </a:ext>
            </a:extLst>
          </p:cNvPr>
          <p:cNvSpPr txBox="1"/>
          <p:nvPr/>
        </p:nvSpPr>
        <p:spPr>
          <a:xfrm>
            <a:off x="274453" y="409399"/>
            <a:ext cx="8962144" cy="542456"/>
          </a:xfrm>
          <a:prstGeom prst="rect">
            <a:avLst/>
          </a:prstGeom>
          <a:noFill/>
        </p:spPr>
        <p:txBody>
          <a:bodyPr wrap="square" rtlCol="0">
            <a:spAutoFit/>
          </a:bodyPr>
          <a:lstStyle/>
          <a:p>
            <a:r>
              <a:rPr lang="nl-BE" sz="1625" b="1"/>
              <a:t>Campaign Planner</a:t>
            </a:r>
          </a:p>
          <a:p>
            <a:r>
              <a:rPr lang="nl-BE" sz="1300">
                <a:solidFill>
                  <a:schemeClr val="accent1"/>
                </a:solidFill>
              </a:rPr>
              <a:t>			                     	</a:t>
            </a:r>
          </a:p>
        </p:txBody>
      </p:sp>
      <p:sp>
        <p:nvSpPr>
          <p:cNvPr id="7" name="Tekstvak 6">
            <a:extLst>
              <a:ext uri="{FF2B5EF4-FFF2-40B4-BE49-F238E27FC236}">
                <a16:creationId xmlns:a16="http://schemas.microsoft.com/office/drawing/2014/main" id="{D4FAA82A-D097-DD7E-F05C-19E65375A3AE}"/>
              </a:ext>
            </a:extLst>
          </p:cNvPr>
          <p:cNvSpPr txBox="1"/>
          <p:nvPr/>
        </p:nvSpPr>
        <p:spPr>
          <a:xfrm>
            <a:off x="508236" y="6469744"/>
            <a:ext cx="1872629" cy="229935"/>
          </a:xfrm>
          <a:prstGeom prst="rect">
            <a:avLst/>
          </a:prstGeom>
          <a:noFill/>
        </p:spPr>
        <p:txBody>
          <a:bodyPr wrap="none" rtlCol="0">
            <a:spAutoFit/>
          </a:bodyPr>
          <a:lstStyle/>
          <a:p>
            <a:r>
              <a:rPr lang="nl-BE" sz="894"/>
              <a:t>Op</a:t>
            </a:r>
            <a:r>
              <a:rPr lang="nl-BE" sz="894">
                <a:solidFill>
                  <a:schemeClr val="accent1"/>
                </a:solidFill>
              </a:rPr>
              <a:t> </a:t>
            </a:r>
            <a:r>
              <a:rPr lang="nl-BE" sz="894">
                <a:solidFill>
                  <a:schemeClr val="accent1"/>
                </a:solidFill>
                <a:hlinkClick r:id="rId3">
                  <a:extLst>
                    <a:ext uri="{A12FA001-AC4F-418D-AE19-62706E023703}">
                      <ahyp:hlinkClr xmlns:ahyp="http://schemas.microsoft.com/office/drawing/2018/hyperlinkcolor" val="tx"/>
                    </a:ext>
                  </a:extLst>
                </a:hlinkClick>
              </a:rPr>
              <a:t>www.cap5.net</a:t>
            </a:r>
            <a:r>
              <a:rPr lang="nl-BE" sz="894">
                <a:solidFill>
                  <a:schemeClr val="accent1"/>
                </a:solidFill>
              </a:rPr>
              <a:t> free </a:t>
            </a:r>
            <a:r>
              <a:rPr lang="nl-BE" sz="894"/>
              <a:t>downloaad</a:t>
            </a:r>
          </a:p>
        </p:txBody>
      </p:sp>
      <p:pic>
        <p:nvPicPr>
          <p:cNvPr id="52" name="Afbeelding 51" descr="Afbeelding met Graphics, cirkel, schermopname, Lettertype&#10;&#10;Door AI gegenereerde inhoud is mogelijk onjuist.">
            <a:extLst>
              <a:ext uri="{FF2B5EF4-FFF2-40B4-BE49-F238E27FC236}">
                <a16:creationId xmlns:a16="http://schemas.microsoft.com/office/drawing/2014/main" id="{7AB99890-7A40-CAC7-73AF-F8B1B3517B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pic>
        <p:nvPicPr>
          <p:cNvPr id="3" name="Afbeelding 2">
            <a:extLst>
              <a:ext uri="{FF2B5EF4-FFF2-40B4-BE49-F238E27FC236}">
                <a16:creationId xmlns:a16="http://schemas.microsoft.com/office/drawing/2014/main" id="{2FA8198E-89CA-FF9E-D6A4-6F18E3A79B7A}"/>
              </a:ext>
            </a:extLst>
          </p:cNvPr>
          <p:cNvPicPr>
            <a:picLocks noChangeAspect="1"/>
          </p:cNvPicPr>
          <p:nvPr/>
        </p:nvPicPr>
        <p:blipFill>
          <a:blip r:embed="rId5"/>
          <a:stretch>
            <a:fillRect/>
          </a:stretch>
        </p:blipFill>
        <p:spPr>
          <a:xfrm>
            <a:off x="309105" y="827484"/>
            <a:ext cx="9147716" cy="5405341"/>
          </a:xfrm>
          <a:prstGeom prst="rect">
            <a:avLst/>
          </a:prstGeom>
        </p:spPr>
      </p:pic>
      <p:sp>
        <p:nvSpPr>
          <p:cNvPr id="2" name="Tekstvak 1">
            <a:extLst>
              <a:ext uri="{FF2B5EF4-FFF2-40B4-BE49-F238E27FC236}">
                <a16:creationId xmlns:a16="http://schemas.microsoft.com/office/drawing/2014/main" id="{126DEADC-56F4-A2C2-295F-6D308E296014}"/>
              </a:ext>
            </a:extLst>
          </p:cNvPr>
          <p:cNvSpPr txBox="1"/>
          <p:nvPr/>
        </p:nvSpPr>
        <p:spPr>
          <a:xfrm>
            <a:off x="6574200" y="6462031"/>
            <a:ext cx="3122971" cy="229935"/>
          </a:xfrm>
          <a:prstGeom prst="rect">
            <a:avLst/>
          </a:prstGeom>
          <a:noFill/>
        </p:spPr>
        <p:txBody>
          <a:bodyPr wrap="none" rtlCol="0">
            <a:spAutoFit/>
          </a:bodyPr>
          <a:lstStyle/>
          <a:p>
            <a:r>
              <a:rPr lang="nl-BE" sz="894"/>
              <a:t>These planners can be modified and adjusted to your needs</a:t>
            </a:r>
          </a:p>
        </p:txBody>
      </p:sp>
    </p:spTree>
    <p:extLst>
      <p:ext uri="{BB962C8B-B14F-4D97-AF65-F5344CB8AC3E}">
        <p14:creationId xmlns:p14="http://schemas.microsoft.com/office/powerpoint/2010/main" val="6436065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DDEB3-B143-1720-2E6B-FB34BC8BC28D}"/>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154F553D-AA37-E6F9-E86E-A3C565E8DAA5}"/>
              </a:ext>
            </a:extLst>
          </p:cNvPr>
          <p:cNvSpPr txBox="1"/>
          <p:nvPr/>
        </p:nvSpPr>
        <p:spPr>
          <a:xfrm>
            <a:off x="274453" y="409399"/>
            <a:ext cx="8962144" cy="542456"/>
          </a:xfrm>
          <a:prstGeom prst="rect">
            <a:avLst/>
          </a:prstGeom>
          <a:noFill/>
        </p:spPr>
        <p:txBody>
          <a:bodyPr wrap="square" rtlCol="0">
            <a:spAutoFit/>
          </a:bodyPr>
          <a:lstStyle/>
          <a:p>
            <a:r>
              <a:rPr lang="nl-BE" sz="1625" b="1"/>
              <a:t>Monthly Recurring Tasks Planner</a:t>
            </a:r>
          </a:p>
          <a:p>
            <a:r>
              <a:rPr lang="nl-BE" sz="1300">
                <a:solidFill>
                  <a:schemeClr val="accent1"/>
                </a:solidFill>
              </a:rPr>
              <a:t>			                     	</a:t>
            </a:r>
          </a:p>
        </p:txBody>
      </p:sp>
      <p:pic>
        <p:nvPicPr>
          <p:cNvPr id="52" name="Afbeelding 51" descr="Afbeelding met Graphics, cirkel, schermopname, Lettertype&#10;&#10;Door AI gegenereerde inhoud is mogelijk onjuist.">
            <a:extLst>
              <a:ext uri="{FF2B5EF4-FFF2-40B4-BE49-F238E27FC236}">
                <a16:creationId xmlns:a16="http://schemas.microsoft.com/office/drawing/2014/main" id="{069BD6AE-64DB-FCCB-56A1-B21984413E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pic>
        <p:nvPicPr>
          <p:cNvPr id="5" name="Afbeelding 4">
            <a:extLst>
              <a:ext uri="{FF2B5EF4-FFF2-40B4-BE49-F238E27FC236}">
                <a16:creationId xmlns:a16="http://schemas.microsoft.com/office/drawing/2014/main" id="{30FE6B75-0A98-9CCC-B37C-6D881207F1A8}"/>
              </a:ext>
            </a:extLst>
          </p:cNvPr>
          <p:cNvPicPr>
            <a:picLocks noChangeAspect="1"/>
          </p:cNvPicPr>
          <p:nvPr/>
        </p:nvPicPr>
        <p:blipFill>
          <a:blip r:embed="rId3"/>
          <a:stretch>
            <a:fillRect/>
          </a:stretch>
        </p:blipFill>
        <p:spPr>
          <a:xfrm>
            <a:off x="2454434" y="785682"/>
            <a:ext cx="4211063" cy="5830862"/>
          </a:xfrm>
          <a:prstGeom prst="rect">
            <a:avLst/>
          </a:prstGeom>
        </p:spPr>
      </p:pic>
      <p:pic>
        <p:nvPicPr>
          <p:cNvPr id="2" name="Picture 4">
            <a:extLst>
              <a:ext uri="{FF2B5EF4-FFF2-40B4-BE49-F238E27FC236}">
                <a16:creationId xmlns:a16="http://schemas.microsoft.com/office/drawing/2014/main" id="{E4909792-67AA-D59D-7A15-62A20B6240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a:extLst>
              <a:ext uri="{FF2B5EF4-FFF2-40B4-BE49-F238E27FC236}">
                <a16:creationId xmlns:a16="http://schemas.microsoft.com/office/drawing/2014/main" id="{A11DC91F-E09D-3EE6-47D8-0A31BFEF3296}"/>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5">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sp>
        <p:nvSpPr>
          <p:cNvPr id="4" name="Tekstvak 3">
            <a:extLst>
              <a:ext uri="{FF2B5EF4-FFF2-40B4-BE49-F238E27FC236}">
                <a16:creationId xmlns:a16="http://schemas.microsoft.com/office/drawing/2014/main" id="{121B8D9F-F8E5-82B3-0472-A6A495E92580}"/>
              </a:ext>
            </a:extLst>
          </p:cNvPr>
          <p:cNvSpPr txBox="1"/>
          <p:nvPr/>
        </p:nvSpPr>
        <p:spPr>
          <a:xfrm>
            <a:off x="6574200" y="6462031"/>
            <a:ext cx="3122971" cy="229935"/>
          </a:xfrm>
          <a:prstGeom prst="rect">
            <a:avLst/>
          </a:prstGeom>
          <a:noFill/>
        </p:spPr>
        <p:txBody>
          <a:bodyPr wrap="none" rtlCol="0">
            <a:spAutoFit/>
          </a:bodyPr>
          <a:lstStyle/>
          <a:p>
            <a:r>
              <a:rPr lang="nl-BE" sz="894"/>
              <a:t>These planners can be modified and adjusted to your needs</a:t>
            </a:r>
          </a:p>
        </p:txBody>
      </p:sp>
    </p:spTree>
    <p:extLst>
      <p:ext uri="{BB962C8B-B14F-4D97-AF65-F5344CB8AC3E}">
        <p14:creationId xmlns:p14="http://schemas.microsoft.com/office/powerpoint/2010/main" val="27043573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2E777-418A-A4DB-5686-4B3D628F6E20}"/>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1F475861-8680-8C41-E365-84CB5184ADD3}"/>
              </a:ext>
            </a:extLst>
          </p:cNvPr>
          <p:cNvSpPr txBox="1"/>
          <p:nvPr/>
        </p:nvSpPr>
        <p:spPr>
          <a:xfrm>
            <a:off x="274453" y="409399"/>
            <a:ext cx="8962144" cy="542456"/>
          </a:xfrm>
          <a:prstGeom prst="rect">
            <a:avLst/>
          </a:prstGeom>
          <a:noFill/>
        </p:spPr>
        <p:txBody>
          <a:bodyPr wrap="square" rtlCol="0">
            <a:spAutoFit/>
          </a:bodyPr>
          <a:lstStyle/>
          <a:p>
            <a:r>
              <a:rPr lang="nl-BE" sz="1625" b="1"/>
              <a:t>Annual overview work in progress</a:t>
            </a:r>
          </a:p>
          <a:p>
            <a:r>
              <a:rPr lang="nl-BE" sz="1300">
                <a:solidFill>
                  <a:schemeClr val="accent1"/>
                </a:solidFill>
              </a:rPr>
              <a:t>			                     	</a:t>
            </a:r>
          </a:p>
        </p:txBody>
      </p:sp>
      <p:pic>
        <p:nvPicPr>
          <p:cNvPr id="52" name="Afbeelding 51" descr="Afbeelding met Graphics, cirkel, schermopname, Lettertype&#10;&#10;Door AI gegenereerde inhoud is mogelijk onjuist.">
            <a:extLst>
              <a:ext uri="{FF2B5EF4-FFF2-40B4-BE49-F238E27FC236}">
                <a16:creationId xmlns:a16="http://schemas.microsoft.com/office/drawing/2014/main" id="{75D45958-7F04-339A-77D9-108F3C635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pic>
        <p:nvPicPr>
          <p:cNvPr id="8" name="Afbeelding 7">
            <a:extLst>
              <a:ext uri="{FF2B5EF4-FFF2-40B4-BE49-F238E27FC236}">
                <a16:creationId xmlns:a16="http://schemas.microsoft.com/office/drawing/2014/main" id="{CAFEC656-18D0-A1A9-E72F-1D8D617B0F9C}"/>
              </a:ext>
            </a:extLst>
          </p:cNvPr>
          <p:cNvPicPr>
            <a:picLocks noChangeAspect="1"/>
          </p:cNvPicPr>
          <p:nvPr/>
        </p:nvPicPr>
        <p:blipFill>
          <a:blip r:embed="rId3"/>
          <a:stretch>
            <a:fillRect/>
          </a:stretch>
        </p:blipFill>
        <p:spPr>
          <a:xfrm>
            <a:off x="274453" y="827484"/>
            <a:ext cx="9251435" cy="5515260"/>
          </a:xfrm>
          <a:prstGeom prst="rect">
            <a:avLst/>
          </a:prstGeom>
        </p:spPr>
      </p:pic>
      <p:pic>
        <p:nvPicPr>
          <p:cNvPr id="2" name="Picture 4">
            <a:extLst>
              <a:ext uri="{FF2B5EF4-FFF2-40B4-BE49-F238E27FC236}">
                <a16:creationId xmlns:a16="http://schemas.microsoft.com/office/drawing/2014/main" id="{945D615D-9BC4-9C6C-CCA2-3A5E121445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a:extLst>
              <a:ext uri="{FF2B5EF4-FFF2-40B4-BE49-F238E27FC236}">
                <a16:creationId xmlns:a16="http://schemas.microsoft.com/office/drawing/2014/main" id="{83FA7543-8D59-7D01-2275-4141305DE7A8}"/>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5">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sp>
        <p:nvSpPr>
          <p:cNvPr id="4" name="Tekstvak 3">
            <a:extLst>
              <a:ext uri="{FF2B5EF4-FFF2-40B4-BE49-F238E27FC236}">
                <a16:creationId xmlns:a16="http://schemas.microsoft.com/office/drawing/2014/main" id="{EBBE75A6-EDE3-CEEB-A7C3-7C71322CD9F0}"/>
              </a:ext>
            </a:extLst>
          </p:cNvPr>
          <p:cNvSpPr txBox="1"/>
          <p:nvPr/>
        </p:nvSpPr>
        <p:spPr>
          <a:xfrm>
            <a:off x="6574200" y="6462031"/>
            <a:ext cx="3122971" cy="229935"/>
          </a:xfrm>
          <a:prstGeom prst="rect">
            <a:avLst/>
          </a:prstGeom>
          <a:noFill/>
        </p:spPr>
        <p:txBody>
          <a:bodyPr wrap="none" rtlCol="0">
            <a:spAutoFit/>
          </a:bodyPr>
          <a:lstStyle/>
          <a:p>
            <a:r>
              <a:rPr lang="nl-BE" sz="894"/>
              <a:t>These planners can be modified and adjusted to your needs</a:t>
            </a:r>
          </a:p>
        </p:txBody>
      </p:sp>
    </p:spTree>
    <p:extLst>
      <p:ext uri="{BB962C8B-B14F-4D97-AF65-F5344CB8AC3E}">
        <p14:creationId xmlns:p14="http://schemas.microsoft.com/office/powerpoint/2010/main" val="33547321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92F69-3433-111C-6078-6B2176DAE3DD}"/>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D93EF570-DA37-C7C5-9824-83F47AFA070F}"/>
              </a:ext>
            </a:extLst>
          </p:cNvPr>
          <p:cNvSpPr txBox="1"/>
          <p:nvPr/>
        </p:nvSpPr>
        <p:spPr>
          <a:xfrm>
            <a:off x="274453" y="409399"/>
            <a:ext cx="8962144" cy="542456"/>
          </a:xfrm>
          <a:prstGeom prst="rect">
            <a:avLst/>
          </a:prstGeom>
          <a:noFill/>
        </p:spPr>
        <p:txBody>
          <a:bodyPr wrap="square" rtlCol="0">
            <a:spAutoFit/>
          </a:bodyPr>
          <a:lstStyle/>
          <a:p>
            <a:r>
              <a:rPr lang="en-US" sz="1625" b="1"/>
              <a:t>Checklist for Brand materials needed</a:t>
            </a:r>
            <a:endParaRPr lang="nl-BE" sz="1625" b="1"/>
          </a:p>
          <a:p>
            <a:r>
              <a:rPr lang="nl-BE" sz="1300">
                <a:solidFill>
                  <a:schemeClr val="accent1"/>
                </a:solidFill>
              </a:rPr>
              <a:t>	                     	</a:t>
            </a:r>
          </a:p>
        </p:txBody>
      </p:sp>
      <p:pic>
        <p:nvPicPr>
          <p:cNvPr id="52" name="Afbeelding 51" descr="Afbeelding met Graphics, cirkel, schermopname, Lettertype&#10;&#10;Door AI gegenereerde inhoud is mogelijk onjuist.">
            <a:extLst>
              <a:ext uri="{FF2B5EF4-FFF2-40B4-BE49-F238E27FC236}">
                <a16:creationId xmlns:a16="http://schemas.microsoft.com/office/drawing/2014/main" id="{E6B8826D-8B83-B3BD-A456-11E3D7E4E4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graphicFrame>
        <p:nvGraphicFramePr>
          <p:cNvPr id="2" name="Tabel 1">
            <a:extLst>
              <a:ext uri="{FF2B5EF4-FFF2-40B4-BE49-F238E27FC236}">
                <a16:creationId xmlns:a16="http://schemas.microsoft.com/office/drawing/2014/main" id="{169DB58E-8B1C-4ABB-E5E6-6777CC3255E2}"/>
              </a:ext>
            </a:extLst>
          </p:cNvPr>
          <p:cNvGraphicFramePr>
            <a:graphicFrameLocks noGrp="1"/>
          </p:cNvGraphicFramePr>
          <p:nvPr>
            <p:extLst>
              <p:ext uri="{D42A27DB-BD31-4B8C-83A1-F6EECF244321}">
                <p14:modId xmlns:p14="http://schemas.microsoft.com/office/powerpoint/2010/main" val="1016525312"/>
              </p:ext>
            </p:extLst>
          </p:nvPr>
        </p:nvGraphicFramePr>
        <p:xfrm>
          <a:off x="330604" y="1098672"/>
          <a:ext cx="9236435" cy="5209292"/>
        </p:xfrm>
        <a:graphic>
          <a:graphicData uri="http://schemas.openxmlformats.org/drawingml/2006/table">
            <a:tbl>
              <a:tblPr>
                <a:tableStyleId>{5C22544A-7EE6-4342-B048-85BDC9FD1C3A}</a:tableStyleId>
              </a:tblPr>
              <a:tblGrid>
                <a:gridCol w="1802354">
                  <a:extLst>
                    <a:ext uri="{9D8B030D-6E8A-4147-A177-3AD203B41FA5}">
                      <a16:colId xmlns:a16="http://schemas.microsoft.com/office/drawing/2014/main" val="77500654"/>
                    </a:ext>
                  </a:extLst>
                </a:gridCol>
                <a:gridCol w="576164">
                  <a:extLst>
                    <a:ext uri="{9D8B030D-6E8A-4147-A177-3AD203B41FA5}">
                      <a16:colId xmlns:a16="http://schemas.microsoft.com/office/drawing/2014/main" val="1373196813"/>
                    </a:ext>
                  </a:extLst>
                </a:gridCol>
                <a:gridCol w="2366545">
                  <a:extLst>
                    <a:ext uri="{9D8B030D-6E8A-4147-A177-3AD203B41FA5}">
                      <a16:colId xmlns:a16="http://schemas.microsoft.com/office/drawing/2014/main" val="534327760"/>
                    </a:ext>
                  </a:extLst>
                </a:gridCol>
                <a:gridCol w="616162">
                  <a:extLst>
                    <a:ext uri="{9D8B030D-6E8A-4147-A177-3AD203B41FA5}">
                      <a16:colId xmlns:a16="http://schemas.microsoft.com/office/drawing/2014/main" val="3979934955"/>
                    </a:ext>
                  </a:extLst>
                </a:gridCol>
                <a:gridCol w="924244">
                  <a:extLst>
                    <a:ext uri="{9D8B030D-6E8A-4147-A177-3AD203B41FA5}">
                      <a16:colId xmlns:a16="http://schemas.microsoft.com/office/drawing/2014/main" val="1286675602"/>
                    </a:ext>
                  </a:extLst>
                </a:gridCol>
                <a:gridCol w="1468265">
                  <a:extLst>
                    <a:ext uri="{9D8B030D-6E8A-4147-A177-3AD203B41FA5}">
                      <a16:colId xmlns:a16="http://schemas.microsoft.com/office/drawing/2014/main" val="1570976079"/>
                    </a:ext>
                  </a:extLst>
                </a:gridCol>
                <a:gridCol w="837035">
                  <a:extLst>
                    <a:ext uri="{9D8B030D-6E8A-4147-A177-3AD203B41FA5}">
                      <a16:colId xmlns:a16="http://schemas.microsoft.com/office/drawing/2014/main" val="1357056944"/>
                    </a:ext>
                  </a:extLst>
                </a:gridCol>
                <a:gridCol w="645666">
                  <a:extLst>
                    <a:ext uri="{9D8B030D-6E8A-4147-A177-3AD203B41FA5}">
                      <a16:colId xmlns:a16="http://schemas.microsoft.com/office/drawing/2014/main" val="3531875775"/>
                    </a:ext>
                  </a:extLst>
                </a:gridCol>
              </a:tblGrid>
              <a:tr h="236786">
                <a:tc gridSpan="2">
                  <a:txBody>
                    <a:bodyPr/>
                    <a:lstStyle/>
                    <a:p>
                      <a:pPr algn="l" fontAlgn="ctr">
                        <a:buNone/>
                      </a:pPr>
                      <a:r>
                        <a:rPr lang="nl-BE" sz="900" b="1" u="none" strike="noStrike">
                          <a:effectLst/>
                        </a:rPr>
                        <a:t>Brand Identity Design</a:t>
                      </a:r>
                      <a:endParaRPr lang="nl-BE" sz="900" b="1" i="0" u="none" strike="noStrike">
                        <a:solidFill>
                          <a:srgbClr val="000000"/>
                        </a:solidFill>
                        <a:effectLst/>
                        <a:latin typeface="Calibri" panose="020F0502020204030204" pitchFamily="34" charset="0"/>
                      </a:endParaRPr>
                    </a:p>
                  </a:txBody>
                  <a:tcPr marL="0" marR="0" marT="0" marB="0" anchor="ctr"/>
                </a:tc>
                <a:tc hMerge="1">
                  <a:txBody>
                    <a:bodyPr/>
                    <a:lstStyle/>
                    <a:p>
                      <a:pPr algn="l" fontAlgn="ctr">
                        <a:buNone/>
                      </a:pPr>
                      <a:endParaRPr lang="nl-BE" sz="900" b="1" i="0" u="none" strike="noStrike">
                        <a:solidFill>
                          <a:srgbClr val="000000"/>
                        </a:solidFill>
                        <a:effectLst/>
                        <a:latin typeface="Calibri" panose="020F0502020204030204" pitchFamily="34" charset="0"/>
                      </a:endParaRPr>
                    </a:p>
                  </a:txBody>
                  <a:tcPr marL="0" marR="0" marT="0" marB="0" anchor="ctr"/>
                </a:tc>
                <a:tc>
                  <a:txBody>
                    <a:bodyPr/>
                    <a:lstStyle/>
                    <a:p>
                      <a:pPr algn="l" fontAlgn="b">
                        <a:buNone/>
                      </a:pPr>
                      <a:r>
                        <a:rPr lang="nl-BE" sz="700" u="none" strike="noStrike">
                          <a:effectLst/>
                        </a:rPr>
                        <a:t> </a:t>
                      </a:r>
                      <a:endParaRPr lang="nl-BE" sz="7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r>
                        <a:rPr lang="nl-BE" sz="700" u="none" strike="noStrike">
                          <a:effectLst/>
                        </a:rPr>
                        <a:t> </a:t>
                      </a:r>
                      <a:endParaRPr lang="nl-BE" sz="700" b="0" i="0" u="none" strike="noStrike">
                        <a:solidFill>
                          <a:srgbClr val="000000"/>
                        </a:solidFill>
                        <a:effectLst/>
                        <a:latin typeface="Calibri" panose="020F0502020204030204" pitchFamily="34" charset="0"/>
                      </a:endParaRPr>
                    </a:p>
                  </a:txBody>
                  <a:tcPr marL="0" marR="0" marT="0" marB="0" anchor="b"/>
                </a:tc>
                <a:tc gridSpan="3">
                  <a:txBody>
                    <a:bodyPr/>
                    <a:lstStyle/>
                    <a:p>
                      <a:pPr algn="l" fontAlgn="ctr">
                        <a:buNone/>
                      </a:pPr>
                      <a:r>
                        <a:rPr lang="nl-BE" sz="900" b="1" u="none" strike="noStrike">
                          <a:effectLst/>
                        </a:rPr>
                        <a:t>Brand Guidelines</a:t>
                      </a:r>
                      <a:endParaRPr lang="nl-BE" sz="900" b="1" i="0" u="none" strike="noStrike">
                        <a:solidFill>
                          <a:srgbClr val="000000"/>
                        </a:solidFill>
                        <a:effectLst/>
                        <a:latin typeface="Calibri" panose="020F0502020204030204" pitchFamily="34" charset="0"/>
                      </a:endParaRPr>
                    </a:p>
                  </a:txBody>
                  <a:tcPr marL="0" marR="0" marT="0" marB="0" anchor="ctr"/>
                </a:tc>
                <a:tc hMerge="1">
                  <a:txBody>
                    <a:bodyPr/>
                    <a:lstStyle/>
                    <a:p>
                      <a:endParaRPr lang="nl-BE"/>
                    </a:p>
                  </a:txBody>
                  <a:tcPr/>
                </a:tc>
                <a:tc hMerge="1">
                  <a:txBody>
                    <a:bodyPr/>
                    <a:lstStyle/>
                    <a:p>
                      <a:endParaRPr lang="nl-BE"/>
                    </a:p>
                  </a:txBody>
                  <a:tcPr/>
                </a:tc>
                <a:tc>
                  <a:txBody>
                    <a:bodyPr/>
                    <a:lstStyle/>
                    <a:p>
                      <a:pPr algn="l" fontAlgn="b">
                        <a:buNone/>
                      </a:pPr>
                      <a:r>
                        <a:rPr lang="nl-BE" sz="700" u="none" strike="noStrike">
                          <a:effectLst/>
                        </a:rPr>
                        <a:t> </a:t>
                      </a:r>
                      <a:endParaRPr lang="nl-BE"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66672147"/>
                  </a:ext>
                </a:extLst>
              </a:tr>
              <a:tr h="236786">
                <a:tc gridSpan="3">
                  <a:txBody>
                    <a:bodyPr/>
                    <a:lstStyle/>
                    <a:p>
                      <a:pPr algn="l" fontAlgn="b">
                        <a:buNone/>
                      </a:pPr>
                      <a:r>
                        <a:rPr lang="en-US" sz="700" u="none" strike="noStrike">
                          <a:effectLst/>
                          <a:latin typeface="Bradley Hand ITC" panose="03070402050302030203" pitchFamily="66" charset="0"/>
                        </a:rPr>
                        <a:t>(</a:t>
                      </a:r>
                      <a:r>
                        <a:rPr lang="en-US" sz="900" u="none" strike="noStrike">
                          <a:effectLst/>
                          <a:latin typeface="Bradley Hand ITC" panose="03070402050302030203" pitchFamily="66" charset="0"/>
                        </a:rPr>
                        <a:t>The “look and feel” that makes you recognizable)</a:t>
                      </a:r>
                      <a:endParaRPr lang="en-US" sz="900" b="0" i="1" u="none" strike="noStrike">
                        <a:solidFill>
                          <a:srgbClr val="000000"/>
                        </a:solidFill>
                        <a:effectLst/>
                        <a:latin typeface="Bradley Hand ITC" panose="03070402050302030203" pitchFamily="66" charset="0"/>
                      </a:endParaRPr>
                    </a:p>
                  </a:txBody>
                  <a:tcPr marL="0" marR="0" marT="0" marB="0" anchor="b"/>
                </a:tc>
                <a:tc hMerge="1">
                  <a:txBody>
                    <a:bodyPr/>
                    <a:lstStyle/>
                    <a:p>
                      <a:endParaRPr lang="nl-BE"/>
                    </a:p>
                  </a:txBody>
                  <a:tcPr/>
                </a:tc>
                <a:tc hMerge="1">
                  <a:txBody>
                    <a:bodyPr/>
                    <a:lstStyle/>
                    <a:p>
                      <a:endParaRPr lang="nl-BE"/>
                    </a:p>
                  </a:txBody>
                  <a:tcPr/>
                </a:tc>
                <a:tc>
                  <a:txBody>
                    <a:bodyPr/>
                    <a:lstStyle/>
                    <a:p>
                      <a:pPr algn="l" fontAlgn="b">
                        <a:buNone/>
                      </a:pPr>
                      <a:r>
                        <a:rPr lang="nl-BE" sz="700" u="none" strike="noStrike">
                          <a:effectLst/>
                        </a:rPr>
                        <a:t> </a:t>
                      </a:r>
                      <a:endParaRPr lang="nl-BE" sz="700" b="0" i="0" u="none" strike="noStrike">
                        <a:solidFill>
                          <a:srgbClr val="000000"/>
                        </a:solidFill>
                        <a:effectLst/>
                        <a:latin typeface="Calibri" panose="020F0502020204030204" pitchFamily="34" charset="0"/>
                      </a:endParaRPr>
                    </a:p>
                  </a:txBody>
                  <a:tcPr marL="0" marR="0" marT="0" marB="0" anchor="b"/>
                </a:tc>
                <a:tc gridSpan="3">
                  <a:txBody>
                    <a:bodyPr/>
                    <a:lstStyle/>
                    <a:p>
                      <a:pPr algn="l" fontAlgn="b">
                        <a:buNone/>
                      </a:pPr>
                      <a:r>
                        <a:rPr lang="en-US" sz="700" u="none" strike="noStrike">
                          <a:effectLst/>
                          <a:latin typeface="Bradley Hand ITC" panose="03070402050302030203" pitchFamily="66" charset="0"/>
                        </a:rPr>
                        <a:t>(</a:t>
                      </a:r>
                      <a:r>
                        <a:rPr lang="en-US" sz="900" u="none" strike="noStrike">
                          <a:effectLst/>
                          <a:latin typeface="Bradley Hand ITC" panose="03070402050302030203" pitchFamily="66" charset="0"/>
                        </a:rPr>
                        <a:t>The “rulebook” so everything stays consistent)</a:t>
                      </a:r>
                      <a:endParaRPr lang="en-US" sz="900" b="0" i="1" u="none" strike="noStrike">
                        <a:solidFill>
                          <a:srgbClr val="000000"/>
                        </a:solidFill>
                        <a:effectLst/>
                        <a:latin typeface="Bradley Hand ITC" panose="03070402050302030203" pitchFamily="66" charset="0"/>
                      </a:endParaRPr>
                    </a:p>
                  </a:txBody>
                  <a:tcPr marL="0" marR="0" marT="0" marB="0" anchor="b"/>
                </a:tc>
                <a:tc hMerge="1">
                  <a:txBody>
                    <a:bodyPr/>
                    <a:lstStyle/>
                    <a:p>
                      <a:endParaRPr lang="nl-BE"/>
                    </a:p>
                  </a:txBody>
                  <a:tcPr/>
                </a:tc>
                <a:tc hMerge="1">
                  <a:txBody>
                    <a:bodyPr/>
                    <a:lstStyle/>
                    <a:p>
                      <a:endParaRPr lang="nl-BE"/>
                    </a:p>
                  </a:txBody>
                  <a:tcPr/>
                </a:tc>
                <a:tc>
                  <a:txBody>
                    <a:bodyPr/>
                    <a:lstStyle/>
                    <a:p>
                      <a:pPr algn="l" fontAlgn="b">
                        <a:buNone/>
                      </a:pPr>
                      <a:r>
                        <a:rPr lang="nl-BE" sz="700" u="none" strike="noStrike">
                          <a:effectLst/>
                        </a:rPr>
                        <a:t> </a:t>
                      </a:r>
                      <a:endParaRPr lang="nl-BE"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30990334"/>
                  </a:ext>
                </a:extLst>
              </a:tr>
              <a:tr h="236786">
                <a:tc>
                  <a:txBody>
                    <a:bodyPr/>
                    <a:lstStyle/>
                    <a:p>
                      <a:pPr algn="l" fontAlgn="ctr">
                        <a:buNone/>
                      </a:pPr>
                      <a:r>
                        <a:rPr lang="nl-BE" sz="700" u="none" strike="noStrike">
                          <a:effectLst/>
                        </a:rPr>
                        <a:t> </a:t>
                      </a:r>
                      <a:endParaRPr lang="nl-BE" sz="700" b="0" i="0" u="none" strike="noStrike">
                        <a:solidFill>
                          <a:srgbClr val="000000"/>
                        </a:solidFill>
                        <a:effectLst/>
                        <a:latin typeface="Calibri" panose="020F0502020204030204" pitchFamily="34" charset="0"/>
                      </a:endParaRPr>
                    </a:p>
                  </a:txBody>
                  <a:tcPr marL="63824" marR="0" marT="0" marB="0" anchor="ctr"/>
                </a:tc>
                <a:tc gridSpan="2">
                  <a:txBody>
                    <a:bodyPr/>
                    <a:lstStyle/>
                    <a:p>
                      <a:pPr algn="l" fontAlgn="ctr">
                        <a:buNone/>
                      </a:pPr>
                      <a:endParaRPr lang="nl-BE" sz="700" b="0" i="0" u="none" strike="noStrike">
                        <a:solidFill>
                          <a:srgbClr val="000000"/>
                        </a:solidFill>
                        <a:effectLst/>
                        <a:latin typeface="Calibri" panose="020F0502020204030204" pitchFamily="34" charset="0"/>
                      </a:endParaRPr>
                    </a:p>
                  </a:txBody>
                  <a:tcPr marL="0" marR="0" marT="0" marB="0" anchor="b"/>
                </a:tc>
                <a:tc hMerge="1">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r>
                        <a:rPr lang="nl-BE" sz="700" u="none" strike="noStrike">
                          <a:effectLst/>
                        </a:rPr>
                        <a:t> </a:t>
                      </a:r>
                      <a:endParaRPr lang="nl-BE" sz="700" b="0" i="0" u="none" strike="noStrike">
                        <a:solidFill>
                          <a:srgbClr val="000000"/>
                        </a:solidFill>
                        <a:effectLst/>
                        <a:latin typeface="Calibri" panose="020F0502020204030204" pitchFamily="34" charset="0"/>
                      </a:endParaRPr>
                    </a:p>
                  </a:txBody>
                  <a:tcPr marL="0" marR="0" marT="0" marB="0" anchor="b"/>
                </a:tc>
                <a:tc gridSpan="2">
                  <a:txBody>
                    <a:bodyPr/>
                    <a:lstStyle/>
                    <a:p>
                      <a:pPr algn="l" fontAlgn="ctr">
                        <a:buNone/>
                      </a:pPr>
                      <a:r>
                        <a:rPr lang="nl-BE" sz="700" u="none" strike="noStrike">
                          <a:effectLst/>
                        </a:rPr>
                        <a:t> </a:t>
                      </a:r>
                      <a:endParaRPr lang="nl-BE" sz="700" b="0" i="0" u="none" strike="noStrike">
                        <a:solidFill>
                          <a:srgbClr val="000000"/>
                        </a:solidFill>
                        <a:effectLst/>
                        <a:latin typeface="Calibri" panose="020F0502020204030204" pitchFamily="34" charset="0"/>
                      </a:endParaRPr>
                    </a:p>
                  </a:txBody>
                  <a:tcPr marL="63824" marR="0" marT="0" marB="0" anchor="ctr"/>
                </a:tc>
                <a:tc hMerge="1">
                  <a:txBody>
                    <a:bodyPr/>
                    <a:lstStyle/>
                    <a:p>
                      <a:pPr algn="l" fontAlgn="ctr">
                        <a:buNone/>
                      </a:pPr>
                      <a:endParaRPr lang="nl-BE" sz="700" b="0" i="0" u="none" strike="noStrike">
                        <a:solidFill>
                          <a:srgbClr val="000000"/>
                        </a:solidFill>
                        <a:effectLst/>
                        <a:latin typeface="Calibri" panose="020F0502020204030204" pitchFamily="34" charset="0"/>
                      </a:endParaRPr>
                    </a:p>
                  </a:txBody>
                  <a:tcPr marL="63824" marR="0" marT="0" marB="0" anchor="ctr"/>
                </a:tc>
                <a:tc>
                  <a:txBody>
                    <a:bodyPr/>
                    <a:lstStyle/>
                    <a:p>
                      <a:pPr algn="l" fontAlgn="ctr">
                        <a:buNone/>
                      </a:pPr>
                      <a:endParaRPr lang="nl-BE" sz="700" b="0" i="0" u="none" strike="noStrike">
                        <a:solidFill>
                          <a:srgbClr val="000000"/>
                        </a:solidFill>
                        <a:effectLst/>
                        <a:latin typeface="Calibri" panose="020F0502020204030204" pitchFamily="34" charset="0"/>
                      </a:endParaRPr>
                    </a:p>
                  </a:txBody>
                  <a:tcPr marL="63824" marR="0" marT="0" marB="0" anchor="ctr"/>
                </a:tc>
                <a:tc>
                  <a:txBody>
                    <a:bodyPr/>
                    <a:lstStyle/>
                    <a:p>
                      <a:pPr algn="l" fontAlgn="b">
                        <a:buNone/>
                      </a:pPr>
                      <a:r>
                        <a:rPr lang="nl-BE" sz="700" u="none" strike="noStrike">
                          <a:effectLst/>
                        </a:rPr>
                        <a:t> </a:t>
                      </a:r>
                      <a:endParaRPr lang="nl-BE"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76179890"/>
                  </a:ext>
                </a:extLst>
              </a:tr>
              <a:tr h="236786">
                <a:tc>
                  <a:txBody>
                    <a:bodyPr/>
                    <a:lstStyle/>
                    <a:p>
                      <a:pPr algn="l" fontAlgn="ctr">
                        <a:buNone/>
                      </a:pPr>
                      <a:r>
                        <a:rPr lang="nl-BE" sz="700" u="none" strike="noStrike">
                          <a:effectLst/>
                        </a:rPr>
                        <a:t>Logo design</a:t>
                      </a:r>
                      <a:endParaRPr lang="nl-BE" sz="700" b="0" i="0" u="none" strike="noStrike">
                        <a:solidFill>
                          <a:srgbClr val="000000"/>
                        </a:solidFill>
                        <a:effectLst/>
                        <a:latin typeface="Calibri" panose="020F0502020204030204" pitchFamily="34" charset="0"/>
                      </a:endParaRPr>
                    </a:p>
                  </a:txBody>
                  <a:tcPr marL="63824" marR="0" marT="0" marB="0" anchor="ctr"/>
                </a:tc>
                <a:tc gridSpan="2">
                  <a:txBody>
                    <a:bodyPr/>
                    <a:lstStyle/>
                    <a:p>
                      <a:pPr algn="l" fontAlgn="ctr">
                        <a:buNone/>
                      </a:pPr>
                      <a:r>
                        <a:rPr lang="en-US" sz="700" u="none" strike="noStrike">
                          <a:effectLst/>
                        </a:rPr>
                        <a:t>Multiple variations (full, icon, monochrome).</a:t>
                      </a:r>
                      <a:endParaRPr lang="nl-BE" sz="700" b="0" i="0" u="none" strike="noStrike">
                        <a:solidFill>
                          <a:srgbClr val="000000"/>
                        </a:solidFill>
                        <a:effectLst/>
                        <a:latin typeface="Calibri" panose="020F0502020204030204" pitchFamily="34" charset="0"/>
                      </a:endParaRPr>
                    </a:p>
                  </a:txBody>
                  <a:tcPr marL="63824" marR="0" marT="0" marB="0" anchor="ctr"/>
                </a:tc>
                <a:tc hMerge="1">
                  <a:txBody>
                    <a:bodyPr/>
                    <a:lstStyle/>
                    <a:p>
                      <a:pPr algn="l" fontAlgn="ctr">
                        <a:buNone/>
                      </a:pPr>
                      <a:r>
                        <a:rPr lang="en-US" sz="700" u="none" strike="noStrike">
                          <a:effectLst/>
                        </a:rPr>
                        <a:t>Multiple variations (full, icon, monochrome).</a:t>
                      </a:r>
                      <a:endParaRPr lang="en-US" sz="700" b="0" i="0" u="none" strike="noStrike">
                        <a:solidFill>
                          <a:srgbClr val="000000"/>
                        </a:solidFill>
                        <a:effectLst/>
                        <a:latin typeface="Calibri" panose="020F0502020204030204" pitchFamily="34" charset="0"/>
                      </a:endParaRPr>
                    </a:p>
                  </a:txBody>
                  <a:tcPr marL="63824" marR="0" marT="0" marB="0" anchor="ctr"/>
                </a:tc>
                <a:tc>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gridSpan="3">
                  <a:txBody>
                    <a:bodyPr/>
                    <a:lstStyle/>
                    <a:p>
                      <a:pPr algn="l" fontAlgn="ctr">
                        <a:buNone/>
                      </a:pPr>
                      <a:r>
                        <a:rPr lang="en-US" sz="700" u="none" strike="noStrike">
                          <a:effectLst/>
                        </a:rPr>
                        <a:t>Brand style guide (PDF or online) covering:</a:t>
                      </a:r>
                      <a:endParaRPr lang="en-US" sz="700" b="1" i="0" u="none" strike="noStrike">
                        <a:solidFill>
                          <a:srgbClr val="000000"/>
                        </a:solidFill>
                        <a:effectLst/>
                        <a:latin typeface="Calibri" panose="020F0502020204030204" pitchFamily="34" charset="0"/>
                      </a:endParaRPr>
                    </a:p>
                  </a:txBody>
                  <a:tcPr marL="63824" marR="0" marT="0" marB="0" anchor="ctr"/>
                </a:tc>
                <a:tc hMerge="1">
                  <a:txBody>
                    <a:bodyPr/>
                    <a:lstStyle/>
                    <a:p>
                      <a:endParaRPr lang="nl-BE"/>
                    </a:p>
                  </a:txBody>
                  <a:tcPr/>
                </a:tc>
                <a:tc hMerge="1">
                  <a:txBody>
                    <a:bodyPr/>
                    <a:lstStyle/>
                    <a:p>
                      <a:endParaRPr lang="nl-BE"/>
                    </a:p>
                  </a:txBody>
                  <a:tcPr/>
                </a:tc>
                <a:tc>
                  <a:txBody>
                    <a:bodyPr/>
                    <a:lstStyle/>
                    <a:p>
                      <a:pPr algn="l" fontAlgn="b">
                        <a:buNone/>
                      </a:pPr>
                      <a:r>
                        <a:rPr lang="nl-BE" sz="700" u="none" strike="noStrike">
                          <a:effectLst/>
                        </a:rPr>
                        <a:t> </a:t>
                      </a:r>
                      <a:endParaRPr lang="nl-BE"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04810262"/>
                  </a:ext>
                </a:extLst>
              </a:tr>
              <a:tr h="236786">
                <a:tc>
                  <a:txBody>
                    <a:bodyPr/>
                    <a:lstStyle/>
                    <a:p>
                      <a:pPr algn="l" fontAlgn="ctr">
                        <a:buNone/>
                      </a:pPr>
                      <a:r>
                        <a:rPr lang="nl-BE" sz="700" u="none" strike="noStrike">
                          <a:effectLst/>
                        </a:rPr>
                        <a:t>Color palette</a:t>
                      </a:r>
                      <a:endParaRPr lang="nl-BE" sz="700" b="0" i="0" u="none" strike="noStrike">
                        <a:solidFill>
                          <a:srgbClr val="000000"/>
                        </a:solidFill>
                        <a:effectLst/>
                        <a:latin typeface="Calibri" panose="020F0502020204030204" pitchFamily="34" charset="0"/>
                      </a:endParaRPr>
                    </a:p>
                  </a:txBody>
                  <a:tcPr marL="63824" marR="0" marT="0" marB="0" anchor="ctr"/>
                </a:tc>
                <a:tc gridSpan="2">
                  <a:txBody>
                    <a:bodyPr/>
                    <a:lstStyle/>
                    <a:p>
                      <a:pPr algn="l" fontAlgn="ctr">
                        <a:buNone/>
                      </a:pPr>
                      <a:r>
                        <a:rPr lang="en-US" sz="700" u="none" strike="noStrike">
                          <a:effectLst/>
                        </a:rPr>
                        <a:t>Primary and secondary colors with usage rules.</a:t>
                      </a:r>
                      <a:endParaRPr lang="nl-BE" sz="700" b="0" i="0" u="none" strike="noStrike">
                        <a:solidFill>
                          <a:srgbClr val="000000"/>
                        </a:solidFill>
                        <a:effectLst/>
                        <a:latin typeface="Calibri" panose="020F0502020204030204" pitchFamily="34" charset="0"/>
                      </a:endParaRPr>
                    </a:p>
                  </a:txBody>
                  <a:tcPr marL="63824" marR="0" marT="0" marB="0" anchor="ctr"/>
                </a:tc>
                <a:tc hMerge="1">
                  <a:txBody>
                    <a:bodyPr/>
                    <a:lstStyle/>
                    <a:p>
                      <a:pPr algn="l" fontAlgn="ctr">
                        <a:buNone/>
                      </a:pPr>
                      <a:r>
                        <a:rPr lang="en-US" sz="700" u="none" strike="noStrike">
                          <a:effectLst/>
                        </a:rPr>
                        <a:t>Primary and secondary colors with usage rules.</a:t>
                      </a:r>
                      <a:endParaRPr lang="en-US" sz="700" b="0" i="0" u="none" strike="noStrike">
                        <a:solidFill>
                          <a:srgbClr val="000000"/>
                        </a:solidFill>
                        <a:effectLst/>
                        <a:latin typeface="Calibri" panose="020F0502020204030204" pitchFamily="34" charset="0"/>
                      </a:endParaRPr>
                    </a:p>
                  </a:txBody>
                  <a:tcPr marL="63824" marR="0" marT="0" marB="0" anchor="ctr"/>
                </a:tc>
                <a:tc>
                  <a:txBody>
                    <a:bodyPr/>
                    <a:lstStyle/>
                    <a:p>
                      <a:pPr algn="l" fontAlgn="b">
                        <a:buNone/>
                      </a:pPr>
                      <a:r>
                        <a:rPr lang="nl-BE" sz="700" u="none" strike="noStrike">
                          <a:effectLst/>
                        </a:rPr>
                        <a:t> </a:t>
                      </a:r>
                      <a:endParaRPr lang="nl-BE" sz="700" b="0" i="0" u="none" strike="noStrike">
                        <a:solidFill>
                          <a:srgbClr val="000000"/>
                        </a:solidFill>
                        <a:effectLst/>
                        <a:latin typeface="Calibri" panose="020F0502020204030204" pitchFamily="34" charset="0"/>
                      </a:endParaRPr>
                    </a:p>
                  </a:txBody>
                  <a:tcPr marL="0" marR="0" marT="0" marB="0" anchor="b"/>
                </a:tc>
                <a:tc>
                  <a:txBody>
                    <a:bodyPr/>
                    <a:lstStyle/>
                    <a:p>
                      <a:pPr algn="l" fontAlgn="ctr">
                        <a:buNone/>
                      </a:pPr>
                      <a:r>
                        <a:rPr lang="nl-BE" sz="700" u="none" strike="noStrike">
                          <a:effectLst/>
                        </a:rPr>
                        <a:t> </a:t>
                      </a:r>
                      <a:endParaRPr lang="nl-BE" sz="700" b="0" i="0" u="none" strike="noStrike">
                        <a:solidFill>
                          <a:srgbClr val="000000"/>
                        </a:solidFill>
                        <a:effectLst/>
                        <a:latin typeface="Calibri" panose="020F0502020204030204" pitchFamily="34" charset="0"/>
                      </a:endParaRPr>
                    </a:p>
                  </a:txBody>
                  <a:tcPr marL="127648" marR="0" marT="0" marB="0" anchor="ctr"/>
                </a:tc>
                <a:tc gridSpan="2">
                  <a:txBody>
                    <a:bodyPr/>
                    <a:lstStyle/>
                    <a:p>
                      <a:pPr algn="l" fontAlgn="ctr">
                        <a:buNone/>
                      </a:pPr>
                      <a:r>
                        <a:rPr lang="pt-BR" sz="700" u="none" strike="noStrike">
                          <a:effectLst/>
                        </a:rPr>
                        <a:t>Logo usage (dos and don’ts)</a:t>
                      </a:r>
                      <a:endParaRPr lang="nl-BE" sz="700" b="0" i="0" u="none" strike="noStrike">
                        <a:solidFill>
                          <a:srgbClr val="000000"/>
                        </a:solidFill>
                        <a:effectLst/>
                        <a:latin typeface="Calibri" panose="020F0502020204030204" pitchFamily="34" charset="0"/>
                      </a:endParaRPr>
                    </a:p>
                  </a:txBody>
                  <a:tcPr marL="127648" marR="0" marT="0" marB="0" anchor="ctr"/>
                </a:tc>
                <a:tc hMerge="1">
                  <a:txBody>
                    <a:bodyPr/>
                    <a:lstStyle/>
                    <a:p>
                      <a:pPr algn="l" fontAlgn="ctr">
                        <a:buNone/>
                      </a:pPr>
                      <a:r>
                        <a:rPr lang="pt-BR" sz="700" u="none" strike="noStrike">
                          <a:effectLst/>
                        </a:rPr>
                        <a:t>Logo usage (dos and don’ts)</a:t>
                      </a:r>
                      <a:endParaRPr lang="pt-BR" sz="700" b="0" i="0" u="none" strike="noStrike">
                        <a:solidFill>
                          <a:srgbClr val="000000"/>
                        </a:solidFill>
                        <a:effectLst/>
                        <a:latin typeface="Calibri" panose="020F0502020204030204" pitchFamily="34" charset="0"/>
                      </a:endParaRPr>
                    </a:p>
                  </a:txBody>
                  <a:tcPr marL="127648" marR="0" marT="0" marB="0" anchor="ctr"/>
                </a:tc>
                <a:tc>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67308730"/>
                  </a:ext>
                </a:extLst>
              </a:tr>
              <a:tr h="236786">
                <a:tc>
                  <a:txBody>
                    <a:bodyPr/>
                    <a:lstStyle/>
                    <a:p>
                      <a:pPr algn="l" fontAlgn="ctr">
                        <a:buNone/>
                      </a:pPr>
                      <a:r>
                        <a:rPr lang="nl-BE" sz="700" u="none" strike="noStrike">
                          <a:effectLst/>
                        </a:rPr>
                        <a:t>Typography</a:t>
                      </a:r>
                      <a:endParaRPr lang="nl-BE" sz="700" b="0" i="0" u="none" strike="noStrike">
                        <a:solidFill>
                          <a:srgbClr val="000000"/>
                        </a:solidFill>
                        <a:effectLst/>
                        <a:latin typeface="Calibri" panose="020F0502020204030204" pitchFamily="34" charset="0"/>
                      </a:endParaRPr>
                    </a:p>
                  </a:txBody>
                  <a:tcPr marL="63824" marR="0" marT="0" marB="0" anchor="ctr"/>
                </a:tc>
                <a:tc gridSpan="2">
                  <a:txBody>
                    <a:bodyPr/>
                    <a:lstStyle/>
                    <a:p>
                      <a:pPr algn="l" fontAlgn="ctr">
                        <a:buNone/>
                      </a:pPr>
                      <a:r>
                        <a:rPr lang="en-US" sz="700" u="none" strike="noStrike">
                          <a:effectLst/>
                        </a:rPr>
                        <a:t>Heading, body, and accent font families.</a:t>
                      </a:r>
                      <a:endParaRPr lang="nl-BE" sz="700" b="0" i="0" u="none" strike="noStrike">
                        <a:solidFill>
                          <a:srgbClr val="000000"/>
                        </a:solidFill>
                        <a:effectLst/>
                        <a:latin typeface="Calibri" panose="020F0502020204030204" pitchFamily="34" charset="0"/>
                      </a:endParaRPr>
                    </a:p>
                  </a:txBody>
                  <a:tcPr marL="63824" marR="0" marT="0" marB="0" anchor="ctr"/>
                </a:tc>
                <a:tc hMerge="1">
                  <a:txBody>
                    <a:bodyPr/>
                    <a:lstStyle/>
                    <a:p>
                      <a:pPr algn="l" fontAlgn="ctr">
                        <a:buNone/>
                      </a:pPr>
                      <a:r>
                        <a:rPr lang="en-US" sz="700" u="none" strike="noStrike">
                          <a:effectLst/>
                        </a:rPr>
                        <a:t>Heading, body, and accent font families.</a:t>
                      </a:r>
                      <a:endParaRPr lang="en-US" sz="700" b="0" i="0" u="none" strike="noStrike">
                        <a:solidFill>
                          <a:srgbClr val="000000"/>
                        </a:solidFill>
                        <a:effectLst/>
                        <a:latin typeface="Calibri" panose="020F0502020204030204" pitchFamily="34" charset="0"/>
                      </a:endParaRPr>
                    </a:p>
                  </a:txBody>
                  <a:tcPr marL="63824" marR="0" marT="0" marB="0" anchor="ctr"/>
                </a:tc>
                <a:tc>
                  <a:txBody>
                    <a:bodyPr/>
                    <a:lstStyle/>
                    <a:p>
                      <a:pPr algn="l" fontAlgn="b">
                        <a:buNone/>
                      </a:pPr>
                      <a:r>
                        <a:rPr lang="nl-BE" sz="700" u="none" strike="noStrike">
                          <a:effectLst/>
                        </a:rPr>
                        <a:t> </a:t>
                      </a:r>
                      <a:endParaRPr lang="nl-BE" sz="700" b="0" i="0" u="none" strike="noStrike">
                        <a:solidFill>
                          <a:srgbClr val="000000"/>
                        </a:solidFill>
                        <a:effectLst/>
                        <a:latin typeface="Calibri" panose="020F0502020204030204" pitchFamily="34" charset="0"/>
                      </a:endParaRPr>
                    </a:p>
                  </a:txBody>
                  <a:tcPr marL="0" marR="0" marT="0" marB="0" anchor="b"/>
                </a:tc>
                <a:tc>
                  <a:txBody>
                    <a:bodyPr/>
                    <a:lstStyle/>
                    <a:p>
                      <a:pPr algn="l" fontAlgn="ctr">
                        <a:buNone/>
                      </a:pPr>
                      <a:r>
                        <a:rPr lang="nl-BE" sz="700" u="none" strike="noStrike">
                          <a:effectLst/>
                        </a:rPr>
                        <a:t> </a:t>
                      </a:r>
                      <a:endParaRPr lang="nl-BE" sz="700" b="0" i="0" u="none" strike="noStrike">
                        <a:solidFill>
                          <a:srgbClr val="000000"/>
                        </a:solidFill>
                        <a:effectLst/>
                        <a:latin typeface="Calibri" panose="020F0502020204030204" pitchFamily="34" charset="0"/>
                      </a:endParaRPr>
                    </a:p>
                  </a:txBody>
                  <a:tcPr marL="127648" marR="0" marT="0" marB="0" anchor="ctr"/>
                </a:tc>
                <a:tc gridSpan="2">
                  <a:txBody>
                    <a:bodyPr/>
                    <a:lstStyle/>
                    <a:p>
                      <a:pPr algn="l" fontAlgn="ctr">
                        <a:buNone/>
                      </a:pPr>
                      <a:r>
                        <a:rPr lang="es-ES" sz="700" u="none" strike="noStrike">
                          <a:effectLst/>
                        </a:rPr>
                        <a:t>Color codes (RGB, HEX, CMYK, Pantone)</a:t>
                      </a:r>
                      <a:endParaRPr lang="nl-BE" sz="700" b="0" i="0" u="none" strike="noStrike">
                        <a:solidFill>
                          <a:srgbClr val="000000"/>
                        </a:solidFill>
                        <a:effectLst/>
                        <a:latin typeface="Calibri" panose="020F0502020204030204" pitchFamily="34" charset="0"/>
                      </a:endParaRPr>
                    </a:p>
                  </a:txBody>
                  <a:tcPr marL="127648" marR="0" marT="0" marB="0" anchor="ctr"/>
                </a:tc>
                <a:tc hMerge="1">
                  <a:txBody>
                    <a:bodyPr/>
                    <a:lstStyle/>
                    <a:p>
                      <a:pPr algn="l" fontAlgn="ctr">
                        <a:buNone/>
                      </a:pPr>
                      <a:r>
                        <a:rPr lang="es-ES" sz="700" u="none" strike="noStrike">
                          <a:effectLst/>
                        </a:rPr>
                        <a:t>Color codes (RGB, HEX, CMYK, Pantone)</a:t>
                      </a:r>
                      <a:endParaRPr lang="es-ES" sz="700" b="0" i="0" u="none" strike="noStrike">
                        <a:solidFill>
                          <a:srgbClr val="000000"/>
                        </a:solidFill>
                        <a:effectLst/>
                        <a:latin typeface="Calibri" panose="020F0502020204030204" pitchFamily="34" charset="0"/>
                      </a:endParaRPr>
                    </a:p>
                  </a:txBody>
                  <a:tcPr marL="127648" marR="0" marT="0" marB="0" anchor="ctr"/>
                </a:tc>
                <a:tc>
                  <a:txBody>
                    <a:bodyPr/>
                    <a:lstStyle/>
                    <a:p>
                      <a:pPr algn="l" fontAlgn="b">
                        <a:buNone/>
                      </a:pPr>
                      <a:r>
                        <a:rPr lang="nl-BE" sz="700" u="none" strike="noStrike">
                          <a:effectLst/>
                        </a:rPr>
                        <a:t> </a:t>
                      </a:r>
                      <a:endParaRPr lang="nl-BE"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39032683"/>
                  </a:ext>
                </a:extLst>
              </a:tr>
              <a:tr h="236786">
                <a:tc>
                  <a:txBody>
                    <a:bodyPr/>
                    <a:lstStyle/>
                    <a:p>
                      <a:pPr algn="l" fontAlgn="ctr">
                        <a:buNone/>
                      </a:pPr>
                      <a:r>
                        <a:rPr lang="nl-BE" sz="700" u="none" strike="noStrike">
                          <a:effectLst/>
                        </a:rPr>
                        <a:t>Visual language</a:t>
                      </a:r>
                      <a:endParaRPr lang="nl-BE" sz="700" b="0" i="0" u="none" strike="noStrike">
                        <a:solidFill>
                          <a:srgbClr val="000000"/>
                        </a:solidFill>
                        <a:effectLst/>
                        <a:latin typeface="Calibri" panose="020F0502020204030204" pitchFamily="34" charset="0"/>
                      </a:endParaRPr>
                    </a:p>
                  </a:txBody>
                  <a:tcPr marL="63824" marR="0" marT="0" marB="0" anchor="ctr"/>
                </a:tc>
                <a:tc gridSpan="2">
                  <a:txBody>
                    <a:bodyPr/>
                    <a:lstStyle/>
                    <a:p>
                      <a:pPr algn="l" fontAlgn="ctr">
                        <a:buNone/>
                      </a:pPr>
                      <a:r>
                        <a:rPr lang="en-US" sz="700" u="none" strike="noStrike">
                          <a:effectLst/>
                        </a:rPr>
                        <a:t>Patterns, shapes, textures, and style elements.</a:t>
                      </a:r>
                      <a:endParaRPr lang="nl-BE" sz="700" b="0" i="0" u="none" strike="noStrike">
                        <a:solidFill>
                          <a:srgbClr val="000000"/>
                        </a:solidFill>
                        <a:effectLst/>
                        <a:latin typeface="Calibri" panose="020F0502020204030204" pitchFamily="34" charset="0"/>
                      </a:endParaRPr>
                    </a:p>
                  </a:txBody>
                  <a:tcPr marL="63824" marR="0" marT="0" marB="0" anchor="ctr"/>
                </a:tc>
                <a:tc hMerge="1">
                  <a:txBody>
                    <a:bodyPr/>
                    <a:lstStyle/>
                    <a:p>
                      <a:pPr algn="l" fontAlgn="ctr">
                        <a:buNone/>
                      </a:pPr>
                      <a:r>
                        <a:rPr lang="en-US" sz="700" u="none" strike="noStrike">
                          <a:effectLst/>
                        </a:rPr>
                        <a:t>Patterns, shapes, textures, and style elements.</a:t>
                      </a:r>
                      <a:endParaRPr lang="en-US" sz="700" b="0" i="0" u="none" strike="noStrike">
                        <a:solidFill>
                          <a:srgbClr val="000000"/>
                        </a:solidFill>
                        <a:effectLst/>
                        <a:latin typeface="Calibri" panose="020F0502020204030204" pitchFamily="34" charset="0"/>
                      </a:endParaRPr>
                    </a:p>
                  </a:txBody>
                  <a:tcPr marL="63824" marR="0" marT="0" marB="0" anchor="ctr"/>
                </a:tc>
                <a:tc>
                  <a:txBody>
                    <a:bodyPr/>
                    <a:lstStyle/>
                    <a:p>
                      <a:pPr algn="l" fontAlgn="b">
                        <a:buNone/>
                      </a:pPr>
                      <a:r>
                        <a:rPr lang="nl-BE" sz="700" u="none" strike="noStrike">
                          <a:effectLst/>
                        </a:rPr>
                        <a:t> </a:t>
                      </a:r>
                      <a:endParaRPr lang="nl-BE" sz="700" b="0" i="0" u="none" strike="noStrike">
                        <a:solidFill>
                          <a:srgbClr val="000000"/>
                        </a:solidFill>
                        <a:effectLst/>
                        <a:latin typeface="Calibri" panose="020F0502020204030204" pitchFamily="34" charset="0"/>
                      </a:endParaRPr>
                    </a:p>
                  </a:txBody>
                  <a:tcPr marL="0" marR="0" marT="0" marB="0" anchor="b"/>
                </a:tc>
                <a:tc>
                  <a:txBody>
                    <a:bodyPr/>
                    <a:lstStyle/>
                    <a:p>
                      <a:pPr algn="l" fontAlgn="ctr">
                        <a:buNone/>
                      </a:pPr>
                      <a:r>
                        <a:rPr lang="nl-BE" sz="700" u="none" strike="noStrike">
                          <a:effectLst/>
                        </a:rPr>
                        <a:t> </a:t>
                      </a:r>
                      <a:endParaRPr lang="nl-BE" sz="700" b="0" i="0" u="none" strike="noStrike">
                        <a:solidFill>
                          <a:srgbClr val="000000"/>
                        </a:solidFill>
                        <a:effectLst/>
                        <a:latin typeface="Calibri" panose="020F0502020204030204" pitchFamily="34" charset="0"/>
                      </a:endParaRPr>
                    </a:p>
                  </a:txBody>
                  <a:tcPr marL="127648" marR="0" marT="0" marB="0" anchor="ctr"/>
                </a:tc>
                <a:tc gridSpan="2">
                  <a:txBody>
                    <a:bodyPr/>
                    <a:lstStyle/>
                    <a:p>
                      <a:pPr algn="l" fontAlgn="ctr">
                        <a:buNone/>
                      </a:pPr>
                      <a:r>
                        <a:rPr lang="nl-BE" sz="700" u="none" strike="noStrike">
                          <a:effectLst/>
                        </a:rPr>
                        <a:t>Typography rules</a:t>
                      </a:r>
                      <a:endParaRPr lang="nl-BE" sz="700" b="0" i="0" u="none" strike="noStrike">
                        <a:solidFill>
                          <a:srgbClr val="000000"/>
                        </a:solidFill>
                        <a:effectLst/>
                        <a:latin typeface="Calibri" panose="020F0502020204030204" pitchFamily="34" charset="0"/>
                      </a:endParaRPr>
                    </a:p>
                  </a:txBody>
                  <a:tcPr marL="127648" marR="0" marT="0" marB="0" anchor="ctr"/>
                </a:tc>
                <a:tc hMerge="1">
                  <a:txBody>
                    <a:bodyPr/>
                    <a:lstStyle/>
                    <a:p>
                      <a:pPr algn="l" fontAlgn="ctr">
                        <a:buNone/>
                      </a:pPr>
                      <a:r>
                        <a:rPr lang="nl-BE" sz="700" u="none" strike="noStrike">
                          <a:effectLst/>
                        </a:rPr>
                        <a:t>Typography rules</a:t>
                      </a:r>
                      <a:endParaRPr lang="nl-BE" sz="700" b="0" i="0" u="none" strike="noStrike">
                        <a:solidFill>
                          <a:srgbClr val="000000"/>
                        </a:solidFill>
                        <a:effectLst/>
                        <a:latin typeface="Calibri" panose="020F0502020204030204" pitchFamily="34" charset="0"/>
                      </a:endParaRPr>
                    </a:p>
                  </a:txBody>
                  <a:tcPr marL="127648" marR="0" marT="0" marB="0" anchor="ctr"/>
                </a:tc>
                <a:tc>
                  <a:txBody>
                    <a:bodyPr/>
                    <a:lstStyle/>
                    <a:p>
                      <a:pPr algn="l" fontAlgn="b">
                        <a:buNone/>
                      </a:pPr>
                      <a:r>
                        <a:rPr lang="nl-BE" sz="700" u="none" strike="noStrike">
                          <a:effectLst/>
                        </a:rPr>
                        <a:t> </a:t>
                      </a:r>
                      <a:endParaRPr lang="nl-BE"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17523829"/>
                  </a:ext>
                </a:extLst>
              </a:tr>
              <a:tr h="236786">
                <a:tc>
                  <a:txBody>
                    <a:bodyPr/>
                    <a:lstStyle/>
                    <a:p>
                      <a:pPr algn="l" fontAlgn="ctr">
                        <a:buNone/>
                      </a:pPr>
                      <a:r>
                        <a:rPr lang="nl-BE" sz="700" u="none" strike="noStrike">
                          <a:effectLst/>
                        </a:rPr>
                        <a:t>Imagery guidelines</a:t>
                      </a:r>
                      <a:endParaRPr lang="nl-BE" sz="700" b="0" i="0" u="none" strike="noStrike">
                        <a:solidFill>
                          <a:srgbClr val="000000"/>
                        </a:solidFill>
                        <a:effectLst/>
                        <a:latin typeface="Calibri" panose="020F0502020204030204" pitchFamily="34" charset="0"/>
                      </a:endParaRPr>
                    </a:p>
                  </a:txBody>
                  <a:tcPr marL="63824" marR="0" marT="0" marB="0" anchor="ctr"/>
                </a:tc>
                <a:tc gridSpan="2">
                  <a:txBody>
                    <a:bodyPr/>
                    <a:lstStyle/>
                    <a:p>
                      <a:pPr algn="l" fontAlgn="ctr">
                        <a:buNone/>
                      </a:pPr>
                      <a:r>
                        <a:rPr lang="nl-BE" sz="700" u="none" strike="noStrike">
                          <a:effectLst/>
                        </a:rPr>
                        <a:t>Photography, illustration, icon styles.</a:t>
                      </a:r>
                      <a:endParaRPr lang="nl-BE" sz="700" b="0" i="0" u="none" strike="noStrike">
                        <a:solidFill>
                          <a:srgbClr val="000000"/>
                        </a:solidFill>
                        <a:effectLst/>
                        <a:latin typeface="Calibri" panose="020F0502020204030204" pitchFamily="34" charset="0"/>
                      </a:endParaRPr>
                    </a:p>
                  </a:txBody>
                  <a:tcPr marL="63824" marR="0" marT="0" marB="0" anchor="ctr"/>
                </a:tc>
                <a:tc hMerge="1">
                  <a:txBody>
                    <a:bodyPr/>
                    <a:lstStyle/>
                    <a:p>
                      <a:pPr algn="l" fontAlgn="ctr">
                        <a:buNone/>
                      </a:pPr>
                      <a:r>
                        <a:rPr lang="nl-BE" sz="700" u="none" strike="noStrike">
                          <a:effectLst/>
                        </a:rPr>
                        <a:t>Photography, illustration, icon styles.</a:t>
                      </a:r>
                      <a:endParaRPr lang="nl-BE" sz="700" b="0" i="0" u="none" strike="noStrike">
                        <a:solidFill>
                          <a:srgbClr val="000000"/>
                        </a:solidFill>
                        <a:effectLst/>
                        <a:latin typeface="Calibri" panose="020F0502020204030204" pitchFamily="34" charset="0"/>
                      </a:endParaRPr>
                    </a:p>
                  </a:txBody>
                  <a:tcPr marL="63824" marR="0" marT="0" marB="0" anchor="ctr"/>
                </a:tc>
                <a:tc>
                  <a:txBody>
                    <a:bodyPr/>
                    <a:lstStyle/>
                    <a:p>
                      <a:pPr algn="l" fontAlgn="b">
                        <a:buNone/>
                      </a:pPr>
                      <a:r>
                        <a:rPr lang="nl-BE" sz="700" u="none" strike="noStrike">
                          <a:effectLst/>
                        </a:rPr>
                        <a:t> </a:t>
                      </a:r>
                      <a:endParaRPr lang="nl-BE" sz="700" b="0" i="0" u="none" strike="noStrike">
                        <a:solidFill>
                          <a:srgbClr val="000000"/>
                        </a:solidFill>
                        <a:effectLst/>
                        <a:latin typeface="Calibri" panose="020F0502020204030204" pitchFamily="34" charset="0"/>
                      </a:endParaRPr>
                    </a:p>
                  </a:txBody>
                  <a:tcPr marL="0" marR="0" marT="0" marB="0" anchor="b"/>
                </a:tc>
                <a:tc>
                  <a:txBody>
                    <a:bodyPr/>
                    <a:lstStyle/>
                    <a:p>
                      <a:pPr algn="l" fontAlgn="ctr">
                        <a:buNone/>
                      </a:pPr>
                      <a:r>
                        <a:rPr lang="nl-BE" sz="700" u="none" strike="noStrike">
                          <a:effectLst/>
                        </a:rPr>
                        <a:t> </a:t>
                      </a:r>
                      <a:endParaRPr lang="nl-BE" sz="700" b="0" i="0" u="none" strike="noStrike">
                        <a:solidFill>
                          <a:srgbClr val="000000"/>
                        </a:solidFill>
                        <a:effectLst/>
                        <a:latin typeface="Calibri" panose="020F0502020204030204" pitchFamily="34" charset="0"/>
                      </a:endParaRPr>
                    </a:p>
                  </a:txBody>
                  <a:tcPr marL="127648" marR="0" marT="0" marB="0" anchor="ctr"/>
                </a:tc>
                <a:tc gridSpan="2">
                  <a:txBody>
                    <a:bodyPr/>
                    <a:lstStyle/>
                    <a:p>
                      <a:pPr algn="l" fontAlgn="ctr">
                        <a:buNone/>
                      </a:pPr>
                      <a:r>
                        <a:rPr lang="nl-BE" sz="700" u="none" strike="noStrike">
                          <a:effectLst/>
                        </a:rPr>
                        <a:t>Photography and iconography style</a:t>
                      </a:r>
                      <a:endParaRPr lang="nl-BE" sz="700" b="0" i="0" u="none" strike="noStrike">
                        <a:solidFill>
                          <a:srgbClr val="000000"/>
                        </a:solidFill>
                        <a:effectLst/>
                        <a:latin typeface="Calibri" panose="020F0502020204030204" pitchFamily="34" charset="0"/>
                      </a:endParaRPr>
                    </a:p>
                  </a:txBody>
                  <a:tcPr marL="127648" marR="0" marT="0" marB="0" anchor="ctr"/>
                </a:tc>
                <a:tc hMerge="1">
                  <a:txBody>
                    <a:bodyPr/>
                    <a:lstStyle/>
                    <a:p>
                      <a:pPr algn="l" fontAlgn="ctr">
                        <a:buNone/>
                      </a:pPr>
                      <a:r>
                        <a:rPr lang="nl-BE" sz="700" u="none" strike="noStrike">
                          <a:effectLst/>
                        </a:rPr>
                        <a:t>Photography and iconography style</a:t>
                      </a:r>
                      <a:endParaRPr lang="nl-BE" sz="700" b="0" i="0" u="none" strike="noStrike">
                        <a:solidFill>
                          <a:srgbClr val="000000"/>
                        </a:solidFill>
                        <a:effectLst/>
                        <a:latin typeface="Calibri" panose="020F0502020204030204" pitchFamily="34" charset="0"/>
                      </a:endParaRPr>
                    </a:p>
                  </a:txBody>
                  <a:tcPr marL="127648" marR="0" marT="0" marB="0" anchor="ctr"/>
                </a:tc>
                <a:tc>
                  <a:txBody>
                    <a:bodyPr/>
                    <a:lstStyle/>
                    <a:p>
                      <a:pPr algn="l" fontAlgn="b">
                        <a:buNone/>
                      </a:pPr>
                      <a:r>
                        <a:rPr lang="nl-BE" sz="700" u="none" strike="noStrike">
                          <a:effectLst/>
                        </a:rPr>
                        <a:t> </a:t>
                      </a:r>
                      <a:endParaRPr lang="nl-BE"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66338206"/>
                  </a:ext>
                </a:extLst>
              </a:tr>
              <a:tr h="236786">
                <a:tc>
                  <a:txBody>
                    <a:bodyPr/>
                    <a:lstStyle/>
                    <a:p>
                      <a:pPr algn="l" fontAlgn="ctr">
                        <a:buNone/>
                      </a:pPr>
                      <a:r>
                        <a:rPr lang="nl-BE" sz="700" u="none" strike="noStrike">
                          <a:effectLst/>
                        </a:rPr>
                        <a:t>Tone of voice</a:t>
                      </a:r>
                      <a:endParaRPr lang="nl-BE" sz="700" b="0" i="0" u="none" strike="noStrike">
                        <a:solidFill>
                          <a:srgbClr val="000000"/>
                        </a:solidFill>
                        <a:effectLst/>
                        <a:latin typeface="Calibri" panose="020F0502020204030204" pitchFamily="34" charset="0"/>
                      </a:endParaRPr>
                    </a:p>
                  </a:txBody>
                  <a:tcPr marL="63824" marR="0" marT="0" marB="0" anchor="ctr"/>
                </a:tc>
                <a:tc gridSpan="2">
                  <a:txBody>
                    <a:bodyPr/>
                    <a:lstStyle/>
                    <a:p>
                      <a:pPr algn="l" fontAlgn="ctr">
                        <a:buNone/>
                      </a:pPr>
                      <a:r>
                        <a:rPr lang="en-US" sz="700" u="none" strike="noStrike">
                          <a:effectLst/>
                        </a:rPr>
                        <a:t>How the brand speaks in text and speech.</a:t>
                      </a:r>
                      <a:endParaRPr lang="nl-BE" sz="700" b="0" i="0" u="none" strike="noStrike">
                        <a:solidFill>
                          <a:srgbClr val="000000"/>
                        </a:solidFill>
                        <a:effectLst/>
                        <a:latin typeface="Calibri" panose="020F0502020204030204" pitchFamily="34" charset="0"/>
                      </a:endParaRPr>
                    </a:p>
                  </a:txBody>
                  <a:tcPr marL="63824" marR="0" marT="0" marB="0" anchor="ctr"/>
                </a:tc>
                <a:tc hMerge="1">
                  <a:txBody>
                    <a:bodyPr/>
                    <a:lstStyle/>
                    <a:p>
                      <a:pPr algn="l" fontAlgn="ctr">
                        <a:buNone/>
                      </a:pPr>
                      <a:r>
                        <a:rPr lang="en-US" sz="700" u="none" strike="noStrike">
                          <a:effectLst/>
                        </a:rPr>
                        <a:t>How the brand speaks in text and speech.</a:t>
                      </a:r>
                      <a:endParaRPr lang="en-US" sz="700" b="0" i="0" u="none" strike="noStrike">
                        <a:solidFill>
                          <a:srgbClr val="000000"/>
                        </a:solidFill>
                        <a:effectLst/>
                        <a:latin typeface="Calibri" panose="020F0502020204030204" pitchFamily="34" charset="0"/>
                      </a:endParaRPr>
                    </a:p>
                  </a:txBody>
                  <a:tcPr marL="63824" marR="0" marT="0" marB="0" anchor="ctr"/>
                </a:tc>
                <a:tc>
                  <a:txBody>
                    <a:bodyPr/>
                    <a:lstStyle/>
                    <a:p>
                      <a:pPr algn="l" fontAlgn="b">
                        <a:buNone/>
                      </a:pPr>
                      <a:r>
                        <a:rPr lang="nl-BE" sz="700" u="none" strike="noStrike">
                          <a:effectLst/>
                        </a:rPr>
                        <a:t> </a:t>
                      </a:r>
                      <a:endParaRPr lang="nl-BE" sz="700" b="0" i="0" u="none" strike="noStrike">
                        <a:solidFill>
                          <a:srgbClr val="000000"/>
                        </a:solidFill>
                        <a:effectLst/>
                        <a:latin typeface="Calibri" panose="020F0502020204030204" pitchFamily="34" charset="0"/>
                      </a:endParaRPr>
                    </a:p>
                  </a:txBody>
                  <a:tcPr marL="0" marR="0" marT="0" marB="0" anchor="b"/>
                </a:tc>
                <a:tc>
                  <a:txBody>
                    <a:bodyPr/>
                    <a:lstStyle/>
                    <a:p>
                      <a:pPr algn="l" fontAlgn="ctr">
                        <a:buNone/>
                      </a:pPr>
                      <a:r>
                        <a:rPr lang="nl-BE" sz="700" u="none" strike="noStrike">
                          <a:effectLst/>
                        </a:rPr>
                        <a:t> </a:t>
                      </a:r>
                      <a:endParaRPr lang="nl-BE" sz="700" b="0" i="0" u="none" strike="noStrike">
                        <a:solidFill>
                          <a:srgbClr val="000000"/>
                        </a:solidFill>
                        <a:effectLst/>
                        <a:latin typeface="Calibri" panose="020F0502020204030204" pitchFamily="34" charset="0"/>
                      </a:endParaRPr>
                    </a:p>
                  </a:txBody>
                  <a:tcPr marL="127648" marR="0" marT="0" marB="0" anchor="ctr"/>
                </a:tc>
                <a:tc gridSpan="2">
                  <a:txBody>
                    <a:bodyPr/>
                    <a:lstStyle/>
                    <a:p>
                      <a:pPr algn="l" fontAlgn="ctr">
                        <a:buNone/>
                      </a:pPr>
                      <a:r>
                        <a:rPr lang="nl-BE" sz="700" u="none" strike="noStrike">
                          <a:effectLst/>
                        </a:rPr>
                        <a:t>Tone of voice examples</a:t>
                      </a:r>
                      <a:endParaRPr lang="nl-BE" sz="700" b="0" i="0" u="none" strike="noStrike">
                        <a:solidFill>
                          <a:srgbClr val="000000"/>
                        </a:solidFill>
                        <a:effectLst/>
                        <a:latin typeface="Calibri" panose="020F0502020204030204" pitchFamily="34" charset="0"/>
                      </a:endParaRPr>
                    </a:p>
                  </a:txBody>
                  <a:tcPr marL="127648" marR="0" marT="0" marB="0" anchor="ctr"/>
                </a:tc>
                <a:tc hMerge="1">
                  <a:txBody>
                    <a:bodyPr/>
                    <a:lstStyle/>
                    <a:p>
                      <a:pPr algn="l" fontAlgn="ctr">
                        <a:buNone/>
                      </a:pPr>
                      <a:r>
                        <a:rPr lang="nl-BE" sz="700" u="none" strike="noStrike">
                          <a:effectLst/>
                        </a:rPr>
                        <a:t>Tone of voice examples</a:t>
                      </a:r>
                      <a:endParaRPr lang="nl-BE" sz="700" b="0" i="0" u="none" strike="noStrike">
                        <a:solidFill>
                          <a:srgbClr val="000000"/>
                        </a:solidFill>
                        <a:effectLst/>
                        <a:latin typeface="Calibri" panose="020F0502020204030204" pitchFamily="34" charset="0"/>
                      </a:endParaRPr>
                    </a:p>
                  </a:txBody>
                  <a:tcPr marL="127648" marR="0" marT="0" marB="0" anchor="ctr"/>
                </a:tc>
                <a:tc>
                  <a:txBody>
                    <a:bodyPr/>
                    <a:lstStyle/>
                    <a:p>
                      <a:pPr algn="l" fontAlgn="b">
                        <a:buNone/>
                      </a:pPr>
                      <a:r>
                        <a:rPr lang="nl-BE" sz="700" u="none" strike="noStrike">
                          <a:effectLst/>
                        </a:rPr>
                        <a:t> </a:t>
                      </a:r>
                      <a:endParaRPr lang="nl-BE"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21524974"/>
                  </a:ext>
                </a:extLst>
              </a:tr>
              <a:tr h="236786">
                <a:tc>
                  <a:txBody>
                    <a:bodyPr/>
                    <a:lstStyle/>
                    <a:p>
                      <a:pPr algn="l" fontAlgn="ctr">
                        <a:buNone/>
                      </a:pPr>
                      <a:r>
                        <a:rPr lang="nl-BE" sz="700" u="none" strike="noStrike">
                          <a:effectLst/>
                        </a:rPr>
                        <a:t>Tagline / slogan</a:t>
                      </a:r>
                      <a:endParaRPr lang="nl-BE" sz="700" b="0" i="0" u="none" strike="noStrike">
                        <a:solidFill>
                          <a:srgbClr val="000000"/>
                        </a:solidFill>
                        <a:effectLst/>
                        <a:latin typeface="Calibri" panose="020F0502020204030204" pitchFamily="34" charset="0"/>
                      </a:endParaRPr>
                    </a:p>
                  </a:txBody>
                  <a:tcPr marL="63824" marR="0" marT="0" marB="0" anchor="ctr"/>
                </a:tc>
                <a:tc gridSpan="2">
                  <a:txBody>
                    <a:bodyPr/>
                    <a:lstStyle/>
                    <a:p>
                      <a:pPr algn="l" fontAlgn="ctr">
                        <a:buNone/>
                      </a:pPr>
                      <a:r>
                        <a:rPr lang="nl-BE" sz="700" u="none" strike="noStrike">
                          <a:effectLst/>
                        </a:rPr>
                        <a:t>Short memorable phrase.</a:t>
                      </a:r>
                      <a:endParaRPr lang="nl-BE" sz="700" b="0" i="0" u="none" strike="noStrike">
                        <a:solidFill>
                          <a:srgbClr val="000000"/>
                        </a:solidFill>
                        <a:effectLst/>
                        <a:latin typeface="Calibri" panose="020F0502020204030204" pitchFamily="34" charset="0"/>
                      </a:endParaRPr>
                    </a:p>
                  </a:txBody>
                  <a:tcPr marL="63824" marR="0" marT="0" marB="0" anchor="ctr"/>
                </a:tc>
                <a:tc hMerge="1">
                  <a:txBody>
                    <a:bodyPr/>
                    <a:lstStyle/>
                    <a:p>
                      <a:pPr algn="l" fontAlgn="ctr">
                        <a:buNone/>
                      </a:pPr>
                      <a:r>
                        <a:rPr lang="nl-BE" sz="700" u="none" strike="noStrike">
                          <a:effectLst/>
                        </a:rPr>
                        <a:t>Short memorable phrase.</a:t>
                      </a:r>
                      <a:endParaRPr lang="nl-BE" sz="700" b="0" i="0" u="none" strike="noStrike">
                        <a:solidFill>
                          <a:srgbClr val="000000"/>
                        </a:solidFill>
                        <a:effectLst/>
                        <a:latin typeface="Calibri" panose="020F0502020204030204" pitchFamily="34" charset="0"/>
                      </a:endParaRPr>
                    </a:p>
                  </a:txBody>
                  <a:tcPr marL="63824" marR="0" marT="0" marB="0" anchor="ctr"/>
                </a:tc>
                <a:tc>
                  <a:txBody>
                    <a:bodyPr/>
                    <a:lstStyle/>
                    <a:p>
                      <a:pPr algn="l" fontAlgn="b">
                        <a:buNone/>
                      </a:pPr>
                      <a:r>
                        <a:rPr lang="nl-BE" sz="700" u="none" strike="noStrike">
                          <a:effectLst/>
                        </a:rPr>
                        <a:t> </a:t>
                      </a:r>
                      <a:endParaRPr lang="nl-BE" sz="700" b="0" i="0" u="none" strike="noStrike">
                        <a:solidFill>
                          <a:srgbClr val="000000"/>
                        </a:solidFill>
                        <a:effectLst/>
                        <a:latin typeface="Calibri" panose="020F0502020204030204" pitchFamily="34" charset="0"/>
                      </a:endParaRPr>
                    </a:p>
                  </a:txBody>
                  <a:tcPr marL="0" marR="0" marT="0" marB="0" anchor="b"/>
                </a:tc>
                <a:tc>
                  <a:txBody>
                    <a:bodyPr/>
                    <a:lstStyle/>
                    <a:p>
                      <a:pPr algn="l" fontAlgn="ctr">
                        <a:buNone/>
                      </a:pPr>
                      <a:r>
                        <a:rPr lang="nl-BE" sz="700" u="none" strike="noStrike">
                          <a:effectLst/>
                        </a:rPr>
                        <a:t> </a:t>
                      </a:r>
                      <a:endParaRPr lang="nl-BE" sz="700" b="0" i="0" u="none" strike="noStrike">
                        <a:solidFill>
                          <a:srgbClr val="000000"/>
                        </a:solidFill>
                        <a:effectLst/>
                        <a:latin typeface="Calibri" panose="020F0502020204030204" pitchFamily="34" charset="0"/>
                      </a:endParaRPr>
                    </a:p>
                  </a:txBody>
                  <a:tcPr marL="127648" marR="0" marT="0" marB="0" anchor="ctr"/>
                </a:tc>
                <a:tc gridSpan="2">
                  <a:txBody>
                    <a:bodyPr/>
                    <a:lstStyle/>
                    <a:p>
                      <a:pPr algn="l" fontAlgn="ctr">
                        <a:buNone/>
                      </a:pPr>
                      <a:r>
                        <a:rPr lang="en-US" sz="700" u="none" strike="noStrike">
                          <a:effectLst/>
                        </a:rPr>
                        <a:t>Example layouts for marketing assets</a:t>
                      </a:r>
                      <a:endParaRPr lang="nl-BE" sz="700" b="0" i="0" u="none" strike="noStrike">
                        <a:solidFill>
                          <a:srgbClr val="000000"/>
                        </a:solidFill>
                        <a:effectLst/>
                        <a:latin typeface="Calibri" panose="020F0502020204030204" pitchFamily="34" charset="0"/>
                      </a:endParaRPr>
                    </a:p>
                  </a:txBody>
                  <a:tcPr marL="127648" marR="0" marT="0" marB="0" anchor="ctr"/>
                </a:tc>
                <a:tc hMerge="1">
                  <a:txBody>
                    <a:bodyPr/>
                    <a:lstStyle/>
                    <a:p>
                      <a:pPr algn="l" fontAlgn="ctr">
                        <a:buNone/>
                      </a:pPr>
                      <a:r>
                        <a:rPr lang="en-US" sz="700" u="none" strike="noStrike">
                          <a:effectLst/>
                        </a:rPr>
                        <a:t>Example layouts for marketing assets</a:t>
                      </a:r>
                      <a:endParaRPr lang="en-US" sz="700" b="0" i="0" u="none" strike="noStrike">
                        <a:solidFill>
                          <a:srgbClr val="000000"/>
                        </a:solidFill>
                        <a:effectLst/>
                        <a:latin typeface="Calibri" panose="020F0502020204030204" pitchFamily="34" charset="0"/>
                      </a:endParaRPr>
                    </a:p>
                  </a:txBody>
                  <a:tcPr marL="127648" marR="0" marT="0" marB="0" anchor="ctr"/>
                </a:tc>
                <a:tc>
                  <a:txBody>
                    <a:bodyPr/>
                    <a:lstStyle/>
                    <a:p>
                      <a:pPr algn="l" fontAlgn="b">
                        <a:buNone/>
                      </a:pPr>
                      <a:r>
                        <a:rPr lang="nl-BE" sz="700" u="none" strike="noStrike">
                          <a:effectLst/>
                        </a:rPr>
                        <a:t> </a:t>
                      </a:r>
                      <a:endParaRPr lang="nl-BE"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6848675"/>
                  </a:ext>
                </a:extLst>
              </a:tr>
              <a:tr h="236786">
                <a:tc>
                  <a:txBody>
                    <a:bodyPr/>
                    <a:lstStyle/>
                    <a:p>
                      <a:pPr algn="l" fontAlgn="ctr">
                        <a:buNone/>
                      </a:pPr>
                      <a:r>
                        <a:rPr lang="nl-BE" sz="700" u="none" strike="noStrike">
                          <a:effectLst/>
                        </a:rPr>
                        <a:t>Brand story</a:t>
                      </a:r>
                      <a:endParaRPr lang="nl-BE" sz="700" b="0" i="0" u="none" strike="noStrike">
                        <a:solidFill>
                          <a:srgbClr val="000000"/>
                        </a:solidFill>
                        <a:effectLst/>
                        <a:latin typeface="Calibri" panose="020F0502020204030204" pitchFamily="34" charset="0"/>
                      </a:endParaRPr>
                    </a:p>
                  </a:txBody>
                  <a:tcPr marL="63824" marR="0" marT="0" marB="0" anchor="ctr"/>
                </a:tc>
                <a:tc gridSpan="2">
                  <a:txBody>
                    <a:bodyPr/>
                    <a:lstStyle/>
                    <a:p>
                      <a:pPr algn="l" fontAlgn="ctr">
                        <a:buNone/>
                      </a:pPr>
                      <a:r>
                        <a:rPr lang="en-US" sz="700" u="none" strike="noStrike">
                          <a:effectLst/>
                        </a:rPr>
                        <a:t>A narrative that emotionally connects.</a:t>
                      </a:r>
                      <a:endParaRPr lang="nl-BE" sz="700" b="0" i="0" u="none" strike="noStrike">
                        <a:solidFill>
                          <a:srgbClr val="000000"/>
                        </a:solidFill>
                        <a:effectLst/>
                        <a:latin typeface="Calibri" panose="020F0502020204030204" pitchFamily="34" charset="0"/>
                      </a:endParaRPr>
                    </a:p>
                  </a:txBody>
                  <a:tcPr marL="63824" marR="0" marT="0" marB="0" anchor="ctr"/>
                </a:tc>
                <a:tc hMerge="1">
                  <a:txBody>
                    <a:bodyPr/>
                    <a:lstStyle/>
                    <a:p>
                      <a:pPr algn="l" fontAlgn="ctr">
                        <a:buNone/>
                      </a:pPr>
                      <a:r>
                        <a:rPr lang="en-US" sz="700" u="none" strike="noStrike">
                          <a:effectLst/>
                        </a:rPr>
                        <a:t>A narrative that emotionally connects.</a:t>
                      </a:r>
                      <a:endParaRPr lang="en-US" sz="700" b="0" i="0" u="none" strike="noStrike">
                        <a:solidFill>
                          <a:srgbClr val="000000"/>
                        </a:solidFill>
                        <a:effectLst/>
                        <a:latin typeface="Calibri" panose="020F0502020204030204" pitchFamily="34" charset="0"/>
                      </a:endParaRPr>
                    </a:p>
                  </a:txBody>
                  <a:tcPr marL="63824" marR="0" marT="0" marB="0" anchor="ctr"/>
                </a:tc>
                <a:tc>
                  <a:txBody>
                    <a:bodyPr/>
                    <a:lstStyle/>
                    <a:p>
                      <a:pPr algn="l" fontAlgn="b">
                        <a:buNone/>
                      </a:pPr>
                      <a:r>
                        <a:rPr lang="nl-BE" sz="700" u="none" strike="noStrike">
                          <a:effectLst/>
                        </a:rPr>
                        <a:t> </a:t>
                      </a:r>
                      <a:endParaRPr lang="nl-BE" sz="700" b="0" i="0" u="none" strike="noStrike">
                        <a:solidFill>
                          <a:srgbClr val="000000"/>
                        </a:solidFill>
                        <a:effectLst/>
                        <a:latin typeface="Calibri" panose="020F0502020204030204" pitchFamily="34" charset="0"/>
                      </a:endParaRPr>
                    </a:p>
                  </a:txBody>
                  <a:tcPr marL="0" marR="0" marT="0" marB="0"/>
                </a:tc>
                <a:tc>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gridSpan="2">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hMerge="1">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62673491"/>
                  </a:ext>
                </a:extLst>
              </a:tr>
              <a:tr h="236786">
                <a:tc>
                  <a:txBody>
                    <a:bodyPr/>
                    <a:lstStyle/>
                    <a:p>
                      <a:pPr algn="l" fontAlgn="ctr">
                        <a:buNone/>
                      </a:pPr>
                      <a:r>
                        <a:rPr lang="nl-BE" sz="700" u="none" strike="noStrike">
                          <a:effectLst/>
                        </a:rPr>
                        <a:t>Design mockups</a:t>
                      </a:r>
                      <a:endParaRPr lang="nl-BE" sz="700" b="0" i="0" u="none" strike="noStrike">
                        <a:solidFill>
                          <a:srgbClr val="000000"/>
                        </a:solidFill>
                        <a:effectLst/>
                        <a:latin typeface="Calibri" panose="020F0502020204030204" pitchFamily="34" charset="0"/>
                      </a:endParaRPr>
                    </a:p>
                  </a:txBody>
                  <a:tcPr marL="63824" marR="0" marT="0" marB="0" anchor="ctr"/>
                </a:tc>
                <a:tc gridSpan="2">
                  <a:txBody>
                    <a:bodyPr/>
                    <a:lstStyle/>
                    <a:p>
                      <a:pPr algn="l" fontAlgn="ctr">
                        <a:buNone/>
                      </a:pPr>
                      <a:r>
                        <a:rPr lang="en-US" sz="700" u="none" strike="noStrike">
                          <a:effectLst/>
                        </a:rPr>
                        <a:t>e-mail headers, business cards, website header, packaging, </a:t>
                      </a:r>
                      <a:endParaRPr lang="nl-BE" sz="700" b="0" i="0" u="none" strike="noStrike">
                        <a:solidFill>
                          <a:srgbClr val="000000"/>
                        </a:solidFill>
                        <a:effectLst/>
                        <a:latin typeface="Calibri" panose="020F0502020204030204" pitchFamily="34" charset="0"/>
                      </a:endParaRPr>
                    </a:p>
                  </a:txBody>
                  <a:tcPr marL="63824" marR="0" marT="0" marB="0" anchor="ctr"/>
                </a:tc>
                <a:tc hMerge="1">
                  <a:txBody>
                    <a:bodyPr/>
                    <a:lstStyle/>
                    <a:p>
                      <a:pPr algn="l" fontAlgn="ctr">
                        <a:buNone/>
                      </a:pPr>
                      <a:r>
                        <a:rPr lang="en-US" sz="700" u="none" strike="noStrike">
                          <a:effectLst/>
                        </a:rPr>
                        <a:t>e-mail headers, business cards, website header, packaging, </a:t>
                      </a:r>
                      <a:endParaRPr lang="en-US" sz="700" b="0" i="0" u="none" strike="noStrike">
                        <a:solidFill>
                          <a:srgbClr val="000000"/>
                        </a:solidFill>
                        <a:effectLst/>
                        <a:latin typeface="Calibri" panose="020F0502020204030204" pitchFamily="34" charset="0"/>
                      </a:endParaRPr>
                    </a:p>
                  </a:txBody>
                  <a:tcPr marL="63824" marR="0" marT="0" marB="0" anchor="ctr"/>
                </a:tc>
                <a:tc>
                  <a:txBody>
                    <a:bodyPr/>
                    <a:lstStyle/>
                    <a:p>
                      <a:pPr algn="l" fontAlgn="b">
                        <a:buNone/>
                      </a:pPr>
                      <a:r>
                        <a:rPr lang="nl-BE" sz="700" u="none" strike="noStrike">
                          <a:effectLst/>
                        </a:rPr>
                        <a:t> </a:t>
                      </a:r>
                      <a:endParaRPr lang="nl-BE" sz="7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gridSpan="2">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hMerge="1">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27579054"/>
                  </a:ext>
                </a:extLst>
              </a:tr>
              <a:tr h="236786">
                <a:tc>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gridSpan="2">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hMerge="1">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gridSpan="2">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hMerge="1">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29946131"/>
                  </a:ext>
                </a:extLst>
              </a:tr>
              <a:tr h="236786">
                <a:tc gridSpan="3">
                  <a:txBody>
                    <a:bodyPr/>
                    <a:lstStyle/>
                    <a:p>
                      <a:pPr algn="l" fontAlgn="ctr">
                        <a:buNone/>
                      </a:pPr>
                      <a:r>
                        <a:rPr lang="nl-BE" sz="900" b="1" u="none" strike="noStrike">
                          <a:effectLst/>
                        </a:rPr>
                        <a:t>Brand Collateral &amp; Marketing Assets</a:t>
                      </a:r>
                      <a:endParaRPr lang="nl-BE" sz="900" b="1" i="0" u="none" strike="noStrike">
                        <a:solidFill>
                          <a:srgbClr val="000000"/>
                        </a:solidFill>
                        <a:effectLst/>
                        <a:latin typeface="Calibri" panose="020F0502020204030204" pitchFamily="34" charset="0"/>
                      </a:endParaRPr>
                    </a:p>
                  </a:txBody>
                  <a:tcPr marL="0" marR="0" marT="0" marB="0" anchor="ctr"/>
                </a:tc>
                <a:tc hMerge="1">
                  <a:txBody>
                    <a:bodyPr/>
                    <a:lstStyle/>
                    <a:p>
                      <a:endParaRPr lang="nl-BE"/>
                    </a:p>
                  </a:txBody>
                  <a:tcPr/>
                </a:tc>
                <a:tc hMerge="1">
                  <a:txBody>
                    <a:bodyPr/>
                    <a:lstStyle/>
                    <a:p>
                      <a:endParaRPr lang="nl-BE"/>
                    </a:p>
                  </a:txBody>
                  <a:tcPr/>
                </a:tc>
                <a:tc>
                  <a:txBody>
                    <a:bodyPr/>
                    <a:lstStyle/>
                    <a:p>
                      <a:pPr algn="l" fontAlgn="b">
                        <a:buNone/>
                      </a:pPr>
                      <a:r>
                        <a:rPr lang="nl-BE" sz="700" u="none" strike="noStrike">
                          <a:effectLst/>
                        </a:rPr>
                        <a:t> </a:t>
                      </a:r>
                      <a:endParaRPr lang="nl-BE" sz="7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gridSpan="2">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hMerge="1">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28674289"/>
                  </a:ext>
                </a:extLst>
              </a:tr>
              <a:tr h="236786">
                <a:tc>
                  <a:txBody>
                    <a:bodyPr/>
                    <a:lstStyle/>
                    <a:p>
                      <a:pPr algn="l" fontAlgn="b">
                        <a:buNone/>
                      </a:pPr>
                      <a:r>
                        <a:rPr lang="en-US" sz="700" u="none" strike="noStrike">
                          <a:effectLst/>
                        </a:rPr>
                        <a:t>(</a:t>
                      </a:r>
                      <a:r>
                        <a:rPr lang="en-US" sz="900" u="none" strike="noStrike">
                          <a:effectLst/>
                          <a:latin typeface="Bradley Hand ITC" panose="03070402050302030203" pitchFamily="66" charset="0"/>
                        </a:rPr>
                        <a:t>Practical tools for launch and sales)</a:t>
                      </a:r>
                      <a:endParaRPr lang="en-US" sz="900" b="0" i="1" u="none" strike="noStrike">
                        <a:solidFill>
                          <a:srgbClr val="000000"/>
                        </a:solidFill>
                        <a:effectLst/>
                        <a:latin typeface="Bradley Hand ITC" panose="03070402050302030203" pitchFamily="66" charset="0"/>
                      </a:endParaRPr>
                    </a:p>
                  </a:txBody>
                  <a:tcPr marL="0" marR="0" marT="0" marB="0" anchor="b"/>
                </a:tc>
                <a:tc gridSpan="2">
                  <a:txBody>
                    <a:bodyPr/>
                    <a:lstStyle/>
                    <a:p>
                      <a:pPr algn="l" fontAlgn="b">
                        <a:buNone/>
                      </a:pPr>
                      <a:endParaRPr lang="en-US" sz="700" b="0" i="1" u="none" strike="noStrike">
                        <a:solidFill>
                          <a:srgbClr val="000000"/>
                        </a:solidFill>
                        <a:effectLst/>
                        <a:latin typeface="Calibri" panose="020F0502020204030204" pitchFamily="34" charset="0"/>
                      </a:endParaRPr>
                    </a:p>
                  </a:txBody>
                  <a:tcPr marL="0" marR="0" marT="0" marB="0" anchor="b"/>
                </a:tc>
                <a:tc hMerge="1">
                  <a:txBody>
                    <a:bodyPr/>
                    <a:lstStyle/>
                    <a:p>
                      <a:pPr algn="l" fontAlgn="b">
                        <a:buNone/>
                      </a:pPr>
                      <a:r>
                        <a:rPr lang="en-US" sz="700" u="none" strike="noStrike">
                          <a:effectLst/>
                        </a:rPr>
                        <a:t>(Practical tools for launch and sales)</a:t>
                      </a:r>
                      <a:endParaRPr lang="en-US" sz="700" b="0" i="1"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r>
                        <a:rPr lang="nl-BE" sz="700" u="none" strike="noStrike">
                          <a:effectLst/>
                        </a:rPr>
                        <a:t> </a:t>
                      </a:r>
                      <a:endParaRPr lang="nl-BE" sz="7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gridSpan="2">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hMerge="1">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9418930"/>
                  </a:ext>
                </a:extLst>
              </a:tr>
              <a:tr h="236786">
                <a:tc>
                  <a:txBody>
                    <a:bodyPr/>
                    <a:lstStyle/>
                    <a:p>
                      <a:pPr algn="l" fontAlgn="ctr">
                        <a:buNone/>
                      </a:pPr>
                      <a:r>
                        <a:rPr lang="nl-BE" sz="700" u="none" strike="noStrike">
                          <a:effectLst/>
                        </a:rPr>
                        <a:t> </a:t>
                      </a:r>
                      <a:endParaRPr lang="nl-BE" sz="700" b="0" i="0" u="none" strike="noStrike">
                        <a:solidFill>
                          <a:srgbClr val="000000"/>
                        </a:solidFill>
                        <a:effectLst/>
                        <a:latin typeface="Calibri" panose="020F0502020204030204" pitchFamily="34" charset="0"/>
                      </a:endParaRPr>
                    </a:p>
                  </a:txBody>
                  <a:tcPr marL="63824" marR="0" marT="0" marB="0" anchor="ctr"/>
                </a:tc>
                <a:tc gridSpan="2">
                  <a:txBody>
                    <a:bodyPr/>
                    <a:lstStyle/>
                    <a:p>
                      <a:pPr algn="l" fontAlgn="ctr">
                        <a:buNone/>
                      </a:pPr>
                      <a:endParaRPr lang="nl-BE" sz="700" b="0" i="0" u="none" strike="noStrike">
                        <a:solidFill>
                          <a:srgbClr val="000000"/>
                        </a:solidFill>
                        <a:effectLst/>
                        <a:latin typeface="Calibri" panose="020F0502020204030204" pitchFamily="34" charset="0"/>
                      </a:endParaRPr>
                    </a:p>
                  </a:txBody>
                  <a:tcPr marL="63824" marR="0" marT="0" marB="0" anchor="ctr"/>
                </a:tc>
                <a:tc hMerge="1">
                  <a:txBody>
                    <a:bodyPr/>
                    <a:lstStyle/>
                    <a:p>
                      <a:pPr algn="l" fontAlgn="ctr">
                        <a:buNone/>
                      </a:pPr>
                      <a:endParaRPr lang="nl-BE" sz="700" b="0" i="0" u="none" strike="noStrike">
                        <a:solidFill>
                          <a:srgbClr val="000000"/>
                        </a:solidFill>
                        <a:effectLst/>
                        <a:latin typeface="Calibri" panose="020F0502020204030204" pitchFamily="34" charset="0"/>
                      </a:endParaRPr>
                    </a:p>
                  </a:txBody>
                  <a:tcPr marL="63824" marR="0" marT="0" marB="0" anchor="ctr"/>
                </a:tc>
                <a:tc>
                  <a:txBody>
                    <a:bodyPr/>
                    <a:lstStyle/>
                    <a:p>
                      <a:pPr algn="l" fontAlgn="b">
                        <a:buNone/>
                      </a:pPr>
                      <a:r>
                        <a:rPr lang="nl-BE" sz="700" u="none" strike="noStrike">
                          <a:effectLst/>
                        </a:rPr>
                        <a:t> </a:t>
                      </a:r>
                      <a:endParaRPr lang="nl-BE" sz="7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gridSpan="2">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hMerge="1">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59579170"/>
                  </a:ext>
                </a:extLst>
              </a:tr>
              <a:tr h="236786">
                <a:tc>
                  <a:txBody>
                    <a:bodyPr/>
                    <a:lstStyle/>
                    <a:p>
                      <a:pPr algn="l" fontAlgn="ctr">
                        <a:buNone/>
                      </a:pPr>
                      <a:r>
                        <a:rPr lang="nl-BE" sz="700" u="none" strike="noStrike">
                          <a:effectLst/>
                        </a:rPr>
                        <a:t>Business cards &amp; stationery</a:t>
                      </a:r>
                      <a:endParaRPr lang="nl-BE" sz="700" b="0" i="0" u="none" strike="noStrike">
                        <a:solidFill>
                          <a:srgbClr val="000000"/>
                        </a:solidFill>
                        <a:effectLst/>
                        <a:latin typeface="Calibri" panose="020F0502020204030204" pitchFamily="34" charset="0"/>
                      </a:endParaRPr>
                    </a:p>
                  </a:txBody>
                  <a:tcPr marL="63824" marR="0" marT="0" marB="0" anchor="ctr"/>
                </a:tc>
                <a:tc gridSpan="2">
                  <a:txBody>
                    <a:bodyPr/>
                    <a:lstStyle/>
                    <a:p>
                      <a:pPr algn="l" fontAlgn="ctr">
                        <a:buNone/>
                      </a:pPr>
                      <a:r>
                        <a:rPr lang="nl-BE" sz="700" u="none" strike="noStrike">
                          <a:effectLst/>
                        </a:rPr>
                        <a:t>Letterhead, envelopes, email signatures.</a:t>
                      </a:r>
                      <a:endParaRPr lang="nl-BE" sz="700" b="0" i="0" u="none" strike="noStrike">
                        <a:solidFill>
                          <a:srgbClr val="000000"/>
                        </a:solidFill>
                        <a:effectLst/>
                        <a:latin typeface="Calibri" panose="020F0502020204030204" pitchFamily="34" charset="0"/>
                      </a:endParaRPr>
                    </a:p>
                  </a:txBody>
                  <a:tcPr marL="63824" marR="0" marT="0" marB="0" anchor="ctr"/>
                </a:tc>
                <a:tc hMerge="1">
                  <a:txBody>
                    <a:bodyPr/>
                    <a:lstStyle/>
                    <a:p>
                      <a:pPr algn="l" fontAlgn="ctr">
                        <a:buNone/>
                      </a:pPr>
                      <a:r>
                        <a:rPr lang="nl-BE" sz="700" u="none" strike="noStrike">
                          <a:effectLst/>
                        </a:rPr>
                        <a:t>Letterhead, envelopes, email signatures.</a:t>
                      </a:r>
                      <a:endParaRPr lang="nl-BE" sz="700" b="0" i="0" u="none" strike="noStrike">
                        <a:solidFill>
                          <a:srgbClr val="000000"/>
                        </a:solidFill>
                        <a:effectLst/>
                        <a:latin typeface="Calibri" panose="020F0502020204030204" pitchFamily="34" charset="0"/>
                      </a:endParaRPr>
                    </a:p>
                  </a:txBody>
                  <a:tcPr marL="63824" marR="0" marT="0" marB="0" anchor="ctr"/>
                </a:tc>
                <a:tc>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gridSpan="2">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hMerge="1">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32394870"/>
                  </a:ext>
                </a:extLst>
              </a:tr>
              <a:tr h="236786">
                <a:tc>
                  <a:txBody>
                    <a:bodyPr/>
                    <a:lstStyle/>
                    <a:p>
                      <a:pPr algn="l" fontAlgn="ctr">
                        <a:buNone/>
                      </a:pPr>
                      <a:r>
                        <a:rPr lang="nl-BE" sz="700" u="none" strike="noStrike">
                          <a:effectLst/>
                        </a:rPr>
                        <a:t>Pitch decks &amp; sales presentations</a:t>
                      </a:r>
                      <a:endParaRPr lang="nl-BE" sz="700" b="0" i="0" u="none" strike="noStrike">
                        <a:solidFill>
                          <a:srgbClr val="000000"/>
                        </a:solidFill>
                        <a:effectLst/>
                        <a:latin typeface="Calibri" panose="020F0502020204030204" pitchFamily="34" charset="0"/>
                      </a:endParaRPr>
                    </a:p>
                  </a:txBody>
                  <a:tcPr marL="63824" marR="0" marT="0" marB="0" anchor="ctr"/>
                </a:tc>
                <a:tc gridSpan="2">
                  <a:txBody>
                    <a:bodyPr/>
                    <a:lstStyle/>
                    <a:p>
                      <a:pPr algn="l" fontAlgn="ctr">
                        <a:buNone/>
                      </a:pPr>
                      <a:r>
                        <a:rPr lang="en-US" sz="700" u="none" strike="noStrike">
                          <a:effectLst/>
                        </a:rPr>
                        <a:t>Branded templates &amp; fact sheets for sales teams.</a:t>
                      </a:r>
                      <a:endParaRPr lang="nl-BE" sz="700" b="0" i="0" u="none" strike="noStrike">
                        <a:solidFill>
                          <a:srgbClr val="000000"/>
                        </a:solidFill>
                        <a:effectLst/>
                        <a:latin typeface="Calibri" panose="020F0502020204030204" pitchFamily="34" charset="0"/>
                      </a:endParaRPr>
                    </a:p>
                  </a:txBody>
                  <a:tcPr marL="63824" marR="0" marT="0" marB="0" anchor="ctr"/>
                </a:tc>
                <a:tc hMerge="1">
                  <a:txBody>
                    <a:bodyPr/>
                    <a:lstStyle/>
                    <a:p>
                      <a:pPr algn="l" fontAlgn="ctr">
                        <a:buNone/>
                      </a:pPr>
                      <a:r>
                        <a:rPr lang="en-US" sz="700" u="none" strike="noStrike">
                          <a:effectLst/>
                        </a:rPr>
                        <a:t>Branded templates &amp; fact sheets for sales teams.</a:t>
                      </a:r>
                      <a:endParaRPr lang="en-US" sz="700" b="0" i="0" u="none" strike="noStrike">
                        <a:solidFill>
                          <a:srgbClr val="000000"/>
                        </a:solidFill>
                        <a:effectLst/>
                        <a:latin typeface="Calibri" panose="020F0502020204030204" pitchFamily="34" charset="0"/>
                      </a:endParaRPr>
                    </a:p>
                  </a:txBody>
                  <a:tcPr marL="63824" marR="0" marT="0" marB="0" anchor="ctr"/>
                </a:tc>
                <a:tc>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gridSpan="2">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hMerge="1">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4773825"/>
                  </a:ext>
                </a:extLst>
              </a:tr>
              <a:tr h="236786">
                <a:tc>
                  <a:txBody>
                    <a:bodyPr/>
                    <a:lstStyle/>
                    <a:p>
                      <a:pPr algn="l" fontAlgn="ctr">
                        <a:buNone/>
                      </a:pPr>
                      <a:r>
                        <a:rPr lang="nl-BE" sz="700" u="none" strike="noStrike">
                          <a:effectLst/>
                        </a:rPr>
                        <a:t>Brochures, flyers, product sheets</a:t>
                      </a:r>
                      <a:endParaRPr lang="nl-BE" sz="700" b="0" i="0" u="none" strike="noStrike">
                        <a:solidFill>
                          <a:srgbClr val="000000"/>
                        </a:solidFill>
                        <a:effectLst/>
                        <a:latin typeface="Calibri" panose="020F0502020204030204" pitchFamily="34" charset="0"/>
                      </a:endParaRPr>
                    </a:p>
                  </a:txBody>
                  <a:tcPr marL="63824" marR="0" marT="0" marB="0" anchor="ctr"/>
                </a:tc>
                <a:tc gridSpan="2">
                  <a:txBody>
                    <a:bodyPr/>
                    <a:lstStyle/>
                    <a:p>
                      <a:pPr algn="l" fontAlgn="ctr">
                        <a:buNone/>
                      </a:pPr>
                      <a:r>
                        <a:rPr lang="nl-BE" sz="700" u="none" strike="noStrike">
                          <a:effectLst/>
                        </a:rPr>
                        <a:t>Print and digital formats.</a:t>
                      </a:r>
                      <a:endParaRPr lang="nl-BE" sz="700" b="0" i="0" u="none" strike="noStrike">
                        <a:solidFill>
                          <a:srgbClr val="000000"/>
                        </a:solidFill>
                        <a:effectLst/>
                        <a:latin typeface="Calibri" panose="020F0502020204030204" pitchFamily="34" charset="0"/>
                      </a:endParaRPr>
                    </a:p>
                  </a:txBody>
                  <a:tcPr marL="63824" marR="0" marT="0" marB="0" anchor="ctr"/>
                </a:tc>
                <a:tc hMerge="1">
                  <a:txBody>
                    <a:bodyPr/>
                    <a:lstStyle/>
                    <a:p>
                      <a:pPr algn="l" fontAlgn="ctr">
                        <a:buNone/>
                      </a:pPr>
                      <a:r>
                        <a:rPr lang="nl-BE" sz="700" u="none" strike="noStrike">
                          <a:effectLst/>
                        </a:rPr>
                        <a:t>Print and digital formats.</a:t>
                      </a:r>
                      <a:endParaRPr lang="nl-BE" sz="700" b="0" i="0" u="none" strike="noStrike">
                        <a:solidFill>
                          <a:srgbClr val="000000"/>
                        </a:solidFill>
                        <a:effectLst/>
                        <a:latin typeface="Calibri" panose="020F0502020204030204" pitchFamily="34" charset="0"/>
                      </a:endParaRPr>
                    </a:p>
                  </a:txBody>
                  <a:tcPr marL="63824" marR="0" marT="0" marB="0" anchor="ctr"/>
                </a:tc>
                <a:tc>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gridSpan="2">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hMerge="1">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77840392"/>
                  </a:ext>
                </a:extLst>
              </a:tr>
              <a:tr h="236786">
                <a:tc>
                  <a:txBody>
                    <a:bodyPr/>
                    <a:lstStyle/>
                    <a:p>
                      <a:pPr algn="l" fontAlgn="ctr">
                        <a:buNone/>
                      </a:pPr>
                      <a:r>
                        <a:rPr lang="nl-BE" sz="700" u="none" strike="noStrike">
                          <a:effectLst/>
                        </a:rPr>
                        <a:t>Social media kit</a:t>
                      </a:r>
                      <a:endParaRPr lang="nl-BE" sz="700" b="0" i="0" u="none" strike="noStrike">
                        <a:solidFill>
                          <a:srgbClr val="000000"/>
                        </a:solidFill>
                        <a:effectLst/>
                        <a:latin typeface="Calibri" panose="020F0502020204030204" pitchFamily="34" charset="0"/>
                      </a:endParaRPr>
                    </a:p>
                  </a:txBody>
                  <a:tcPr marL="63824" marR="0" marT="0" marB="0" anchor="ctr"/>
                </a:tc>
                <a:tc gridSpan="2">
                  <a:txBody>
                    <a:bodyPr/>
                    <a:lstStyle/>
                    <a:p>
                      <a:pPr algn="l" fontAlgn="ctr">
                        <a:buNone/>
                      </a:pPr>
                      <a:r>
                        <a:rPr lang="en-US" sz="700" u="none" strike="noStrike">
                          <a:effectLst/>
                        </a:rPr>
                        <a:t>Profile &amp; cover images, post templates, highlight covers.</a:t>
                      </a:r>
                      <a:endParaRPr lang="nl-BE" sz="700" b="0" i="0" u="none" strike="noStrike">
                        <a:solidFill>
                          <a:srgbClr val="000000"/>
                        </a:solidFill>
                        <a:effectLst/>
                        <a:latin typeface="Calibri" panose="020F0502020204030204" pitchFamily="34" charset="0"/>
                      </a:endParaRPr>
                    </a:p>
                  </a:txBody>
                  <a:tcPr marL="63824" marR="0" marT="0" marB="0" anchor="ctr"/>
                </a:tc>
                <a:tc hMerge="1">
                  <a:txBody>
                    <a:bodyPr/>
                    <a:lstStyle/>
                    <a:p>
                      <a:pPr algn="l" fontAlgn="ctr">
                        <a:buNone/>
                      </a:pPr>
                      <a:r>
                        <a:rPr lang="en-US" sz="700" u="none" strike="noStrike">
                          <a:effectLst/>
                        </a:rPr>
                        <a:t>Profile &amp; cover images, post templates, highlight covers.</a:t>
                      </a:r>
                      <a:endParaRPr lang="en-US" sz="700" b="0" i="0" u="none" strike="noStrike">
                        <a:solidFill>
                          <a:srgbClr val="000000"/>
                        </a:solidFill>
                        <a:effectLst/>
                        <a:latin typeface="Calibri" panose="020F0502020204030204" pitchFamily="34" charset="0"/>
                      </a:endParaRPr>
                    </a:p>
                  </a:txBody>
                  <a:tcPr marL="63824" marR="0" marT="0" marB="0" anchor="ctr"/>
                </a:tc>
                <a:tc>
                  <a:txBody>
                    <a:bodyPr/>
                    <a:lstStyle/>
                    <a:p>
                      <a:pPr algn="l" fontAlgn="b">
                        <a:buNone/>
                      </a:pPr>
                      <a:r>
                        <a:rPr lang="nl-BE" sz="700" u="none" strike="noStrike">
                          <a:effectLst/>
                        </a:rPr>
                        <a:t> </a:t>
                      </a:r>
                      <a:endParaRPr lang="nl-BE" sz="7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gridSpan="2">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hMerge="1">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99854105"/>
                  </a:ext>
                </a:extLst>
              </a:tr>
              <a:tr h="236786">
                <a:tc>
                  <a:txBody>
                    <a:bodyPr/>
                    <a:lstStyle/>
                    <a:p>
                      <a:pPr algn="l" fontAlgn="ctr">
                        <a:buNone/>
                      </a:pPr>
                      <a:r>
                        <a:rPr lang="nl-BE" sz="700" u="none" strike="noStrike">
                          <a:effectLst/>
                        </a:rPr>
                        <a:t>Website design</a:t>
                      </a:r>
                      <a:endParaRPr lang="nl-BE" sz="700" b="0" i="0" u="none" strike="noStrike">
                        <a:solidFill>
                          <a:srgbClr val="000000"/>
                        </a:solidFill>
                        <a:effectLst/>
                        <a:latin typeface="Calibri" panose="020F0502020204030204" pitchFamily="34" charset="0"/>
                      </a:endParaRPr>
                    </a:p>
                  </a:txBody>
                  <a:tcPr marL="63824" marR="0" marT="0" marB="0" anchor="ctr"/>
                </a:tc>
                <a:tc gridSpan="2">
                  <a:txBody>
                    <a:bodyPr/>
                    <a:lstStyle/>
                    <a:p>
                      <a:pPr algn="l" fontAlgn="ctr">
                        <a:buNone/>
                      </a:pPr>
                      <a:r>
                        <a:rPr lang="nl-BE" sz="700" u="none" strike="noStrike">
                          <a:effectLst/>
                        </a:rPr>
                        <a:t>Homepage, product/service pages, brand storytelling page.</a:t>
                      </a:r>
                      <a:endParaRPr lang="nl-BE" sz="700" b="0" i="0" u="none" strike="noStrike">
                        <a:solidFill>
                          <a:srgbClr val="000000"/>
                        </a:solidFill>
                        <a:effectLst/>
                        <a:latin typeface="Calibri" panose="020F0502020204030204" pitchFamily="34" charset="0"/>
                      </a:endParaRPr>
                    </a:p>
                  </a:txBody>
                  <a:tcPr marL="63824" marR="0" marT="0" marB="0" anchor="ctr"/>
                </a:tc>
                <a:tc hMerge="1">
                  <a:txBody>
                    <a:bodyPr/>
                    <a:lstStyle/>
                    <a:p>
                      <a:pPr algn="l" fontAlgn="ctr">
                        <a:buNone/>
                      </a:pPr>
                      <a:r>
                        <a:rPr lang="nl-BE" sz="700" u="none" strike="noStrike">
                          <a:effectLst/>
                        </a:rPr>
                        <a:t>Homepage, product/service pages, brand storytelling page.</a:t>
                      </a:r>
                      <a:endParaRPr lang="nl-BE" sz="700" b="0" i="0" u="none" strike="noStrike">
                        <a:solidFill>
                          <a:srgbClr val="000000"/>
                        </a:solidFill>
                        <a:effectLst/>
                        <a:latin typeface="Calibri" panose="020F0502020204030204" pitchFamily="34" charset="0"/>
                      </a:endParaRPr>
                    </a:p>
                  </a:txBody>
                  <a:tcPr marL="63824" marR="0" marT="0" marB="0" anchor="ctr"/>
                </a:tc>
                <a:tc>
                  <a:txBody>
                    <a:bodyPr/>
                    <a:lstStyle/>
                    <a:p>
                      <a:pPr algn="l" fontAlgn="b">
                        <a:buNone/>
                      </a:pPr>
                      <a:r>
                        <a:rPr lang="nl-BE" sz="700" u="none" strike="noStrike">
                          <a:effectLst/>
                        </a:rPr>
                        <a:t> </a:t>
                      </a:r>
                      <a:endParaRPr lang="nl-BE" sz="7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gridSpan="2">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hMerge="1">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76197072"/>
                  </a:ext>
                </a:extLst>
              </a:tr>
              <a:tr h="236786">
                <a:tc>
                  <a:txBody>
                    <a:bodyPr/>
                    <a:lstStyle/>
                    <a:p>
                      <a:pPr algn="l" fontAlgn="ctr">
                        <a:buNone/>
                      </a:pPr>
                      <a:r>
                        <a:rPr lang="nl-BE" sz="700" u="none" strike="noStrike">
                          <a:effectLst/>
                        </a:rPr>
                        <a:t>Packaging design</a:t>
                      </a:r>
                      <a:endParaRPr lang="nl-BE" sz="700" b="0" i="0" u="none" strike="noStrike">
                        <a:solidFill>
                          <a:srgbClr val="000000"/>
                        </a:solidFill>
                        <a:effectLst/>
                        <a:latin typeface="Calibri" panose="020F0502020204030204" pitchFamily="34" charset="0"/>
                      </a:endParaRPr>
                    </a:p>
                  </a:txBody>
                  <a:tcPr marL="63824" marR="0" marT="0" marB="0" anchor="ctr"/>
                </a:tc>
                <a:tc gridSpan="2">
                  <a:txBody>
                    <a:bodyPr/>
                    <a:lstStyle/>
                    <a:p>
                      <a:pPr algn="l" fontAlgn="ctr">
                        <a:buNone/>
                      </a:pPr>
                      <a:r>
                        <a:rPr lang="en-US" sz="700" u="none" strike="noStrike">
                          <a:effectLst/>
                        </a:rPr>
                        <a:t>Boxes, labels, product inserts (if physical goods).</a:t>
                      </a:r>
                      <a:endParaRPr lang="nl-BE" sz="700" b="0" i="0" u="none" strike="noStrike">
                        <a:solidFill>
                          <a:srgbClr val="000000"/>
                        </a:solidFill>
                        <a:effectLst/>
                        <a:latin typeface="Calibri" panose="020F0502020204030204" pitchFamily="34" charset="0"/>
                      </a:endParaRPr>
                    </a:p>
                  </a:txBody>
                  <a:tcPr marL="63824" marR="0" marT="0" marB="0" anchor="ctr"/>
                </a:tc>
                <a:tc hMerge="1">
                  <a:txBody>
                    <a:bodyPr/>
                    <a:lstStyle/>
                    <a:p>
                      <a:pPr algn="l" fontAlgn="ctr">
                        <a:buNone/>
                      </a:pPr>
                      <a:r>
                        <a:rPr lang="en-US" sz="700" u="none" strike="noStrike">
                          <a:effectLst/>
                        </a:rPr>
                        <a:t>Boxes, labels, product inserts (if physical goods).</a:t>
                      </a:r>
                      <a:endParaRPr lang="en-US" sz="700" b="0" i="0" u="none" strike="noStrike">
                        <a:solidFill>
                          <a:srgbClr val="000000"/>
                        </a:solidFill>
                        <a:effectLst/>
                        <a:latin typeface="Calibri" panose="020F0502020204030204" pitchFamily="34" charset="0"/>
                      </a:endParaRPr>
                    </a:p>
                  </a:txBody>
                  <a:tcPr marL="63824" marR="0" marT="0" marB="0" anchor="ctr"/>
                </a:tc>
                <a:tc>
                  <a:txBody>
                    <a:bodyPr/>
                    <a:lstStyle/>
                    <a:p>
                      <a:pPr algn="l" fontAlgn="b">
                        <a:buNone/>
                      </a:pPr>
                      <a:r>
                        <a:rPr lang="nl-BE" sz="700" u="none" strike="noStrike">
                          <a:effectLst/>
                        </a:rPr>
                        <a:t> </a:t>
                      </a:r>
                      <a:endParaRPr lang="nl-BE" sz="7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gridSpan="2">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hMerge="1">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tc>
                  <a:txBody>
                    <a:bodyPr/>
                    <a:lstStyle/>
                    <a:p>
                      <a:pPr algn="l" fontAlgn="b">
                        <a:buNone/>
                      </a:pPr>
                      <a:endParaRPr lang="nl-BE"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36874577"/>
                  </a:ext>
                </a:extLst>
              </a:tr>
            </a:tbl>
          </a:graphicData>
        </a:graphic>
      </p:graphicFrame>
      <p:pic>
        <p:nvPicPr>
          <p:cNvPr id="13" name="Graphic 10" descr="Vinkje met effen opvulling">
            <a:extLst>
              <a:ext uri="{FF2B5EF4-FFF2-40B4-BE49-F238E27FC236}">
                <a16:creationId xmlns:a16="http://schemas.microsoft.com/office/drawing/2014/main" id="{E3CB0756-0CFF-46C1-AA14-D74BD863CE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49132" y="1791036"/>
            <a:ext cx="202591" cy="201378"/>
          </a:xfrm>
          <a:prstGeom prst="rect">
            <a:avLst/>
          </a:prstGeom>
        </p:spPr>
      </p:pic>
      <p:pic>
        <p:nvPicPr>
          <p:cNvPr id="14" name="Graphic 10" descr="Vinkje met effen opvulling">
            <a:extLst>
              <a:ext uri="{FF2B5EF4-FFF2-40B4-BE49-F238E27FC236}">
                <a16:creationId xmlns:a16="http://schemas.microsoft.com/office/drawing/2014/main" id="{21168E42-12C9-4A8B-BB09-340EC732EC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49132" y="2248825"/>
            <a:ext cx="202591" cy="201378"/>
          </a:xfrm>
          <a:prstGeom prst="rect">
            <a:avLst/>
          </a:prstGeom>
        </p:spPr>
      </p:pic>
      <p:pic>
        <p:nvPicPr>
          <p:cNvPr id="15" name="Graphic 10" descr="Vinkje met effen opvulling">
            <a:extLst>
              <a:ext uri="{FF2B5EF4-FFF2-40B4-BE49-F238E27FC236}">
                <a16:creationId xmlns:a16="http://schemas.microsoft.com/office/drawing/2014/main" id="{A0DAA364-E98C-8C13-9157-CAE5FCA487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60129" y="2561483"/>
            <a:ext cx="202591" cy="201378"/>
          </a:xfrm>
          <a:prstGeom prst="rect">
            <a:avLst/>
          </a:prstGeom>
        </p:spPr>
      </p:pic>
      <p:pic>
        <p:nvPicPr>
          <p:cNvPr id="16" name="Graphic 10" descr="Vinkje met effen opvulling">
            <a:extLst>
              <a:ext uri="{FF2B5EF4-FFF2-40B4-BE49-F238E27FC236}">
                <a16:creationId xmlns:a16="http://schemas.microsoft.com/office/drawing/2014/main" id="{3B1B9E91-3572-BB52-0B5A-83A08548B8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60129" y="3470720"/>
            <a:ext cx="202591" cy="201378"/>
          </a:xfrm>
          <a:prstGeom prst="rect">
            <a:avLst/>
          </a:prstGeom>
        </p:spPr>
      </p:pic>
      <p:pic>
        <p:nvPicPr>
          <p:cNvPr id="17" name="Graphic 10" descr="Vinkje met effen opvulling">
            <a:extLst>
              <a:ext uri="{FF2B5EF4-FFF2-40B4-BE49-F238E27FC236}">
                <a16:creationId xmlns:a16="http://schemas.microsoft.com/office/drawing/2014/main" id="{D63E1DB8-2961-89F4-F4D9-E4C50E7850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49131" y="3731065"/>
            <a:ext cx="202591" cy="201378"/>
          </a:xfrm>
          <a:prstGeom prst="rect">
            <a:avLst/>
          </a:prstGeom>
        </p:spPr>
      </p:pic>
      <p:pic>
        <p:nvPicPr>
          <p:cNvPr id="18" name="Graphic 10" descr="Vinkje met effen opvulling">
            <a:extLst>
              <a:ext uri="{FF2B5EF4-FFF2-40B4-BE49-F238E27FC236}">
                <a16:creationId xmlns:a16="http://schemas.microsoft.com/office/drawing/2014/main" id="{D120DB66-7B6D-6985-E41B-8A9D70530A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60128" y="4920415"/>
            <a:ext cx="202591" cy="201378"/>
          </a:xfrm>
          <a:prstGeom prst="rect">
            <a:avLst/>
          </a:prstGeom>
        </p:spPr>
      </p:pic>
      <p:pic>
        <p:nvPicPr>
          <p:cNvPr id="19" name="Graphic 10" descr="Vinkje met effen opvulling">
            <a:extLst>
              <a:ext uri="{FF2B5EF4-FFF2-40B4-BE49-F238E27FC236}">
                <a16:creationId xmlns:a16="http://schemas.microsoft.com/office/drawing/2014/main" id="{4767E629-664E-6944-39E7-BAC0E731EE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0699" y="5372903"/>
            <a:ext cx="202591" cy="201378"/>
          </a:xfrm>
          <a:prstGeom prst="rect">
            <a:avLst/>
          </a:prstGeom>
        </p:spPr>
      </p:pic>
      <p:pic>
        <p:nvPicPr>
          <p:cNvPr id="3" name="Picture 4">
            <a:extLst>
              <a:ext uri="{FF2B5EF4-FFF2-40B4-BE49-F238E27FC236}">
                <a16:creationId xmlns:a16="http://schemas.microsoft.com/office/drawing/2014/main" id="{12431CC5-A20C-98B8-8A14-AD313C1960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B81664E0-5585-47EA-D204-D6387F799C60}"/>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6">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sp>
        <p:nvSpPr>
          <p:cNvPr id="4" name="Tekstvak 3">
            <a:extLst>
              <a:ext uri="{FF2B5EF4-FFF2-40B4-BE49-F238E27FC236}">
                <a16:creationId xmlns:a16="http://schemas.microsoft.com/office/drawing/2014/main" id="{710F3641-736A-3E42-D7B5-3E25E6532410}"/>
              </a:ext>
            </a:extLst>
          </p:cNvPr>
          <p:cNvSpPr txBox="1"/>
          <p:nvPr/>
        </p:nvSpPr>
        <p:spPr>
          <a:xfrm>
            <a:off x="6574200" y="6462031"/>
            <a:ext cx="3174267" cy="229935"/>
          </a:xfrm>
          <a:prstGeom prst="rect">
            <a:avLst/>
          </a:prstGeom>
          <a:noFill/>
        </p:spPr>
        <p:txBody>
          <a:bodyPr wrap="none" rtlCol="0">
            <a:spAutoFit/>
          </a:bodyPr>
          <a:lstStyle/>
          <a:p>
            <a:r>
              <a:rPr lang="nl-BE" sz="894"/>
              <a:t>These toolboxes can be modified and adjusted to your needs</a:t>
            </a:r>
          </a:p>
        </p:txBody>
      </p:sp>
    </p:spTree>
    <p:extLst>
      <p:ext uri="{BB962C8B-B14F-4D97-AF65-F5344CB8AC3E}">
        <p14:creationId xmlns:p14="http://schemas.microsoft.com/office/powerpoint/2010/main" val="28840518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AFFA0-F845-BB28-F4C2-7D8DDF509DDE}"/>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19ED8D9B-C8A0-7CF6-87DD-37D4B23780AF}"/>
              </a:ext>
            </a:extLst>
          </p:cNvPr>
          <p:cNvSpPr txBox="1"/>
          <p:nvPr/>
        </p:nvSpPr>
        <p:spPr>
          <a:xfrm>
            <a:off x="274453" y="409399"/>
            <a:ext cx="8962144" cy="542456"/>
          </a:xfrm>
          <a:prstGeom prst="rect">
            <a:avLst/>
          </a:prstGeom>
          <a:noFill/>
        </p:spPr>
        <p:txBody>
          <a:bodyPr wrap="square" rtlCol="0">
            <a:spAutoFit/>
          </a:bodyPr>
          <a:lstStyle/>
          <a:p>
            <a:r>
              <a:rPr lang="en-US" sz="1625" b="1"/>
              <a:t>Customer touchpoints per stage (see sales funnel)</a:t>
            </a:r>
            <a:endParaRPr lang="nl-BE" sz="1625" b="1"/>
          </a:p>
          <a:p>
            <a:r>
              <a:rPr lang="nl-BE" sz="1300">
                <a:solidFill>
                  <a:schemeClr val="accent1"/>
                </a:solidFill>
              </a:rPr>
              <a:t>	                     	</a:t>
            </a:r>
          </a:p>
        </p:txBody>
      </p:sp>
      <p:pic>
        <p:nvPicPr>
          <p:cNvPr id="52" name="Afbeelding 51" descr="Afbeelding met Graphics, cirkel, schermopname, Lettertype&#10;&#10;Door AI gegenereerde inhoud is mogelijk onjuist.">
            <a:extLst>
              <a:ext uri="{FF2B5EF4-FFF2-40B4-BE49-F238E27FC236}">
                <a16:creationId xmlns:a16="http://schemas.microsoft.com/office/drawing/2014/main" id="{3B37F9C9-CA4C-E1EA-26E9-E3A856FF70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graphicFrame>
        <p:nvGraphicFramePr>
          <p:cNvPr id="9" name="Tabel 8">
            <a:extLst>
              <a:ext uri="{FF2B5EF4-FFF2-40B4-BE49-F238E27FC236}">
                <a16:creationId xmlns:a16="http://schemas.microsoft.com/office/drawing/2014/main" id="{C01E7EA0-64B2-69FA-0E0B-34DF4852BF85}"/>
              </a:ext>
            </a:extLst>
          </p:cNvPr>
          <p:cNvGraphicFramePr>
            <a:graphicFrameLocks noGrp="1"/>
          </p:cNvGraphicFramePr>
          <p:nvPr>
            <p:extLst>
              <p:ext uri="{D42A27DB-BD31-4B8C-83A1-F6EECF244321}">
                <p14:modId xmlns:p14="http://schemas.microsoft.com/office/powerpoint/2010/main" val="2545899696"/>
              </p:ext>
            </p:extLst>
          </p:nvPr>
        </p:nvGraphicFramePr>
        <p:xfrm>
          <a:off x="333169" y="843693"/>
          <a:ext cx="9152355" cy="5513812"/>
        </p:xfrm>
        <a:graphic>
          <a:graphicData uri="http://schemas.openxmlformats.org/drawingml/2006/table">
            <a:tbl>
              <a:tblPr firstRow="1" bandRow="1">
                <a:tableStyleId>{5C22544A-7EE6-4342-B048-85BDC9FD1C3A}</a:tableStyleId>
              </a:tblPr>
              <a:tblGrid>
                <a:gridCol w="1708741">
                  <a:extLst>
                    <a:ext uri="{9D8B030D-6E8A-4147-A177-3AD203B41FA5}">
                      <a16:colId xmlns:a16="http://schemas.microsoft.com/office/drawing/2014/main" val="3877826457"/>
                    </a:ext>
                  </a:extLst>
                </a:gridCol>
                <a:gridCol w="1708741">
                  <a:extLst>
                    <a:ext uri="{9D8B030D-6E8A-4147-A177-3AD203B41FA5}">
                      <a16:colId xmlns:a16="http://schemas.microsoft.com/office/drawing/2014/main" val="269889997"/>
                    </a:ext>
                  </a:extLst>
                </a:gridCol>
                <a:gridCol w="1270601">
                  <a:extLst>
                    <a:ext uri="{9D8B030D-6E8A-4147-A177-3AD203B41FA5}">
                      <a16:colId xmlns:a16="http://schemas.microsoft.com/office/drawing/2014/main" val="59499090"/>
                    </a:ext>
                  </a:extLst>
                </a:gridCol>
                <a:gridCol w="1116068">
                  <a:extLst>
                    <a:ext uri="{9D8B030D-6E8A-4147-A177-3AD203B41FA5}">
                      <a16:colId xmlns:a16="http://schemas.microsoft.com/office/drawing/2014/main" val="3757280328"/>
                    </a:ext>
                  </a:extLst>
                </a:gridCol>
                <a:gridCol w="1116068">
                  <a:extLst>
                    <a:ext uri="{9D8B030D-6E8A-4147-A177-3AD203B41FA5}">
                      <a16:colId xmlns:a16="http://schemas.microsoft.com/office/drawing/2014/main" val="2597050310"/>
                    </a:ext>
                  </a:extLst>
                </a:gridCol>
                <a:gridCol w="1116068">
                  <a:extLst>
                    <a:ext uri="{9D8B030D-6E8A-4147-A177-3AD203B41FA5}">
                      <a16:colId xmlns:a16="http://schemas.microsoft.com/office/drawing/2014/main" val="3573266161"/>
                    </a:ext>
                  </a:extLst>
                </a:gridCol>
                <a:gridCol w="1116068">
                  <a:extLst>
                    <a:ext uri="{9D8B030D-6E8A-4147-A177-3AD203B41FA5}">
                      <a16:colId xmlns:a16="http://schemas.microsoft.com/office/drawing/2014/main" val="2626863678"/>
                    </a:ext>
                  </a:extLst>
                </a:gridCol>
              </a:tblGrid>
              <a:tr h="429870">
                <a:tc>
                  <a:txBody>
                    <a:bodyPr/>
                    <a:lstStyle/>
                    <a:p>
                      <a:endParaRPr lang="nl-BE" sz="8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BE" sz="80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800"/>
                        <a:t>Awareness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800"/>
                        <a:t>Interest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800"/>
                        <a:t>Consideration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800"/>
                        <a:t>Conversion / Purchase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800"/>
                        <a:t>Upscale, cross-sell</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1347391"/>
                  </a:ext>
                </a:extLst>
              </a:tr>
              <a:tr h="355600">
                <a:tc rowSpan="2">
                  <a:txBody>
                    <a:bodyPr/>
                    <a:lstStyle/>
                    <a:p>
                      <a:r>
                        <a:rPr lang="nl-BE" sz="800"/>
                        <a:t>Emotional</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800"/>
                        <a:t>Self-made or own content</a:t>
                      </a:r>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9544773"/>
                  </a:ext>
                </a:extLst>
              </a:tr>
              <a:tr h="31523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sz="8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External source content: Curated or purchased</a:t>
                      </a:r>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4967024"/>
                  </a:ext>
                </a:extLst>
              </a:tr>
              <a:tr h="288431">
                <a:tc rowSpan="2">
                  <a:txBody>
                    <a:bodyPr/>
                    <a:lstStyle/>
                    <a:p>
                      <a:r>
                        <a:rPr lang="en-US" sz="800"/>
                        <a:t>What inspires your target audience</a:t>
                      </a:r>
                      <a:endParaRPr lang="nl-BE" sz="8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800"/>
                        <a:t>Self-made or own content</a:t>
                      </a:r>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03498050"/>
                  </a:ext>
                </a:extLst>
              </a:tr>
              <a:tr h="315238">
                <a:tc vMerge="1">
                  <a:txBody>
                    <a:bodyPr/>
                    <a:lstStyle/>
                    <a:p>
                      <a:endParaRPr lang="nl-BE" sz="8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External source content: Curated or purchased</a:t>
                      </a:r>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8247253"/>
                  </a:ext>
                </a:extLst>
              </a:tr>
              <a:tr h="288431">
                <a:tc rowSpan="2">
                  <a:txBody>
                    <a:bodyPr/>
                    <a:lstStyle/>
                    <a:p>
                      <a:r>
                        <a:rPr lang="nl-BE" sz="800"/>
                        <a:t>Technical info</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800"/>
                        <a:t>Self-made or own content</a:t>
                      </a:r>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52593394"/>
                  </a:ext>
                </a:extLst>
              </a:tr>
              <a:tr h="315238">
                <a:tc vMerge="1">
                  <a:txBody>
                    <a:bodyPr/>
                    <a:lstStyle/>
                    <a:p>
                      <a:endParaRPr lang="nl-BE" sz="8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External source content: Curated or purchased</a:t>
                      </a:r>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0033169"/>
                  </a:ext>
                </a:extLst>
              </a:tr>
              <a:tr h="288431">
                <a:tc rowSpan="2">
                  <a:txBody>
                    <a:bodyPr/>
                    <a:lstStyle/>
                    <a:p>
                      <a:r>
                        <a:rPr lang="nl-BE" sz="800"/>
                        <a:t>Scientific documents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800"/>
                        <a:t>Self-made or own content</a:t>
                      </a:r>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69371986"/>
                  </a:ext>
                </a:extLst>
              </a:tr>
              <a:tr h="315238">
                <a:tc vMerge="1">
                  <a:txBody>
                    <a:bodyPr/>
                    <a:lstStyle/>
                    <a:p>
                      <a:endParaRPr lang="nl-BE" sz="8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External source content: Curated or purchased</a:t>
                      </a:r>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0503617"/>
                  </a:ext>
                </a:extLst>
              </a:tr>
              <a:tr h="355600">
                <a:tc rowSpan="2">
                  <a:txBody>
                    <a:bodyPr/>
                    <a:lstStyle/>
                    <a:p>
                      <a:r>
                        <a:rPr lang="en-US" sz="800"/>
                        <a:t>Operational (productivity &amp; efficiency improvement, possibility to achieve, ..)</a:t>
                      </a:r>
                      <a:endParaRPr lang="nl-BE" sz="8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800"/>
                        <a:t>Self-made or own content</a:t>
                      </a:r>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71273520"/>
                  </a:ext>
                </a:extLst>
              </a:tr>
              <a:tr h="315238">
                <a:tc vMerge="1">
                  <a:txBody>
                    <a:bodyPr/>
                    <a:lstStyle/>
                    <a:p>
                      <a:endParaRPr lang="nl-BE" sz="8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External source content: Curated or purchased</a:t>
                      </a:r>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8509025"/>
                  </a:ext>
                </a:extLst>
              </a:tr>
              <a:tr h="288431">
                <a:tc rowSpan="2">
                  <a:txBody>
                    <a:bodyPr/>
                    <a:lstStyle/>
                    <a:p>
                      <a:r>
                        <a:rPr lang="nl-BE" sz="800"/>
                        <a:t>Testimonials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800"/>
                        <a:t>Self-made or own content</a:t>
                      </a:r>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57084764"/>
                  </a:ext>
                </a:extLst>
              </a:tr>
              <a:tr h="315238">
                <a:tc vMerge="1">
                  <a:txBody>
                    <a:bodyPr/>
                    <a:lstStyle/>
                    <a:p>
                      <a:endParaRPr lang="nl-BE" sz="8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7434663"/>
                  </a:ext>
                </a:extLst>
              </a:tr>
              <a:tr h="288431">
                <a:tc rowSpan="2">
                  <a:txBody>
                    <a:bodyPr/>
                    <a:lstStyle/>
                    <a:p>
                      <a:r>
                        <a:rPr lang="nl-BE" sz="800"/>
                        <a:t>Visual storytelling</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800"/>
                        <a:t>Self-made or own content</a:t>
                      </a:r>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24964681"/>
                  </a:ext>
                </a:extLst>
              </a:tr>
              <a:tr h="315238">
                <a:tc vMerge="1">
                  <a:txBody>
                    <a:bodyPr/>
                    <a:lstStyle/>
                    <a:p>
                      <a:endParaRPr lang="nl-BE" sz="8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9169870"/>
                  </a:ext>
                </a:extLst>
              </a:tr>
              <a:tr h="288431">
                <a:tc rowSpan="2">
                  <a:txBody>
                    <a:bodyPr/>
                    <a:lstStyle/>
                    <a:p>
                      <a:r>
                        <a:rPr lang="nl-BE" sz="800"/>
                        <a:t>Conversie triggers &amp; incentives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800"/>
                        <a:t>Self-made or own content</a:t>
                      </a:r>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T w="12700" cap="flat" cmpd="sng" algn="ctr">
                      <a:solidFill>
                        <a:schemeClr val="tx1"/>
                      </a:solidFill>
                      <a:prstDash val="solid"/>
                      <a:round/>
                      <a:headEnd type="none" w="med" len="med"/>
                      <a:tailEnd type="none" w="med" len="med"/>
                    </a:lnT>
                  </a:tcPr>
                </a:tc>
                <a:tc>
                  <a:txBody>
                    <a:bodyPr/>
                    <a:lstStyle/>
                    <a:p>
                      <a:endParaRPr lang="nl-BE" sz="80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90061175"/>
                  </a:ext>
                </a:extLst>
              </a:tr>
              <a:tr h="315238">
                <a:tc vMerge="1">
                  <a:txBody>
                    <a:bodyPr/>
                    <a:lstStyle/>
                    <a:p>
                      <a:endParaRPr lang="nl-BE" sz="8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External source content: Curated or purchased</a:t>
                      </a:r>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B w="12700" cap="flat" cmpd="sng" algn="ctr">
                      <a:solidFill>
                        <a:schemeClr val="tx1"/>
                      </a:solidFill>
                      <a:prstDash val="solid"/>
                      <a:round/>
                      <a:headEnd type="none" w="med" len="med"/>
                      <a:tailEnd type="none" w="med" len="med"/>
                    </a:lnB>
                  </a:tcPr>
                </a:tc>
                <a:tc>
                  <a:txBody>
                    <a:bodyPr/>
                    <a:lstStyle/>
                    <a:p>
                      <a:endParaRPr lang="nl-BE" sz="80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2791584"/>
                  </a:ext>
                </a:extLst>
              </a:tr>
            </a:tbl>
          </a:graphicData>
        </a:graphic>
      </p:graphicFrame>
      <p:pic>
        <p:nvPicPr>
          <p:cNvPr id="2" name="Picture 4">
            <a:extLst>
              <a:ext uri="{FF2B5EF4-FFF2-40B4-BE49-F238E27FC236}">
                <a16:creationId xmlns:a16="http://schemas.microsoft.com/office/drawing/2014/main" id="{C73DE77C-C797-E5DC-BB70-D113527978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a:extLst>
              <a:ext uri="{FF2B5EF4-FFF2-40B4-BE49-F238E27FC236}">
                <a16:creationId xmlns:a16="http://schemas.microsoft.com/office/drawing/2014/main" id="{D780C631-72CA-B4EC-FC31-A9052575D2ED}"/>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4">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sp>
        <p:nvSpPr>
          <p:cNvPr id="4" name="Tekstvak 3">
            <a:extLst>
              <a:ext uri="{FF2B5EF4-FFF2-40B4-BE49-F238E27FC236}">
                <a16:creationId xmlns:a16="http://schemas.microsoft.com/office/drawing/2014/main" id="{2DE6682B-9D5E-2FDC-FD57-F27EE9ABAD1D}"/>
              </a:ext>
            </a:extLst>
          </p:cNvPr>
          <p:cNvSpPr txBox="1"/>
          <p:nvPr/>
        </p:nvSpPr>
        <p:spPr>
          <a:xfrm>
            <a:off x="6355264" y="6513545"/>
            <a:ext cx="3214341" cy="229935"/>
          </a:xfrm>
          <a:prstGeom prst="rect">
            <a:avLst/>
          </a:prstGeom>
          <a:noFill/>
        </p:spPr>
        <p:txBody>
          <a:bodyPr wrap="none" rtlCol="0">
            <a:spAutoFit/>
          </a:bodyPr>
          <a:lstStyle/>
          <a:p>
            <a:r>
              <a:rPr lang="nl-BE" sz="894"/>
              <a:t>Only fill in what is relevant for you. Modify template if needed.</a:t>
            </a:r>
          </a:p>
        </p:txBody>
      </p:sp>
    </p:spTree>
    <p:extLst>
      <p:ext uri="{BB962C8B-B14F-4D97-AF65-F5344CB8AC3E}">
        <p14:creationId xmlns:p14="http://schemas.microsoft.com/office/powerpoint/2010/main" val="11977571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3006A-4E7F-CF9A-7962-5AAB873460F5}"/>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3502B8BB-CADA-7273-3D6E-AE4D7A47594B}"/>
              </a:ext>
            </a:extLst>
          </p:cNvPr>
          <p:cNvSpPr txBox="1"/>
          <p:nvPr/>
        </p:nvSpPr>
        <p:spPr>
          <a:xfrm>
            <a:off x="274453" y="409399"/>
            <a:ext cx="8962144" cy="542456"/>
          </a:xfrm>
          <a:prstGeom prst="rect">
            <a:avLst/>
          </a:prstGeom>
          <a:noFill/>
        </p:spPr>
        <p:txBody>
          <a:bodyPr wrap="square" rtlCol="0">
            <a:spAutoFit/>
          </a:bodyPr>
          <a:lstStyle/>
          <a:p>
            <a:r>
              <a:rPr lang="en-US" sz="1625" b="1"/>
              <a:t>Customer touchpoints per stage (see sales funnel)</a:t>
            </a:r>
            <a:endParaRPr lang="nl-BE" sz="1625" b="1"/>
          </a:p>
          <a:p>
            <a:r>
              <a:rPr lang="nl-BE" sz="1300">
                <a:solidFill>
                  <a:schemeClr val="accent1"/>
                </a:solidFill>
              </a:rPr>
              <a:t>	                     	</a:t>
            </a:r>
          </a:p>
        </p:txBody>
      </p:sp>
      <p:pic>
        <p:nvPicPr>
          <p:cNvPr id="52" name="Afbeelding 51" descr="Afbeelding met Graphics, cirkel, schermopname, Lettertype&#10;&#10;Door AI gegenereerde inhoud is mogelijk onjuist.">
            <a:extLst>
              <a:ext uri="{FF2B5EF4-FFF2-40B4-BE49-F238E27FC236}">
                <a16:creationId xmlns:a16="http://schemas.microsoft.com/office/drawing/2014/main" id="{8370AAEA-FCD9-AFBA-5FB4-258CD72D03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pic>
        <p:nvPicPr>
          <p:cNvPr id="9" name="Afbeelding 8">
            <a:extLst>
              <a:ext uri="{FF2B5EF4-FFF2-40B4-BE49-F238E27FC236}">
                <a16:creationId xmlns:a16="http://schemas.microsoft.com/office/drawing/2014/main" id="{B9700F7D-9854-C2A6-AD5F-7D2E48EFC225}"/>
              </a:ext>
            </a:extLst>
          </p:cNvPr>
          <p:cNvPicPr>
            <a:picLocks noChangeAspect="1"/>
          </p:cNvPicPr>
          <p:nvPr/>
        </p:nvPicPr>
        <p:blipFill>
          <a:blip r:embed="rId3"/>
          <a:srcRect r="44605"/>
          <a:stretch>
            <a:fillRect/>
          </a:stretch>
        </p:blipFill>
        <p:spPr>
          <a:xfrm>
            <a:off x="6436356" y="268821"/>
            <a:ext cx="2289142" cy="2509158"/>
          </a:xfrm>
          <a:prstGeom prst="rect">
            <a:avLst/>
          </a:prstGeom>
        </p:spPr>
      </p:pic>
      <p:sp>
        <p:nvSpPr>
          <p:cNvPr id="11" name="Pijl: punthaak 10">
            <a:extLst>
              <a:ext uri="{FF2B5EF4-FFF2-40B4-BE49-F238E27FC236}">
                <a16:creationId xmlns:a16="http://schemas.microsoft.com/office/drawing/2014/main" id="{FE833EB1-49DE-7926-E39D-51A0E650CA48}"/>
              </a:ext>
            </a:extLst>
          </p:cNvPr>
          <p:cNvSpPr/>
          <p:nvPr/>
        </p:nvSpPr>
        <p:spPr>
          <a:xfrm>
            <a:off x="2416961" y="3538284"/>
            <a:ext cx="1872629" cy="838517"/>
          </a:xfrm>
          <a:prstGeom prst="chevron">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1400">
                <a:solidFill>
                  <a:schemeClr val="tx1"/>
                </a:solidFill>
              </a:rPr>
              <a:t>INTEREST</a:t>
            </a:r>
          </a:p>
        </p:txBody>
      </p:sp>
      <p:sp>
        <p:nvSpPr>
          <p:cNvPr id="12" name="Pijl: punthaak 11">
            <a:extLst>
              <a:ext uri="{FF2B5EF4-FFF2-40B4-BE49-F238E27FC236}">
                <a16:creationId xmlns:a16="http://schemas.microsoft.com/office/drawing/2014/main" id="{99AECEF4-6290-4EEB-CD56-8F0F16785728}"/>
              </a:ext>
            </a:extLst>
          </p:cNvPr>
          <p:cNvSpPr/>
          <p:nvPr/>
        </p:nvSpPr>
        <p:spPr>
          <a:xfrm>
            <a:off x="4064268" y="3552163"/>
            <a:ext cx="1872629" cy="838517"/>
          </a:xfrm>
          <a:prstGeom prst="chevron">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1400">
                <a:solidFill>
                  <a:schemeClr val="tx1"/>
                </a:solidFill>
              </a:rPr>
              <a:t>MAKE OFFER</a:t>
            </a:r>
          </a:p>
        </p:txBody>
      </p:sp>
      <p:sp>
        <p:nvSpPr>
          <p:cNvPr id="13" name="Pijl: punthaak 12">
            <a:extLst>
              <a:ext uri="{FF2B5EF4-FFF2-40B4-BE49-F238E27FC236}">
                <a16:creationId xmlns:a16="http://schemas.microsoft.com/office/drawing/2014/main" id="{517C18C0-9901-4384-447C-149E289045CC}"/>
              </a:ext>
            </a:extLst>
          </p:cNvPr>
          <p:cNvSpPr/>
          <p:nvPr/>
        </p:nvSpPr>
        <p:spPr>
          <a:xfrm>
            <a:off x="5708298" y="3553010"/>
            <a:ext cx="1872629" cy="838517"/>
          </a:xfrm>
          <a:prstGeom prst="chevron">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1400">
                <a:solidFill>
                  <a:schemeClr val="bg1"/>
                </a:solidFill>
              </a:rPr>
              <a:t>CONSIDERATION</a:t>
            </a:r>
          </a:p>
        </p:txBody>
      </p:sp>
      <p:sp>
        <p:nvSpPr>
          <p:cNvPr id="14" name="Pijl: punthaak 13">
            <a:extLst>
              <a:ext uri="{FF2B5EF4-FFF2-40B4-BE49-F238E27FC236}">
                <a16:creationId xmlns:a16="http://schemas.microsoft.com/office/drawing/2014/main" id="{6FD49AD8-15E2-4BD1-B600-9F4E4386AAFF}"/>
              </a:ext>
            </a:extLst>
          </p:cNvPr>
          <p:cNvSpPr/>
          <p:nvPr/>
        </p:nvSpPr>
        <p:spPr>
          <a:xfrm>
            <a:off x="7363968" y="3528946"/>
            <a:ext cx="1872629" cy="838517"/>
          </a:xfrm>
          <a:prstGeom prst="chevron">
            <a:avLst/>
          </a:prstGeom>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1400">
                <a:solidFill>
                  <a:schemeClr val="bg1"/>
                </a:solidFill>
              </a:rPr>
              <a:t>DECISION</a:t>
            </a:r>
          </a:p>
        </p:txBody>
      </p:sp>
      <p:sp>
        <p:nvSpPr>
          <p:cNvPr id="15" name="Pijl: vijfhoek 14">
            <a:extLst>
              <a:ext uri="{FF2B5EF4-FFF2-40B4-BE49-F238E27FC236}">
                <a16:creationId xmlns:a16="http://schemas.microsoft.com/office/drawing/2014/main" id="{B8344156-A07F-DE5E-19A1-FA7F74A21146}"/>
              </a:ext>
            </a:extLst>
          </p:cNvPr>
          <p:cNvSpPr/>
          <p:nvPr/>
        </p:nvSpPr>
        <p:spPr>
          <a:xfrm>
            <a:off x="776301" y="3524405"/>
            <a:ext cx="1872629" cy="866276"/>
          </a:xfrm>
          <a:prstGeom prst="homePlat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1400">
                <a:solidFill>
                  <a:schemeClr val="tx1"/>
                </a:solidFill>
              </a:rPr>
              <a:t>AWARENESS</a:t>
            </a:r>
          </a:p>
        </p:txBody>
      </p:sp>
      <p:sp>
        <p:nvSpPr>
          <p:cNvPr id="37" name="Tekstvak 36">
            <a:extLst>
              <a:ext uri="{FF2B5EF4-FFF2-40B4-BE49-F238E27FC236}">
                <a16:creationId xmlns:a16="http://schemas.microsoft.com/office/drawing/2014/main" id="{023FEEF8-E673-BF89-DDEF-5107C0A2F21A}"/>
              </a:ext>
            </a:extLst>
          </p:cNvPr>
          <p:cNvSpPr txBox="1"/>
          <p:nvPr/>
        </p:nvSpPr>
        <p:spPr>
          <a:xfrm>
            <a:off x="782052" y="2193204"/>
            <a:ext cx="1770036" cy="1169551"/>
          </a:xfrm>
          <a:prstGeom prst="rect">
            <a:avLst/>
          </a:prstGeom>
          <a:noFill/>
        </p:spPr>
        <p:txBody>
          <a:bodyPr wrap="none" rtlCol="0">
            <a:spAutoFit/>
          </a:bodyPr>
          <a:lstStyle/>
          <a:p>
            <a:r>
              <a:rPr lang="nl-BE" sz="1000">
                <a:latin typeface="Bradley Hand ITC" panose="03070402050302030203" pitchFamily="66" charset="0"/>
              </a:rPr>
              <a:t>Sector magazine articles</a:t>
            </a:r>
          </a:p>
          <a:p>
            <a:r>
              <a:rPr lang="nl-BE" sz="1000">
                <a:latin typeface="Bradley Hand ITC" panose="03070402050302030203" pitchFamily="66" charset="0"/>
              </a:rPr>
              <a:t>Blits media scoop</a:t>
            </a:r>
          </a:p>
          <a:p>
            <a:r>
              <a:rPr lang="nl-BE" sz="1000">
                <a:latin typeface="Bradley Hand ITC" panose="03070402050302030203" pitchFamily="66" charset="0"/>
              </a:rPr>
              <a:t>Youtube video’s</a:t>
            </a:r>
          </a:p>
          <a:p>
            <a:r>
              <a:rPr lang="nl-BE" sz="1000">
                <a:latin typeface="Bradley Hand ITC" panose="03070402050302030203" pitchFamily="66" charset="0"/>
              </a:rPr>
              <a:t>Influencer video’s</a:t>
            </a:r>
          </a:p>
          <a:p>
            <a:r>
              <a:rPr lang="nl-BE" sz="1000">
                <a:latin typeface="Bradley Hand ITC" panose="03070402050302030203" pitchFamily="66" charset="0"/>
              </a:rPr>
              <a:t>X &amp; LinkedIn teasers</a:t>
            </a:r>
          </a:p>
          <a:p>
            <a:r>
              <a:rPr lang="nl-BE" sz="1000">
                <a:latin typeface="Bradley Hand ITC" panose="03070402050302030203" pitchFamily="66" charset="0"/>
              </a:rPr>
              <a:t>X &amp; LinkedIn invies webinars</a:t>
            </a:r>
          </a:p>
          <a:p>
            <a:endParaRPr lang="nl-BE" sz="1000">
              <a:latin typeface="Bradley Hand ITC" panose="03070402050302030203" pitchFamily="66" charset="0"/>
            </a:endParaRPr>
          </a:p>
        </p:txBody>
      </p:sp>
      <p:sp>
        <p:nvSpPr>
          <p:cNvPr id="38" name="Tekstvak 37">
            <a:extLst>
              <a:ext uri="{FF2B5EF4-FFF2-40B4-BE49-F238E27FC236}">
                <a16:creationId xmlns:a16="http://schemas.microsoft.com/office/drawing/2014/main" id="{241B3F29-554F-A4CE-E401-6340E333B0E5}"/>
              </a:ext>
            </a:extLst>
          </p:cNvPr>
          <p:cNvSpPr txBox="1"/>
          <p:nvPr/>
        </p:nvSpPr>
        <p:spPr>
          <a:xfrm>
            <a:off x="2565000" y="2473382"/>
            <a:ext cx="1183337" cy="707886"/>
          </a:xfrm>
          <a:prstGeom prst="rect">
            <a:avLst/>
          </a:prstGeom>
          <a:noFill/>
        </p:spPr>
        <p:txBody>
          <a:bodyPr wrap="none" rtlCol="0">
            <a:spAutoFit/>
          </a:bodyPr>
          <a:lstStyle/>
          <a:p>
            <a:r>
              <a:rPr lang="nl-BE" sz="1000">
                <a:latin typeface="Bradley Hand ITC" panose="03070402050302030203" pitchFamily="66" charset="0"/>
              </a:rPr>
              <a:t>Invite webinars</a:t>
            </a:r>
          </a:p>
          <a:p>
            <a:r>
              <a:rPr lang="nl-BE" sz="1000">
                <a:latin typeface="Bradley Hand ITC" panose="03070402050302030203" pitchFamily="66" charset="0"/>
              </a:rPr>
              <a:t>Send links video’s</a:t>
            </a:r>
          </a:p>
          <a:p>
            <a:r>
              <a:rPr lang="nl-BE" sz="1000">
                <a:latin typeface="Bradley Hand ITC" panose="03070402050302030203" pitchFamily="66" charset="0"/>
              </a:rPr>
              <a:t>Send Spces</a:t>
            </a:r>
          </a:p>
          <a:p>
            <a:r>
              <a:rPr lang="nl-BE" sz="1000">
                <a:latin typeface="Bradley Hand ITC" panose="03070402050302030203" pitchFamily="66" charset="0"/>
              </a:rPr>
              <a:t>Send fact sheets</a:t>
            </a:r>
          </a:p>
        </p:txBody>
      </p:sp>
      <p:sp>
        <p:nvSpPr>
          <p:cNvPr id="41" name="Tekstvak 40">
            <a:extLst>
              <a:ext uri="{FF2B5EF4-FFF2-40B4-BE49-F238E27FC236}">
                <a16:creationId xmlns:a16="http://schemas.microsoft.com/office/drawing/2014/main" id="{80A95574-B43B-1C62-AD86-1E62A44F45FE}"/>
              </a:ext>
            </a:extLst>
          </p:cNvPr>
          <p:cNvSpPr txBox="1"/>
          <p:nvPr/>
        </p:nvSpPr>
        <p:spPr>
          <a:xfrm>
            <a:off x="26052" y="3158400"/>
            <a:ext cx="1881797" cy="338554"/>
          </a:xfrm>
          <a:prstGeom prst="rect">
            <a:avLst/>
          </a:prstGeom>
          <a:noFill/>
        </p:spPr>
        <p:txBody>
          <a:bodyPr wrap="none" rtlCol="0">
            <a:spAutoFit/>
          </a:bodyPr>
          <a:lstStyle/>
          <a:p>
            <a:r>
              <a:rPr lang="nl-BE" sz="1600">
                <a:solidFill>
                  <a:schemeClr val="accent5">
                    <a:lumMod val="75000"/>
                  </a:schemeClr>
                </a:solidFill>
              </a:rPr>
              <a:t>Digital Touchpoints</a:t>
            </a:r>
          </a:p>
        </p:txBody>
      </p:sp>
      <p:sp>
        <p:nvSpPr>
          <p:cNvPr id="42" name="Tekstvak 41">
            <a:extLst>
              <a:ext uri="{FF2B5EF4-FFF2-40B4-BE49-F238E27FC236}">
                <a16:creationId xmlns:a16="http://schemas.microsoft.com/office/drawing/2014/main" id="{D643DA5B-9C82-D2F8-2ABF-944CA2242C07}"/>
              </a:ext>
            </a:extLst>
          </p:cNvPr>
          <p:cNvSpPr txBox="1"/>
          <p:nvPr/>
        </p:nvSpPr>
        <p:spPr>
          <a:xfrm>
            <a:off x="139360" y="4386563"/>
            <a:ext cx="2056525" cy="338554"/>
          </a:xfrm>
          <a:prstGeom prst="rect">
            <a:avLst/>
          </a:prstGeom>
          <a:noFill/>
        </p:spPr>
        <p:txBody>
          <a:bodyPr wrap="none" rtlCol="0">
            <a:spAutoFit/>
          </a:bodyPr>
          <a:lstStyle/>
          <a:p>
            <a:r>
              <a:rPr lang="nl-BE" sz="1600">
                <a:solidFill>
                  <a:schemeClr val="accent5">
                    <a:lumMod val="75000"/>
                  </a:schemeClr>
                </a:solidFill>
              </a:rPr>
              <a:t>Physical Touchpoints</a:t>
            </a:r>
          </a:p>
        </p:txBody>
      </p:sp>
      <p:sp>
        <p:nvSpPr>
          <p:cNvPr id="44" name="Tekstvak 43">
            <a:extLst>
              <a:ext uri="{FF2B5EF4-FFF2-40B4-BE49-F238E27FC236}">
                <a16:creationId xmlns:a16="http://schemas.microsoft.com/office/drawing/2014/main" id="{8A0F7CF4-E157-9B0A-14DE-E033114ECC8C}"/>
              </a:ext>
            </a:extLst>
          </p:cNvPr>
          <p:cNvSpPr txBox="1"/>
          <p:nvPr/>
        </p:nvSpPr>
        <p:spPr>
          <a:xfrm>
            <a:off x="735941" y="4748043"/>
            <a:ext cx="1217000" cy="400110"/>
          </a:xfrm>
          <a:prstGeom prst="rect">
            <a:avLst/>
          </a:prstGeom>
          <a:noFill/>
        </p:spPr>
        <p:txBody>
          <a:bodyPr wrap="none" rtlCol="0">
            <a:spAutoFit/>
          </a:bodyPr>
          <a:lstStyle/>
          <a:p>
            <a:r>
              <a:rPr lang="nl-BE" sz="1000">
                <a:latin typeface="Bradley Hand ITC" panose="03070402050302030203" pitchFamily="66" charset="0"/>
              </a:rPr>
              <a:t>Stand Sector Fairs</a:t>
            </a:r>
          </a:p>
          <a:p>
            <a:r>
              <a:rPr lang="nl-BE" sz="1000">
                <a:latin typeface="Bradley Hand ITC" panose="03070402050302030203" pitchFamily="66" charset="0"/>
              </a:rPr>
              <a:t>Sector events</a:t>
            </a:r>
          </a:p>
        </p:txBody>
      </p:sp>
      <p:sp>
        <p:nvSpPr>
          <p:cNvPr id="45" name="Tekstvak 44">
            <a:extLst>
              <a:ext uri="{FF2B5EF4-FFF2-40B4-BE49-F238E27FC236}">
                <a16:creationId xmlns:a16="http://schemas.microsoft.com/office/drawing/2014/main" id="{F26B4CC1-BF64-9EA2-9CFC-D77DAF47CA19}"/>
              </a:ext>
            </a:extLst>
          </p:cNvPr>
          <p:cNvSpPr txBox="1"/>
          <p:nvPr/>
        </p:nvSpPr>
        <p:spPr>
          <a:xfrm>
            <a:off x="2271971" y="4768095"/>
            <a:ext cx="2241319" cy="553998"/>
          </a:xfrm>
          <a:prstGeom prst="rect">
            <a:avLst/>
          </a:prstGeom>
          <a:noFill/>
        </p:spPr>
        <p:txBody>
          <a:bodyPr wrap="none" rtlCol="0">
            <a:spAutoFit/>
          </a:bodyPr>
          <a:lstStyle/>
          <a:p>
            <a:r>
              <a:rPr lang="nl-BE" sz="1000">
                <a:latin typeface="Bradley Hand ITC" panose="03070402050302030203" pitchFamily="66" charset="0"/>
              </a:rPr>
              <a:t>Schedule conf calls</a:t>
            </a:r>
          </a:p>
          <a:p>
            <a:r>
              <a:rPr lang="nl-BE" sz="1000">
                <a:latin typeface="Bradley Hand ITC" panose="03070402050302030203" pitchFamily="66" charset="0"/>
              </a:rPr>
              <a:t>Schedule call with engineers / presales</a:t>
            </a:r>
          </a:p>
          <a:p>
            <a:r>
              <a:rPr lang="nl-BE" sz="1000">
                <a:latin typeface="Bradley Hand ITC" panose="03070402050302030203" pitchFamily="66" charset="0"/>
              </a:rPr>
              <a:t>Use customers to make introduction</a:t>
            </a:r>
          </a:p>
        </p:txBody>
      </p:sp>
      <p:sp>
        <p:nvSpPr>
          <p:cNvPr id="46" name="Tekstvak 45">
            <a:extLst>
              <a:ext uri="{FF2B5EF4-FFF2-40B4-BE49-F238E27FC236}">
                <a16:creationId xmlns:a16="http://schemas.microsoft.com/office/drawing/2014/main" id="{D98E140E-FC22-D421-712E-7575E8D8AB6A}"/>
              </a:ext>
            </a:extLst>
          </p:cNvPr>
          <p:cNvSpPr txBox="1"/>
          <p:nvPr/>
        </p:nvSpPr>
        <p:spPr>
          <a:xfrm>
            <a:off x="3963231" y="2210469"/>
            <a:ext cx="1737976" cy="1169551"/>
          </a:xfrm>
          <a:prstGeom prst="rect">
            <a:avLst/>
          </a:prstGeom>
          <a:noFill/>
        </p:spPr>
        <p:txBody>
          <a:bodyPr wrap="none" rtlCol="0">
            <a:spAutoFit/>
          </a:bodyPr>
          <a:lstStyle/>
          <a:p>
            <a:r>
              <a:rPr lang="nl-BE" sz="1000">
                <a:latin typeface="Bradley Hand ITC" panose="03070402050302030203" pitchFamily="66" charset="0"/>
              </a:rPr>
              <a:t>Buy now incentives</a:t>
            </a:r>
          </a:p>
          <a:p>
            <a:pPr lvl="0"/>
            <a:r>
              <a:rPr lang="en-GB" sz="1000">
                <a:latin typeface="Bradley Hand ITC" panose="03070402050302030203" pitchFamily="66" charset="0"/>
              </a:rPr>
              <a:t>Free Pilot or Proof-of-Concept</a:t>
            </a:r>
          </a:p>
          <a:p>
            <a:pPr lvl="0"/>
            <a:r>
              <a:rPr lang="en-GB" sz="1000">
                <a:latin typeface="Bradley Hand ITC" panose="03070402050302030203" pitchFamily="66" charset="0"/>
              </a:rPr>
              <a:t>Money-Back Guarantee</a:t>
            </a:r>
            <a:endParaRPr lang="nl-BE" sz="1000">
              <a:latin typeface="Bradley Hand ITC" panose="03070402050302030203" pitchFamily="66" charset="0"/>
            </a:endParaRPr>
          </a:p>
          <a:p>
            <a:r>
              <a:rPr lang="en-GB" sz="1000">
                <a:latin typeface="Bradley Hand ITC" panose="03070402050302030203" pitchFamily="66" charset="0"/>
              </a:rPr>
              <a:t>Pay-on-Results</a:t>
            </a:r>
          </a:p>
          <a:p>
            <a:r>
              <a:rPr lang="en-GB" sz="1000">
                <a:latin typeface="Bradley Hand ITC" panose="03070402050302030203" pitchFamily="66" charset="0"/>
              </a:rPr>
              <a:t>Free migration / installation</a:t>
            </a:r>
          </a:p>
          <a:p>
            <a:r>
              <a:rPr lang="en-GB" sz="1000">
                <a:latin typeface="Bradley Hand ITC" panose="03070402050302030203" pitchFamily="66" charset="0"/>
              </a:rPr>
              <a:t>Free staff training</a:t>
            </a:r>
            <a:endParaRPr lang="nl-BE" sz="1000">
              <a:latin typeface="Bradley Hand ITC" panose="03070402050302030203" pitchFamily="66" charset="0"/>
            </a:endParaRPr>
          </a:p>
          <a:p>
            <a:endParaRPr lang="nl-BE" sz="1000">
              <a:latin typeface="Bradley Hand ITC" panose="03070402050302030203" pitchFamily="66" charset="0"/>
            </a:endParaRPr>
          </a:p>
        </p:txBody>
      </p:sp>
      <p:sp>
        <p:nvSpPr>
          <p:cNvPr id="47" name="Tekstvak 46">
            <a:extLst>
              <a:ext uri="{FF2B5EF4-FFF2-40B4-BE49-F238E27FC236}">
                <a16:creationId xmlns:a16="http://schemas.microsoft.com/office/drawing/2014/main" id="{87BF2725-3620-5CBE-6DF4-1812BF0FFBE0}"/>
              </a:ext>
            </a:extLst>
          </p:cNvPr>
          <p:cNvSpPr txBox="1"/>
          <p:nvPr/>
        </p:nvSpPr>
        <p:spPr>
          <a:xfrm>
            <a:off x="4544040" y="4760347"/>
            <a:ext cx="965329" cy="553998"/>
          </a:xfrm>
          <a:prstGeom prst="rect">
            <a:avLst/>
          </a:prstGeom>
          <a:noFill/>
        </p:spPr>
        <p:txBody>
          <a:bodyPr wrap="none" rtlCol="0">
            <a:spAutoFit/>
          </a:bodyPr>
          <a:lstStyle/>
          <a:p>
            <a:r>
              <a:rPr lang="nl-BE" sz="1000">
                <a:latin typeface="Bradley Hand ITC" panose="03070402050302030203" pitchFamily="66" charset="0"/>
              </a:rPr>
              <a:t>Sales visit</a:t>
            </a:r>
          </a:p>
          <a:p>
            <a:r>
              <a:rPr lang="nl-BE" sz="1000">
                <a:latin typeface="Bradley Hand ITC" panose="03070402050302030203" pitchFamily="66" charset="0"/>
              </a:rPr>
              <a:t>Physical demo</a:t>
            </a:r>
          </a:p>
          <a:p>
            <a:r>
              <a:rPr lang="nl-BE" sz="1000">
                <a:latin typeface="Bradley Hand ITC" panose="03070402050302030203" pitchFamily="66" charset="0"/>
              </a:rPr>
              <a:t>On site test</a:t>
            </a:r>
          </a:p>
        </p:txBody>
      </p:sp>
      <p:sp>
        <p:nvSpPr>
          <p:cNvPr id="48" name="Tekstvak 47">
            <a:extLst>
              <a:ext uri="{FF2B5EF4-FFF2-40B4-BE49-F238E27FC236}">
                <a16:creationId xmlns:a16="http://schemas.microsoft.com/office/drawing/2014/main" id="{BD5CEE22-8450-8173-6B95-72118F480630}"/>
              </a:ext>
            </a:extLst>
          </p:cNvPr>
          <p:cNvSpPr txBox="1"/>
          <p:nvPr/>
        </p:nvSpPr>
        <p:spPr>
          <a:xfrm>
            <a:off x="5708298" y="2662122"/>
            <a:ext cx="2719014" cy="553998"/>
          </a:xfrm>
          <a:prstGeom prst="rect">
            <a:avLst/>
          </a:prstGeom>
          <a:noFill/>
        </p:spPr>
        <p:txBody>
          <a:bodyPr wrap="none" rtlCol="0">
            <a:spAutoFit/>
          </a:bodyPr>
          <a:lstStyle/>
          <a:p>
            <a:r>
              <a:rPr lang="nl-BE" sz="1000">
                <a:latin typeface="Bradley Hand ITC" panose="03070402050302030203" pitchFamily="66" charset="0"/>
              </a:rPr>
              <a:t>Deferred payment</a:t>
            </a:r>
          </a:p>
          <a:p>
            <a:r>
              <a:rPr lang="nl-BE" sz="1000">
                <a:latin typeface="Bradley Hand ITC" panose="03070402050302030203" pitchFamily="66" charset="0"/>
              </a:rPr>
              <a:t>Rental, first 2 months free</a:t>
            </a:r>
          </a:p>
          <a:p>
            <a:r>
              <a:rPr lang="nl-BE" sz="1000">
                <a:latin typeface="Bradley Hand ITC" panose="03070402050302030203" pitchFamily="66" charset="0"/>
              </a:rPr>
              <a:t>Leasing including free quarterly maintenance</a:t>
            </a:r>
          </a:p>
        </p:txBody>
      </p:sp>
      <p:sp>
        <p:nvSpPr>
          <p:cNvPr id="51" name="Tekstvak 50">
            <a:extLst>
              <a:ext uri="{FF2B5EF4-FFF2-40B4-BE49-F238E27FC236}">
                <a16:creationId xmlns:a16="http://schemas.microsoft.com/office/drawing/2014/main" id="{4943B5F8-E8E9-2B46-DDF3-1B4628ABEDE5}"/>
              </a:ext>
            </a:extLst>
          </p:cNvPr>
          <p:cNvSpPr txBox="1"/>
          <p:nvPr/>
        </p:nvSpPr>
        <p:spPr>
          <a:xfrm>
            <a:off x="5936897" y="4768095"/>
            <a:ext cx="1353256" cy="400110"/>
          </a:xfrm>
          <a:prstGeom prst="rect">
            <a:avLst/>
          </a:prstGeom>
          <a:noFill/>
        </p:spPr>
        <p:txBody>
          <a:bodyPr wrap="none" rtlCol="0">
            <a:spAutoFit/>
          </a:bodyPr>
          <a:lstStyle/>
          <a:p>
            <a:r>
              <a:rPr lang="nl-BE" sz="1000">
                <a:latin typeface="Bradley Hand ITC" panose="03070402050302030203" pitchFamily="66" charset="0"/>
              </a:rPr>
              <a:t>Sales &amp; engineer visit</a:t>
            </a:r>
          </a:p>
          <a:p>
            <a:r>
              <a:rPr lang="nl-BE" sz="1000">
                <a:latin typeface="Bradley Hand ITC" panose="03070402050302030203" pitchFamily="66" charset="0"/>
              </a:rPr>
              <a:t>CEO or CTO visit</a:t>
            </a:r>
          </a:p>
        </p:txBody>
      </p:sp>
      <p:pic>
        <p:nvPicPr>
          <p:cNvPr id="2" name="Picture 4">
            <a:extLst>
              <a:ext uri="{FF2B5EF4-FFF2-40B4-BE49-F238E27FC236}">
                <a16:creationId xmlns:a16="http://schemas.microsoft.com/office/drawing/2014/main" id="{9B9AC9C4-3C58-49DA-F640-17C3C8A4F0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a:extLst>
              <a:ext uri="{FF2B5EF4-FFF2-40B4-BE49-F238E27FC236}">
                <a16:creationId xmlns:a16="http://schemas.microsoft.com/office/drawing/2014/main" id="{318A3EB8-C6AC-7977-7A67-C211A73D3250}"/>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5">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spTree>
    <p:extLst>
      <p:ext uri="{BB962C8B-B14F-4D97-AF65-F5344CB8AC3E}">
        <p14:creationId xmlns:p14="http://schemas.microsoft.com/office/powerpoint/2010/main" val="3851484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2C29D-BCF1-5AFE-B959-DB1F9B9E6DF2}"/>
            </a:ext>
          </a:extLst>
        </p:cNvPr>
        <p:cNvGrpSpPr/>
        <p:nvPr/>
      </p:nvGrpSpPr>
      <p:grpSpPr>
        <a:xfrm>
          <a:off x="0" y="0"/>
          <a:ext cx="0" cy="0"/>
          <a:chOff x="0" y="0"/>
          <a:chExt cx="0" cy="0"/>
        </a:xfrm>
      </p:grpSpPr>
      <p:graphicFrame>
        <p:nvGraphicFramePr>
          <p:cNvPr id="5" name="Tabel 5">
            <a:extLst>
              <a:ext uri="{FF2B5EF4-FFF2-40B4-BE49-F238E27FC236}">
                <a16:creationId xmlns:a16="http://schemas.microsoft.com/office/drawing/2014/main" id="{91C83968-6B9F-5CD2-9A8F-EC49BE519A20}"/>
              </a:ext>
            </a:extLst>
          </p:cNvPr>
          <p:cNvGraphicFramePr>
            <a:graphicFrameLocks noGrp="1"/>
          </p:cNvGraphicFramePr>
          <p:nvPr>
            <p:extLst>
              <p:ext uri="{D42A27DB-BD31-4B8C-83A1-F6EECF244321}">
                <p14:modId xmlns:p14="http://schemas.microsoft.com/office/powerpoint/2010/main" val="3690355256"/>
              </p:ext>
            </p:extLst>
          </p:nvPr>
        </p:nvGraphicFramePr>
        <p:xfrm>
          <a:off x="321369" y="1020469"/>
          <a:ext cx="9248236" cy="5065235"/>
        </p:xfrm>
        <a:graphic>
          <a:graphicData uri="http://schemas.openxmlformats.org/drawingml/2006/table">
            <a:tbl>
              <a:tblPr firstRow="1" bandRow="1">
                <a:tableStyleId>{5C22544A-7EE6-4342-B048-85BDC9FD1C3A}</a:tableStyleId>
              </a:tblPr>
              <a:tblGrid>
                <a:gridCol w="2312059">
                  <a:extLst>
                    <a:ext uri="{9D8B030D-6E8A-4147-A177-3AD203B41FA5}">
                      <a16:colId xmlns:a16="http://schemas.microsoft.com/office/drawing/2014/main" val="3060303866"/>
                    </a:ext>
                  </a:extLst>
                </a:gridCol>
                <a:gridCol w="2312059">
                  <a:extLst>
                    <a:ext uri="{9D8B030D-6E8A-4147-A177-3AD203B41FA5}">
                      <a16:colId xmlns:a16="http://schemas.microsoft.com/office/drawing/2014/main" val="4035251704"/>
                    </a:ext>
                  </a:extLst>
                </a:gridCol>
                <a:gridCol w="2312059">
                  <a:extLst>
                    <a:ext uri="{9D8B030D-6E8A-4147-A177-3AD203B41FA5}">
                      <a16:colId xmlns:a16="http://schemas.microsoft.com/office/drawing/2014/main" val="2213161724"/>
                    </a:ext>
                  </a:extLst>
                </a:gridCol>
                <a:gridCol w="2312059">
                  <a:extLst>
                    <a:ext uri="{9D8B030D-6E8A-4147-A177-3AD203B41FA5}">
                      <a16:colId xmlns:a16="http://schemas.microsoft.com/office/drawing/2014/main" val="2597493980"/>
                    </a:ext>
                  </a:extLst>
                </a:gridCol>
              </a:tblGrid>
              <a:tr h="338587">
                <a:tc>
                  <a:txBody>
                    <a:bodyPr/>
                    <a:lstStyle/>
                    <a:p>
                      <a:endParaRPr lang="nl-BE" sz="1100"/>
                    </a:p>
                  </a:txBody>
                  <a:tcPr marL="74295" marR="74295" marT="37148" marB="37148"/>
                </a:tc>
                <a:tc>
                  <a:txBody>
                    <a:bodyPr/>
                    <a:lstStyle/>
                    <a:p>
                      <a:pPr algn="ctr"/>
                      <a:r>
                        <a:rPr lang="nl-BE" sz="1100" b="0"/>
                        <a:t>Rival 1: OxyHaleine</a:t>
                      </a:r>
                    </a:p>
                  </a:txBody>
                  <a:tcPr marL="74295" marR="74295" marT="37148" marB="37148"/>
                </a:tc>
                <a:tc>
                  <a:txBody>
                    <a:bodyPr/>
                    <a:lstStyle/>
                    <a:p>
                      <a:pPr algn="ctr"/>
                      <a:r>
                        <a:rPr lang="nl-BE" sz="1100" b="0"/>
                        <a:t>Rival 2: xx</a:t>
                      </a:r>
                      <a:endParaRPr lang="nl-BE" sz="800" b="0"/>
                    </a:p>
                  </a:txBody>
                  <a:tcPr marL="74295" marR="74295" marT="37148" marB="37148"/>
                </a:tc>
                <a:tc>
                  <a:txBody>
                    <a:bodyPr/>
                    <a:lstStyle/>
                    <a:p>
                      <a:pPr algn="ctr"/>
                      <a:r>
                        <a:rPr lang="nl-BE" sz="1100" b="0"/>
                        <a:t>Rival 3: xx</a:t>
                      </a:r>
                      <a:endParaRPr lang="nl-BE" sz="800" b="0"/>
                    </a:p>
                  </a:txBody>
                  <a:tcPr marL="74295" marR="74295" marT="37148" marB="37148"/>
                </a:tc>
                <a:extLst>
                  <a:ext uri="{0D108BD9-81ED-4DB2-BD59-A6C34878D82A}">
                    <a16:rowId xmlns:a16="http://schemas.microsoft.com/office/drawing/2014/main" val="3967584666"/>
                  </a:ext>
                </a:extLst>
              </a:tr>
              <a:tr h="5908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800">
                          <a:latin typeface="+mn-lt"/>
                        </a:rPr>
                        <a:t>Estimated % market size of rival. How many years are they active in segment? Are they active in other segments?</a:t>
                      </a:r>
                    </a:p>
                    <a:p>
                      <a:endParaRPr lang="nl-BE" sz="800">
                        <a:latin typeface="+mn-lt"/>
                      </a:endParaRPr>
                    </a:p>
                  </a:txBody>
                  <a:tcPr marL="74295" marR="74295" marT="37148" marB="37148"/>
                </a:tc>
                <a:tc>
                  <a:txBody>
                    <a:bodyPr/>
                    <a:lstStyle/>
                    <a:p>
                      <a:endParaRPr lang="nl-BE" sz="800">
                        <a:latin typeface="+mn-lt"/>
                      </a:endParaRPr>
                    </a:p>
                  </a:txBody>
                  <a:tcPr marL="74295" marR="74295" marT="37148" marB="37148"/>
                </a:tc>
                <a:tc>
                  <a:txBody>
                    <a:bodyPr/>
                    <a:lstStyle/>
                    <a:p>
                      <a:endParaRPr lang="nl-BE" sz="800">
                        <a:latin typeface="+mn-lt"/>
                      </a:endParaRPr>
                    </a:p>
                  </a:txBody>
                  <a:tcPr marL="74295" marR="74295" marT="37148" marB="37148"/>
                </a:tc>
                <a:tc>
                  <a:txBody>
                    <a:bodyPr/>
                    <a:lstStyle/>
                    <a:p>
                      <a:endParaRPr lang="nl-BE" sz="800">
                        <a:latin typeface="+mn-lt"/>
                      </a:endParaRPr>
                    </a:p>
                  </a:txBody>
                  <a:tcPr marL="74295" marR="74295" marT="37148" marB="37148"/>
                </a:tc>
                <a:extLst>
                  <a:ext uri="{0D108BD9-81ED-4DB2-BD59-A6C34878D82A}">
                    <a16:rowId xmlns:a16="http://schemas.microsoft.com/office/drawing/2014/main" val="437105495"/>
                  </a:ext>
                </a:extLst>
              </a:tr>
              <a:tr h="590831">
                <a:tc>
                  <a:txBody>
                    <a:bodyPr/>
                    <a:lstStyle/>
                    <a:p>
                      <a:r>
                        <a:rPr lang="nl-BE" sz="800">
                          <a:latin typeface="+mn-lt"/>
                        </a:rPr>
                        <a:t>What resembles the their solution versus yours? What set’s your solution apart?</a:t>
                      </a:r>
                    </a:p>
                  </a:txBody>
                  <a:tcPr marL="74295" marR="74295" marT="37148" marB="37148"/>
                </a:tc>
                <a:tc>
                  <a:txBody>
                    <a:bodyPr/>
                    <a:lstStyle/>
                    <a:p>
                      <a:endParaRPr lang="nl-BE" sz="800">
                        <a:latin typeface="+mn-lt"/>
                      </a:endParaRPr>
                    </a:p>
                  </a:txBody>
                  <a:tcPr marL="74295" marR="74295" marT="37148" marB="37148"/>
                </a:tc>
                <a:tc>
                  <a:txBody>
                    <a:bodyPr/>
                    <a:lstStyle/>
                    <a:p>
                      <a:endParaRPr lang="nl-BE" sz="800">
                        <a:latin typeface="+mn-lt"/>
                      </a:endParaRPr>
                    </a:p>
                  </a:txBody>
                  <a:tcPr marL="74295" marR="74295" marT="37148" marB="37148"/>
                </a:tc>
                <a:tc>
                  <a:txBody>
                    <a:bodyPr/>
                    <a:lstStyle/>
                    <a:p>
                      <a:endParaRPr lang="nl-BE" sz="800">
                        <a:latin typeface="+mn-lt"/>
                      </a:endParaRPr>
                    </a:p>
                  </a:txBody>
                  <a:tcPr marL="74295" marR="74295" marT="37148" marB="37148"/>
                </a:tc>
                <a:extLst>
                  <a:ext uri="{0D108BD9-81ED-4DB2-BD59-A6C34878D82A}">
                    <a16:rowId xmlns:a16="http://schemas.microsoft.com/office/drawing/2014/main" val="3955524997"/>
                  </a:ext>
                </a:extLst>
              </a:tr>
              <a:tr h="590831">
                <a:tc>
                  <a:txBody>
                    <a:bodyPr/>
                    <a:lstStyle/>
                    <a:p>
                      <a:r>
                        <a:rPr lang="nl-BE" sz="800">
                          <a:latin typeface="+mn-lt"/>
                        </a:rPr>
                        <a:t>Why do customers buy from them? What are their strengths?</a:t>
                      </a:r>
                    </a:p>
                  </a:txBody>
                  <a:tcPr marL="74295" marR="74295" marT="37148" marB="37148"/>
                </a:tc>
                <a:tc>
                  <a:txBody>
                    <a:bodyPr/>
                    <a:lstStyle/>
                    <a:p>
                      <a:endParaRPr lang="nl-BE" sz="800">
                        <a:latin typeface="+mn-lt"/>
                      </a:endParaRPr>
                    </a:p>
                  </a:txBody>
                  <a:tcPr marL="74295" marR="74295" marT="37148" marB="37148"/>
                </a:tc>
                <a:tc>
                  <a:txBody>
                    <a:bodyPr/>
                    <a:lstStyle/>
                    <a:p>
                      <a:endParaRPr lang="nl-BE" sz="800">
                        <a:latin typeface="+mn-lt"/>
                      </a:endParaRPr>
                    </a:p>
                  </a:txBody>
                  <a:tcPr marL="74295" marR="74295" marT="37148" marB="37148"/>
                </a:tc>
                <a:tc>
                  <a:txBody>
                    <a:bodyPr/>
                    <a:lstStyle/>
                    <a:p>
                      <a:endParaRPr lang="nl-BE" sz="800">
                        <a:latin typeface="+mn-lt"/>
                      </a:endParaRPr>
                    </a:p>
                  </a:txBody>
                  <a:tcPr marL="74295" marR="74295" marT="37148" marB="37148"/>
                </a:tc>
                <a:extLst>
                  <a:ext uri="{0D108BD9-81ED-4DB2-BD59-A6C34878D82A}">
                    <a16:rowId xmlns:a16="http://schemas.microsoft.com/office/drawing/2014/main" val="3798894559"/>
                  </a:ext>
                </a:extLst>
              </a:tr>
              <a:tr h="590831">
                <a:tc>
                  <a:txBody>
                    <a:bodyPr/>
                    <a:lstStyle/>
                    <a:p>
                      <a:r>
                        <a:rPr lang="nl-BE" sz="800">
                          <a:latin typeface="+mn-lt"/>
                        </a:rPr>
                        <a:t>What is their Product &amp; Service offering to these sectors? Do they have unique selling strong points?</a:t>
                      </a:r>
                    </a:p>
                  </a:txBody>
                  <a:tcPr marL="74295" marR="74295" marT="37148" marB="37148"/>
                </a:tc>
                <a:tc>
                  <a:txBody>
                    <a:bodyPr/>
                    <a:lstStyle/>
                    <a:p>
                      <a:endParaRPr lang="nl-BE" sz="800">
                        <a:latin typeface="+mn-lt"/>
                      </a:endParaRPr>
                    </a:p>
                  </a:txBody>
                  <a:tcPr marL="74295" marR="74295" marT="37148" marB="37148"/>
                </a:tc>
                <a:tc>
                  <a:txBody>
                    <a:bodyPr/>
                    <a:lstStyle/>
                    <a:p>
                      <a:endParaRPr lang="nl-BE" sz="800">
                        <a:latin typeface="+mn-lt"/>
                      </a:endParaRPr>
                    </a:p>
                  </a:txBody>
                  <a:tcPr marL="74295" marR="74295" marT="37148" marB="37148"/>
                </a:tc>
                <a:tc>
                  <a:txBody>
                    <a:bodyPr/>
                    <a:lstStyle/>
                    <a:p>
                      <a:endParaRPr lang="nl-BE" sz="800">
                        <a:latin typeface="+mn-lt"/>
                      </a:endParaRPr>
                    </a:p>
                  </a:txBody>
                  <a:tcPr marL="74295" marR="74295" marT="37148" marB="37148"/>
                </a:tc>
                <a:extLst>
                  <a:ext uri="{0D108BD9-81ED-4DB2-BD59-A6C34878D82A}">
                    <a16:rowId xmlns:a16="http://schemas.microsoft.com/office/drawing/2014/main" val="2313669954"/>
                  </a:ext>
                </a:extLst>
              </a:tr>
              <a:tr h="590831">
                <a:tc>
                  <a:txBody>
                    <a:bodyPr/>
                    <a:lstStyle/>
                    <a:p>
                      <a:r>
                        <a:rPr lang="nl-BE" sz="800">
                          <a:latin typeface="+mn-lt"/>
                        </a:rPr>
                        <a:t>Mode of operation? Through resellers, partners, branches, eCommerce, ..</a:t>
                      </a:r>
                    </a:p>
                  </a:txBody>
                  <a:tcPr marL="74295" marR="74295" marT="37148" marB="37148"/>
                </a:tc>
                <a:tc>
                  <a:txBody>
                    <a:bodyPr/>
                    <a:lstStyle/>
                    <a:p>
                      <a:endParaRPr lang="nl-BE" sz="800">
                        <a:latin typeface="+mn-lt"/>
                      </a:endParaRPr>
                    </a:p>
                  </a:txBody>
                  <a:tcPr marL="74295" marR="74295" marT="37148" marB="37148"/>
                </a:tc>
                <a:tc>
                  <a:txBody>
                    <a:bodyPr/>
                    <a:lstStyle/>
                    <a:p>
                      <a:endParaRPr lang="nl-BE" sz="800">
                        <a:latin typeface="+mn-lt"/>
                      </a:endParaRPr>
                    </a:p>
                  </a:txBody>
                  <a:tcPr marL="74295" marR="74295" marT="37148" marB="37148"/>
                </a:tc>
                <a:tc>
                  <a:txBody>
                    <a:bodyPr/>
                    <a:lstStyle/>
                    <a:p>
                      <a:endParaRPr lang="nl-BE" sz="800">
                        <a:latin typeface="+mn-lt"/>
                      </a:endParaRPr>
                    </a:p>
                  </a:txBody>
                  <a:tcPr marL="74295" marR="74295" marT="37148" marB="37148"/>
                </a:tc>
                <a:extLst>
                  <a:ext uri="{0D108BD9-81ED-4DB2-BD59-A6C34878D82A}">
                    <a16:rowId xmlns:a16="http://schemas.microsoft.com/office/drawing/2014/main" val="2211727513"/>
                  </a:ext>
                </a:extLst>
              </a:tr>
              <a:tr h="590831">
                <a:tc>
                  <a:txBody>
                    <a:bodyPr/>
                    <a:lstStyle/>
                    <a:p>
                      <a:r>
                        <a:rPr lang="nl-BE" sz="800">
                          <a:latin typeface="+mn-lt"/>
                        </a:rPr>
                        <a:t>Do they have strategic partners in order to sell to these sectors? Or strategic partners that give them extra mileage? </a:t>
                      </a:r>
                    </a:p>
                  </a:txBody>
                  <a:tcPr marL="74295" marR="74295" marT="37148" marB="37148"/>
                </a:tc>
                <a:tc>
                  <a:txBody>
                    <a:bodyPr/>
                    <a:lstStyle/>
                    <a:p>
                      <a:endParaRPr lang="nl-BE" sz="800">
                        <a:latin typeface="+mn-lt"/>
                      </a:endParaRPr>
                    </a:p>
                  </a:txBody>
                  <a:tcPr marL="74295" marR="74295" marT="37148" marB="37148"/>
                </a:tc>
                <a:tc>
                  <a:txBody>
                    <a:bodyPr/>
                    <a:lstStyle/>
                    <a:p>
                      <a:endParaRPr lang="nl-BE" sz="800">
                        <a:latin typeface="+mn-lt"/>
                      </a:endParaRPr>
                    </a:p>
                  </a:txBody>
                  <a:tcPr marL="74295" marR="74295" marT="37148" marB="37148"/>
                </a:tc>
                <a:tc>
                  <a:txBody>
                    <a:bodyPr/>
                    <a:lstStyle/>
                    <a:p>
                      <a:endParaRPr lang="nl-BE" sz="800">
                        <a:latin typeface="+mn-lt"/>
                      </a:endParaRPr>
                    </a:p>
                  </a:txBody>
                  <a:tcPr marL="74295" marR="74295" marT="37148" marB="37148"/>
                </a:tc>
                <a:extLst>
                  <a:ext uri="{0D108BD9-81ED-4DB2-BD59-A6C34878D82A}">
                    <a16:rowId xmlns:a16="http://schemas.microsoft.com/office/drawing/2014/main" val="1746918207"/>
                  </a:ext>
                </a:extLst>
              </a:tr>
              <a:tr h="590831">
                <a:tc>
                  <a:txBody>
                    <a:bodyPr/>
                    <a:lstStyle/>
                    <a:p>
                      <a:r>
                        <a:rPr lang="nl-BE" sz="800">
                          <a:latin typeface="+mn-lt"/>
                        </a:rPr>
                        <a:t>What incentives do they use?</a:t>
                      </a:r>
                    </a:p>
                  </a:txBody>
                  <a:tcPr marL="74295" marR="74295" marT="37148" marB="37148"/>
                </a:tc>
                <a:tc>
                  <a:txBody>
                    <a:bodyPr/>
                    <a:lstStyle/>
                    <a:p>
                      <a:endParaRPr lang="nl-BE" sz="800">
                        <a:latin typeface="+mn-lt"/>
                      </a:endParaRPr>
                    </a:p>
                  </a:txBody>
                  <a:tcPr marL="74295" marR="74295" marT="37148" marB="37148"/>
                </a:tc>
                <a:tc>
                  <a:txBody>
                    <a:bodyPr/>
                    <a:lstStyle/>
                    <a:p>
                      <a:endParaRPr lang="nl-BE" sz="800">
                        <a:latin typeface="+mn-lt"/>
                      </a:endParaRPr>
                    </a:p>
                  </a:txBody>
                  <a:tcPr marL="74295" marR="74295" marT="37148" marB="37148"/>
                </a:tc>
                <a:tc>
                  <a:txBody>
                    <a:bodyPr/>
                    <a:lstStyle/>
                    <a:p>
                      <a:endParaRPr lang="nl-BE" sz="800">
                        <a:latin typeface="+mn-lt"/>
                      </a:endParaRPr>
                    </a:p>
                  </a:txBody>
                  <a:tcPr marL="74295" marR="74295" marT="37148" marB="37148"/>
                </a:tc>
                <a:extLst>
                  <a:ext uri="{0D108BD9-81ED-4DB2-BD59-A6C34878D82A}">
                    <a16:rowId xmlns:a16="http://schemas.microsoft.com/office/drawing/2014/main" val="4290838555"/>
                  </a:ext>
                </a:extLst>
              </a:tr>
              <a:tr h="590831">
                <a:tc>
                  <a:txBody>
                    <a:bodyPr/>
                    <a:lstStyle/>
                    <a:p>
                      <a:r>
                        <a:rPr lang="nl-BE" sz="800">
                          <a:latin typeface="+mn-lt"/>
                        </a:rPr>
                        <a:t>What payment plans / facilities do they offer?</a:t>
                      </a:r>
                    </a:p>
                  </a:txBody>
                  <a:tcPr marL="74295" marR="74295" marT="37148" marB="37148"/>
                </a:tc>
                <a:tc>
                  <a:txBody>
                    <a:bodyPr/>
                    <a:lstStyle/>
                    <a:p>
                      <a:endParaRPr lang="nl-BE" sz="800">
                        <a:latin typeface="+mn-lt"/>
                      </a:endParaRPr>
                    </a:p>
                  </a:txBody>
                  <a:tcPr marL="74295" marR="74295" marT="37148" marB="37148"/>
                </a:tc>
                <a:tc>
                  <a:txBody>
                    <a:bodyPr/>
                    <a:lstStyle/>
                    <a:p>
                      <a:endParaRPr lang="nl-BE" sz="800">
                        <a:latin typeface="+mn-lt"/>
                      </a:endParaRPr>
                    </a:p>
                  </a:txBody>
                  <a:tcPr marL="74295" marR="74295" marT="37148" marB="37148"/>
                </a:tc>
                <a:tc>
                  <a:txBody>
                    <a:bodyPr/>
                    <a:lstStyle/>
                    <a:p>
                      <a:endParaRPr lang="nl-BE" sz="800">
                        <a:latin typeface="+mn-lt"/>
                      </a:endParaRPr>
                    </a:p>
                  </a:txBody>
                  <a:tcPr marL="74295" marR="74295" marT="37148" marB="37148"/>
                </a:tc>
                <a:extLst>
                  <a:ext uri="{0D108BD9-81ED-4DB2-BD59-A6C34878D82A}">
                    <a16:rowId xmlns:a16="http://schemas.microsoft.com/office/drawing/2014/main" val="1715780289"/>
                  </a:ext>
                </a:extLst>
              </a:tr>
            </a:tbl>
          </a:graphicData>
        </a:graphic>
      </p:graphicFrame>
      <p:sp>
        <p:nvSpPr>
          <p:cNvPr id="6" name="Tekstvak 5">
            <a:extLst>
              <a:ext uri="{FF2B5EF4-FFF2-40B4-BE49-F238E27FC236}">
                <a16:creationId xmlns:a16="http://schemas.microsoft.com/office/drawing/2014/main" id="{F564965E-2B56-AEEF-2988-E4DE61B55522}"/>
              </a:ext>
            </a:extLst>
          </p:cNvPr>
          <p:cNvSpPr txBox="1"/>
          <p:nvPr/>
        </p:nvSpPr>
        <p:spPr>
          <a:xfrm>
            <a:off x="274454" y="409399"/>
            <a:ext cx="2845074" cy="542456"/>
          </a:xfrm>
          <a:prstGeom prst="rect">
            <a:avLst/>
          </a:prstGeom>
          <a:noFill/>
        </p:spPr>
        <p:txBody>
          <a:bodyPr wrap="none" rtlCol="0">
            <a:spAutoFit/>
          </a:bodyPr>
          <a:lstStyle/>
          <a:p>
            <a:r>
              <a:rPr lang="nl-BE" sz="1625" b="1"/>
              <a:t>Direct Rival Analysis – Top 3</a:t>
            </a:r>
          </a:p>
          <a:p>
            <a:r>
              <a:rPr lang="nl-BE" sz="1300"/>
              <a:t>Market Segment: </a:t>
            </a:r>
            <a:r>
              <a:rPr lang="nl-BE" sz="1300">
                <a:solidFill>
                  <a:schemeClr val="accent1"/>
                </a:solidFill>
              </a:rPr>
              <a:t>Dental care centres</a:t>
            </a:r>
          </a:p>
        </p:txBody>
      </p:sp>
      <p:pic>
        <p:nvPicPr>
          <p:cNvPr id="2" name="Afbeelding 1" descr="Afbeelding met Graphics, cirkel, schermopname, Lettertype&#10;&#10;Door AI gegenereerde inhoud is mogelijk onjuist.">
            <a:extLst>
              <a:ext uri="{FF2B5EF4-FFF2-40B4-BE49-F238E27FC236}">
                <a16:creationId xmlns:a16="http://schemas.microsoft.com/office/drawing/2014/main" id="{31267CA2-3D31-74F0-85C7-1892985CBB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pic>
        <p:nvPicPr>
          <p:cNvPr id="4" name="Picture 4">
            <a:extLst>
              <a:ext uri="{FF2B5EF4-FFF2-40B4-BE49-F238E27FC236}">
                <a16:creationId xmlns:a16="http://schemas.microsoft.com/office/drawing/2014/main" id="{F84B8C1C-6AFB-5788-A088-18771835DF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kstvak 6">
            <a:extLst>
              <a:ext uri="{FF2B5EF4-FFF2-40B4-BE49-F238E27FC236}">
                <a16:creationId xmlns:a16="http://schemas.microsoft.com/office/drawing/2014/main" id="{493BF787-ADA6-6904-0873-BFCF0FEE3B36}"/>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4">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sp>
        <p:nvSpPr>
          <p:cNvPr id="3" name="Tekstvak 2">
            <a:extLst>
              <a:ext uri="{FF2B5EF4-FFF2-40B4-BE49-F238E27FC236}">
                <a16:creationId xmlns:a16="http://schemas.microsoft.com/office/drawing/2014/main" id="{EC3C5980-F46C-2DBC-ACAE-82F9FC519C65}"/>
              </a:ext>
            </a:extLst>
          </p:cNvPr>
          <p:cNvSpPr txBox="1"/>
          <p:nvPr/>
        </p:nvSpPr>
        <p:spPr>
          <a:xfrm>
            <a:off x="6355264" y="6513545"/>
            <a:ext cx="3214341" cy="229935"/>
          </a:xfrm>
          <a:prstGeom prst="rect">
            <a:avLst/>
          </a:prstGeom>
          <a:noFill/>
        </p:spPr>
        <p:txBody>
          <a:bodyPr wrap="none" rtlCol="0">
            <a:spAutoFit/>
          </a:bodyPr>
          <a:lstStyle/>
          <a:p>
            <a:r>
              <a:rPr lang="nl-BE" sz="894"/>
              <a:t>Only fill in what is relevant for you. Modify template if needed.</a:t>
            </a:r>
          </a:p>
        </p:txBody>
      </p:sp>
    </p:spTree>
    <p:extLst>
      <p:ext uri="{BB962C8B-B14F-4D97-AF65-F5344CB8AC3E}">
        <p14:creationId xmlns:p14="http://schemas.microsoft.com/office/powerpoint/2010/main" val="3761495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9B3AB-890F-725D-D7BE-31897515F6FC}"/>
            </a:ext>
          </a:extLst>
        </p:cNvPr>
        <p:cNvGrpSpPr/>
        <p:nvPr/>
      </p:nvGrpSpPr>
      <p:grpSpPr>
        <a:xfrm>
          <a:off x="0" y="0"/>
          <a:ext cx="0" cy="0"/>
          <a:chOff x="0" y="0"/>
          <a:chExt cx="0" cy="0"/>
        </a:xfrm>
      </p:grpSpPr>
      <p:graphicFrame>
        <p:nvGraphicFramePr>
          <p:cNvPr id="5" name="Tabel 5">
            <a:extLst>
              <a:ext uri="{FF2B5EF4-FFF2-40B4-BE49-F238E27FC236}">
                <a16:creationId xmlns:a16="http://schemas.microsoft.com/office/drawing/2014/main" id="{F99CCEE2-D4F8-FD20-F762-A97698FFE689}"/>
              </a:ext>
            </a:extLst>
          </p:cNvPr>
          <p:cNvGraphicFramePr>
            <a:graphicFrameLocks noGrp="1"/>
          </p:cNvGraphicFramePr>
          <p:nvPr>
            <p:extLst>
              <p:ext uri="{D42A27DB-BD31-4B8C-83A1-F6EECF244321}">
                <p14:modId xmlns:p14="http://schemas.microsoft.com/office/powerpoint/2010/main" val="656576082"/>
              </p:ext>
            </p:extLst>
          </p:nvPr>
        </p:nvGraphicFramePr>
        <p:xfrm>
          <a:off x="321369" y="1020469"/>
          <a:ext cx="9248236" cy="4923143"/>
        </p:xfrm>
        <a:graphic>
          <a:graphicData uri="http://schemas.openxmlformats.org/drawingml/2006/table">
            <a:tbl>
              <a:tblPr firstRow="1" bandRow="1">
                <a:tableStyleId>{5C22544A-7EE6-4342-B048-85BDC9FD1C3A}</a:tableStyleId>
              </a:tblPr>
              <a:tblGrid>
                <a:gridCol w="2312059">
                  <a:extLst>
                    <a:ext uri="{9D8B030D-6E8A-4147-A177-3AD203B41FA5}">
                      <a16:colId xmlns:a16="http://schemas.microsoft.com/office/drawing/2014/main" val="3060303866"/>
                    </a:ext>
                  </a:extLst>
                </a:gridCol>
                <a:gridCol w="2312059">
                  <a:extLst>
                    <a:ext uri="{9D8B030D-6E8A-4147-A177-3AD203B41FA5}">
                      <a16:colId xmlns:a16="http://schemas.microsoft.com/office/drawing/2014/main" val="4035251704"/>
                    </a:ext>
                  </a:extLst>
                </a:gridCol>
                <a:gridCol w="2312059">
                  <a:extLst>
                    <a:ext uri="{9D8B030D-6E8A-4147-A177-3AD203B41FA5}">
                      <a16:colId xmlns:a16="http://schemas.microsoft.com/office/drawing/2014/main" val="2213161724"/>
                    </a:ext>
                  </a:extLst>
                </a:gridCol>
                <a:gridCol w="2312059">
                  <a:extLst>
                    <a:ext uri="{9D8B030D-6E8A-4147-A177-3AD203B41FA5}">
                      <a16:colId xmlns:a16="http://schemas.microsoft.com/office/drawing/2014/main" val="2597493980"/>
                    </a:ext>
                  </a:extLst>
                </a:gridCol>
              </a:tblGrid>
              <a:tr h="338587">
                <a:tc>
                  <a:txBody>
                    <a:bodyPr/>
                    <a:lstStyle/>
                    <a:p>
                      <a:endParaRPr lang="nl-BE" sz="1100"/>
                    </a:p>
                  </a:txBody>
                  <a:tcPr marL="74295" marR="74295" marT="37148" marB="37148"/>
                </a:tc>
                <a:tc>
                  <a:txBody>
                    <a:bodyPr/>
                    <a:lstStyle/>
                    <a:p>
                      <a:pPr algn="l"/>
                      <a:r>
                        <a:rPr lang="nl-BE" sz="1000" b="0"/>
                        <a:t>Region 1: Flanders</a:t>
                      </a:r>
                    </a:p>
                  </a:txBody>
                  <a:tcPr marL="74295" marR="74295" marT="37148" marB="37148"/>
                </a:tc>
                <a:tc>
                  <a:txBody>
                    <a:bodyPr/>
                    <a:lstStyle/>
                    <a:p>
                      <a:pPr algn="l"/>
                      <a:r>
                        <a:rPr lang="nl-BE" sz="1000" b="0"/>
                        <a:t>Region 2: The Netherlands</a:t>
                      </a:r>
                    </a:p>
                  </a:txBody>
                  <a:tcPr marL="74295" marR="74295" marT="37148" marB="37148"/>
                </a:tc>
                <a:tc>
                  <a:txBody>
                    <a:bodyPr/>
                    <a:lstStyle/>
                    <a:p>
                      <a:pPr algn="l"/>
                      <a:r>
                        <a:rPr lang="nl-BE" sz="1000" b="0"/>
                        <a:t>Region 3: Luxenbourg</a:t>
                      </a:r>
                    </a:p>
                  </a:txBody>
                  <a:tcPr marL="74295" marR="74295" marT="37148" marB="37148"/>
                </a:tc>
                <a:extLst>
                  <a:ext uri="{0D108BD9-81ED-4DB2-BD59-A6C34878D82A}">
                    <a16:rowId xmlns:a16="http://schemas.microsoft.com/office/drawing/2014/main" val="3967584666"/>
                  </a:ext>
                </a:extLst>
              </a:tr>
              <a:tr h="590831">
                <a:tc>
                  <a:txBody>
                    <a:bodyPr/>
                    <a:lstStyle/>
                    <a:p>
                      <a:r>
                        <a:rPr lang="nl-BE" sz="800">
                          <a:latin typeface="+mn-lt"/>
                        </a:rPr>
                        <a:t>Top 3 main competitors</a:t>
                      </a:r>
                    </a:p>
                  </a:txBody>
                  <a:tcPr marL="74295" marR="74295" marT="37148" marB="37148"/>
                </a:tc>
                <a:tc>
                  <a:txBody>
                    <a:bodyPr/>
                    <a:lstStyle/>
                    <a:p>
                      <a:endParaRPr lang="nl-BE" sz="800">
                        <a:latin typeface="+mn-lt"/>
                      </a:endParaRPr>
                    </a:p>
                  </a:txBody>
                  <a:tcPr marL="74295" marR="74295" marT="37148" marB="37148"/>
                </a:tc>
                <a:tc>
                  <a:txBody>
                    <a:bodyPr/>
                    <a:lstStyle/>
                    <a:p>
                      <a:endParaRPr lang="nl-BE" sz="800">
                        <a:latin typeface="+mn-lt"/>
                      </a:endParaRPr>
                    </a:p>
                  </a:txBody>
                  <a:tcPr marL="74295" marR="74295" marT="37148" marB="37148"/>
                </a:tc>
                <a:tc>
                  <a:txBody>
                    <a:bodyPr/>
                    <a:lstStyle/>
                    <a:p>
                      <a:endParaRPr lang="nl-BE" sz="800">
                        <a:latin typeface="+mn-lt"/>
                      </a:endParaRPr>
                    </a:p>
                  </a:txBody>
                  <a:tcPr marL="74295" marR="74295" marT="37148" marB="37148"/>
                </a:tc>
                <a:extLst>
                  <a:ext uri="{0D108BD9-81ED-4DB2-BD59-A6C34878D82A}">
                    <a16:rowId xmlns:a16="http://schemas.microsoft.com/office/drawing/2014/main" val="437105495"/>
                  </a:ext>
                </a:extLst>
              </a:tr>
              <a:tr h="590831">
                <a:tc>
                  <a:txBody>
                    <a:bodyPr/>
                    <a:lstStyle/>
                    <a:p>
                      <a:r>
                        <a:rPr lang="nl-BE" sz="800">
                          <a:latin typeface="+mn-lt"/>
                        </a:rPr>
                        <a:t>What percentage (estimated) of target customers use their solution?</a:t>
                      </a:r>
                    </a:p>
                  </a:txBody>
                  <a:tcPr marL="74295" marR="74295" marT="37148" marB="37148"/>
                </a:tc>
                <a:tc>
                  <a:txBody>
                    <a:bodyPr/>
                    <a:lstStyle/>
                    <a:p>
                      <a:endParaRPr lang="nl-BE" sz="800">
                        <a:latin typeface="+mn-lt"/>
                      </a:endParaRPr>
                    </a:p>
                  </a:txBody>
                  <a:tcPr marL="74295" marR="74295" marT="37148" marB="37148"/>
                </a:tc>
                <a:tc>
                  <a:txBody>
                    <a:bodyPr/>
                    <a:lstStyle/>
                    <a:p>
                      <a:endParaRPr lang="nl-BE" sz="800">
                        <a:latin typeface="+mn-lt"/>
                      </a:endParaRPr>
                    </a:p>
                  </a:txBody>
                  <a:tcPr marL="74295" marR="74295" marT="37148" marB="37148"/>
                </a:tc>
                <a:tc>
                  <a:txBody>
                    <a:bodyPr/>
                    <a:lstStyle/>
                    <a:p>
                      <a:endParaRPr lang="nl-BE" sz="800">
                        <a:latin typeface="+mn-lt"/>
                      </a:endParaRPr>
                    </a:p>
                  </a:txBody>
                  <a:tcPr marL="74295" marR="74295" marT="37148" marB="37148"/>
                </a:tc>
                <a:extLst>
                  <a:ext uri="{0D108BD9-81ED-4DB2-BD59-A6C34878D82A}">
                    <a16:rowId xmlns:a16="http://schemas.microsoft.com/office/drawing/2014/main" val="3955524997"/>
                  </a:ext>
                </a:extLst>
              </a:tr>
              <a:tr h="590831">
                <a:tc>
                  <a:txBody>
                    <a:bodyPr/>
                    <a:lstStyle/>
                    <a:p>
                      <a:r>
                        <a:rPr lang="nl-BE" sz="800">
                          <a:latin typeface="+mn-lt"/>
                        </a:rPr>
                        <a:t>Do they offer product or service as a stand-alone or as a packaged solution?</a:t>
                      </a:r>
                    </a:p>
                    <a:p>
                      <a:endParaRPr lang="nl-BE" sz="800">
                        <a:latin typeface="+mn-lt"/>
                      </a:endParaRPr>
                    </a:p>
                    <a:p>
                      <a:endParaRPr lang="nl-BE" sz="800">
                        <a:latin typeface="+mn-lt"/>
                      </a:endParaRPr>
                    </a:p>
                    <a:p>
                      <a:r>
                        <a:rPr lang="nl-BE" sz="800">
                          <a:latin typeface="+mn-lt"/>
                        </a:rPr>
                        <a:t> </a:t>
                      </a:r>
                    </a:p>
                  </a:txBody>
                  <a:tcPr marL="74295" marR="74295" marT="37148" marB="37148"/>
                </a:tc>
                <a:tc>
                  <a:txBody>
                    <a:bodyPr/>
                    <a:lstStyle/>
                    <a:p>
                      <a:endParaRPr lang="nl-BE" sz="800">
                        <a:latin typeface="+mn-lt"/>
                      </a:endParaRPr>
                    </a:p>
                  </a:txBody>
                  <a:tcPr marL="74295" marR="74295" marT="37148" marB="37148"/>
                </a:tc>
                <a:tc>
                  <a:txBody>
                    <a:bodyPr/>
                    <a:lstStyle/>
                    <a:p>
                      <a:endParaRPr lang="nl-BE" sz="800">
                        <a:latin typeface="+mn-lt"/>
                      </a:endParaRPr>
                    </a:p>
                  </a:txBody>
                  <a:tcPr marL="74295" marR="74295" marT="37148" marB="37148"/>
                </a:tc>
                <a:tc>
                  <a:txBody>
                    <a:bodyPr/>
                    <a:lstStyle/>
                    <a:p>
                      <a:endParaRPr lang="nl-BE" sz="800">
                        <a:latin typeface="+mn-lt"/>
                      </a:endParaRPr>
                    </a:p>
                  </a:txBody>
                  <a:tcPr marL="74295" marR="74295" marT="37148" marB="37148"/>
                </a:tc>
                <a:extLst>
                  <a:ext uri="{0D108BD9-81ED-4DB2-BD59-A6C34878D82A}">
                    <a16:rowId xmlns:a16="http://schemas.microsoft.com/office/drawing/2014/main" val="3798894559"/>
                  </a:ext>
                </a:extLst>
              </a:tr>
              <a:tr h="590831">
                <a:tc>
                  <a:txBody>
                    <a:bodyPr/>
                    <a:lstStyle/>
                    <a:p>
                      <a:r>
                        <a:rPr lang="nl-BE" sz="800">
                          <a:latin typeface="+mn-lt"/>
                        </a:rPr>
                        <a:t>Product &amp; Service offering. List the options they give to customers?</a:t>
                      </a:r>
                    </a:p>
                    <a:p>
                      <a:endParaRPr lang="nl-BE" sz="800">
                        <a:latin typeface="+mn-lt"/>
                      </a:endParaRPr>
                    </a:p>
                    <a:p>
                      <a:endParaRPr lang="nl-BE" sz="800">
                        <a:latin typeface="+mn-lt"/>
                      </a:endParaRPr>
                    </a:p>
                    <a:p>
                      <a:endParaRPr lang="nl-BE" sz="800">
                        <a:latin typeface="+mn-lt"/>
                      </a:endParaRPr>
                    </a:p>
                    <a:p>
                      <a:endParaRPr lang="nl-BE" sz="800">
                        <a:latin typeface="+mn-lt"/>
                      </a:endParaRPr>
                    </a:p>
                    <a:p>
                      <a:endParaRPr lang="nl-BE" sz="800">
                        <a:latin typeface="+mn-lt"/>
                      </a:endParaRPr>
                    </a:p>
                    <a:p>
                      <a:endParaRPr lang="nl-BE" sz="800">
                        <a:latin typeface="+mn-lt"/>
                      </a:endParaRPr>
                    </a:p>
                    <a:p>
                      <a:endParaRPr lang="nl-BE" sz="800">
                        <a:latin typeface="+mn-lt"/>
                      </a:endParaRPr>
                    </a:p>
                    <a:p>
                      <a:endParaRPr lang="nl-BE" sz="800">
                        <a:latin typeface="+mn-lt"/>
                      </a:endParaRPr>
                    </a:p>
                    <a:p>
                      <a:endParaRPr lang="nl-BE" sz="800">
                        <a:latin typeface="+mn-lt"/>
                      </a:endParaRPr>
                    </a:p>
                    <a:p>
                      <a:endParaRPr lang="nl-BE" sz="800">
                        <a:latin typeface="+mn-lt"/>
                      </a:endParaRPr>
                    </a:p>
                  </a:txBody>
                  <a:tcPr marL="74295" marR="74295" marT="37148" marB="37148"/>
                </a:tc>
                <a:tc>
                  <a:txBody>
                    <a:bodyPr/>
                    <a:lstStyle/>
                    <a:p>
                      <a:endParaRPr lang="nl-BE" sz="800">
                        <a:latin typeface="+mn-lt"/>
                      </a:endParaRPr>
                    </a:p>
                  </a:txBody>
                  <a:tcPr marL="74295" marR="74295" marT="37148" marB="37148"/>
                </a:tc>
                <a:tc>
                  <a:txBody>
                    <a:bodyPr/>
                    <a:lstStyle/>
                    <a:p>
                      <a:endParaRPr lang="nl-BE" sz="800">
                        <a:latin typeface="+mn-lt"/>
                      </a:endParaRPr>
                    </a:p>
                  </a:txBody>
                  <a:tcPr marL="74295" marR="74295" marT="37148" marB="37148"/>
                </a:tc>
                <a:tc>
                  <a:txBody>
                    <a:bodyPr/>
                    <a:lstStyle/>
                    <a:p>
                      <a:endParaRPr lang="nl-BE" sz="800">
                        <a:latin typeface="+mn-lt"/>
                      </a:endParaRPr>
                    </a:p>
                  </a:txBody>
                  <a:tcPr marL="74295" marR="74295" marT="37148" marB="37148"/>
                </a:tc>
                <a:extLst>
                  <a:ext uri="{0D108BD9-81ED-4DB2-BD59-A6C34878D82A}">
                    <a16:rowId xmlns:a16="http://schemas.microsoft.com/office/drawing/2014/main" val="2313669954"/>
                  </a:ext>
                </a:extLst>
              </a:tr>
              <a:tr h="590831">
                <a:tc>
                  <a:txBody>
                    <a:bodyPr/>
                    <a:lstStyle/>
                    <a:p>
                      <a:r>
                        <a:rPr lang="nl-BE" sz="800">
                          <a:latin typeface="+mn-lt"/>
                        </a:rPr>
                        <a:t>Mode of operation? Through resellers, partners, branches, eCommerce, training sessions, ..</a:t>
                      </a:r>
                    </a:p>
                  </a:txBody>
                  <a:tcPr marL="74295" marR="74295" marT="37148" marB="37148"/>
                </a:tc>
                <a:tc>
                  <a:txBody>
                    <a:bodyPr/>
                    <a:lstStyle/>
                    <a:p>
                      <a:endParaRPr lang="nl-BE" sz="800">
                        <a:latin typeface="+mn-lt"/>
                      </a:endParaRPr>
                    </a:p>
                  </a:txBody>
                  <a:tcPr marL="74295" marR="74295" marT="37148" marB="37148"/>
                </a:tc>
                <a:tc>
                  <a:txBody>
                    <a:bodyPr/>
                    <a:lstStyle/>
                    <a:p>
                      <a:endParaRPr lang="nl-BE" sz="800">
                        <a:latin typeface="+mn-lt"/>
                      </a:endParaRPr>
                    </a:p>
                  </a:txBody>
                  <a:tcPr marL="74295" marR="74295" marT="37148" marB="37148"/>
                </a:tc>
                <a:tc>
                  <a:txBody>
                    <a:bodyPr/>
                    <a:lstStyle/>
                    <a:p>
                      <a:endParaRPr lang="nl-BE" sz="800">
                        <a:latin typeface="+mn-lt"/>
                      </a:endParaRPr>
                    </a:p>
                  </a:txBody>
                  <a:tcPr marL="74295" marR="74295" marT="37148" marB="37148"/>
                </a:tc>
                <a:extLst>
                  <a:ext uri="{0D108BD9-81ED-4DB2-BD59-A6C34878D82A}">
                    <a16:rowId xmlns:a16="http://schemas.microsoft.com/office/drawing/2014/main" val="2211727513"/>
                  </a:ext>
                </a:extLst>
              </a:tr>
              <a:tr h="590831">
                <a:tc>
                  <a:txBody>
                    <a:bodyPr/>
                    <a:lstStyle/>
                    <a:p>
                      <a:r>
                        <a:rPr lang="nl-BE" sz="800">
                          <a:latin typeface="+mn-lt"/>
                        </a:rPr>
                        <a:t>What incentives do they use?</a:t>
                      </a:r>
                    </a:p>
                  </a:txBody>
                  <a:tcPr marL="74295" marR="74295" marT="37148" marB="37148"/>
                </a:tc>
                <a:tc>
                  <a:txBody>
                    <a:bodyPr/>
                    <a:lstStyle/>
                    <a:p>
                      <a:endParaRPr lang="nl-BE" sz="800">
                        <a:latin typeface="+mn-lt"/>
                      </a:endParaRPr>
                    </a:p>
                  </a:txBody>
                  <a:tcPr marL="74295" marR="74295" marT="37148" marB="37148"/>
                </a:tc>
                <a:tc>
                  <a:txBody>
                    <a:bodyPr/>
                    <a:lstStyle/>
                    <a:p>
                      <a:endParaRPr lang="nl-BE" sz="800">
                        <a:latin typeface="+mn-lt"/>
                      </a:endParaRPr>
                    </a:p>
                  </a:txBody>
                  <a:tcPr marL="74295" marR="74295" marT="37148" marB="37148"/>
                </a:tc>
                <a:tc>
                  <a:txBody>
                    <a:bodyPr/>
                    <a:lstStyle/>
                    <a:p>
                      <a:endParaRPr lang="nl-BE" sz="800">
                        <a:latin typeface="+mn-lt"/>
                      </a:endParaRPr>
                    </a:p>
                  </a:txBody>
                  <a:tcPr marL="74295" marR="74295" marT="37148" marB="37148"/>
                </a:tc>
                <a:extLst>
                  <a:ext uri="{0D108BD9-81ED-4DB2-BD59-A6C34878D82A}">
                    <a16:rowId xmlns:a16="http://schemas.microsoft.com/office/drawing/2014/main" val="4290838555"/>
                  </a:ext>
                </a:extLst>
              </a:tr>
            </a:tbl>
          </a:graphicData>
        </a:graphic>
      </p:graphicFrame>
      <p:sp>
        <p:nvSpPr>
          <p:cNvPr id="6" name="Tekstvak 5">
            <a:extLst>
              <a:ext uri="{FF2B5EF4-FFF2-40B4-BE49-F238E27FC236}">
                <a16:creationId xmlns:a16="http://schemas.microsoft.com/office/drawing/2014/main" id="{4421D452-E001-68B6-6659-9600E2B6128A}"/>
              </a:ext>
            </a:extLst>
          </p:cNvPr>
          <p:cNvSpPr txBox="1"/>
          <p:nvPr/>
        </p:nvSpPr>
        <p:spPr>
          <a:xfrm>
            <a:off x="274453" y="409399"/>
            <a:ext cx="8212723" cy="542456"/>
          </a:xfrm>
          <a:prstGeom prst="rect">
            <a:avLst/>
          </a:prstGeom>
          <a:noFill/>
        </p:spPr>
        <p:txBody>
          <a:bodyPr wrap="square" rtlCol="0">
            <a:spAutoFit/>
          </a:bodyPr>
          <a:lstStyle/>
          <a:p>
            <a:r>
              <a:rPr lang="nl-BE" sz="1625" b="1"/>
              <a:t>Competitors positioning and mode of operations – per target region</a:t>
            </a:r>
          </a:p>
          <a:p>
            <a:r>
              <a:rPr lang="nl-BE" sz="1300"/>
              <a:t>Market Segment: </a:t>
            </a:r>
            <a:r>
              <a:rPr lang="nl-BE" sz="1300">
                <a:solidFill>
                  <a:schemeClr val="accent1"/>
                </a:solidFill>
              </a:rPr>
              <a:t>Dental care centres</a:t>
            </a:r>
          </a:p>
        </p:txBody>
      </p:sp>
      <p:sp>
        <p:nvSpPr>
          <p:cNvPr id="4" name="Tekstvak 3">
            <a:extLst>
              <a:ext uri="{FF2B5EF4-FFF2-40B4-BE49-F238E27FC236}">
                <a16:creationId xmlns:a16="http://schemas.microsoft.com/office/drawing/2014/main" id="{13C85D18-5D94-D606-F364-A5E0DAE6D26D}"/>
              </a:ext>
            </a:extLst>
          </p:cNvPr>
          <p:cNvSpPr txBox="1"/>
          <p:nvPr/>
        </p:nvSpPr>
        <p:spPr>
          <a:xfrm>
            <a:off x="4016045" y="680627"/>
            <a:ext cx="5553560" cy="262508"/>
          </a:xfrm>
          <a:prstGeom prst="rect">
            <a:avLst/>
          </a:prstGeom>
          <a:noFill/>
        </p:spPr>
        <p:txBody>
          <a:bodyPr wrap="square">
            <a:spAutoFit/>
          </a:bodyPr>
          <a:lstStyle/>
          <a:p>
            <a:pPr algn="r">
              <a:lnSpc>
                <a:spcPts val="1400"/>
              </a:lnSpc>
              <a:spcAft>
                <a:spcPts val="900"/>
              </a:spcAft>
              <a:buNone/>
            </a:pPr>
            <a:r>
              <a:rPr lang="en-GB" sz="1000" kern="100">
                <a:latin typeface="Aptos Display" panose="020B0004020202020204" pitchFamily="34" charset="0"/>
                <a:ea typeface="Aptos" panose="020B0004020202020204" pitchFamily="34" charset="0"/>
                <a:cs typeface="Times New Roman" panose="02020603050405020304" pitchFamily="18" charset="0"/>
              </a:rPr>
              <a:t>We focus on main rivels. However, in some sectors there might be many more competitors</a:t>
            </a:r>
            <a:r>
              <a:rPr lang="en-GB" sz="1000" kern="100">
                <a:effectLst/>
                <a:latin typeface="Aptos Display" panose="020B0004020202020204" pitchFamily="34" charset="0"/>
                <a:ea typeface="Aptos" panose="020B0004020202020204" pitchFamily="34" charset="0"/>
                <a:cs typeface="Times New Roman" panose="02020603050405020304" pitchFamily="18" charset="0"/>
              </a:rPr>
              <a:t> </a:t>
            </a:r>
            <a:endParaRPr lang="nl-BE" sz="1000" kern="100">
              <a:effectLst/>
              <a:latin typeface="Aptos Display" panose="020B0004020202020204" pitchFamily="34" charset="0"/>
              <a:ea typeface="Aptos" panose="020B0004020202020204" pitchFamily="34" charset="0"/>
              <a:cs typeface="Times New Roman" panose="02020603050405020304" pitchFamily="18" charset="0"/>
            </a:endParaRPr>
          </a:p>
        </p:txBody>
      </p:sp>
      <p:pic>
        <p:nvPicPr>
          <p:cNvPr id="2" name="Afbeelding 1" descr="Afbeelding met Graphics, cirkel, schermopname, Lettertype&#10;&#10;Door AI gegenereerde inhoud is mogelijk onjuist.">
            <a:extLst>
              <a:ext uri="{FF2B5EF4-FFF2-40B4-BE49-F238E27FC236}">
                <a16:creationId xmlns:a16="http://schemas.microsoft.com/office/drawing/2014/main" id="{141867D3-0E64-DDF6-9F03-6804DC836A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pic>
        <p:nvPicPr>
          <p:cNvPr id="7" name="Picture 4">
            <a:extLst>
              <a:ext uri="{FF2B5EF4-FFF2-40B4-BE49-F238E27FC236}">
                <a16:creationId xmlns:a16="http://schemas.microsoft.com/office/drawing/2014/main" id="{3CE76485-DBFA-4A6B-5505-94855E0BA5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kstvak 8">
            <a:extLst>
              <a:ext uri="{FF2B5EF4-FFF2-40B4-BE49-F238E27FC236}">
                <a16:creationId xmlns:a16="http://schemas.microsoft.com/office/drawing/2014/main" id="{930FDEB3-8C55-1976-BDB1-876149F27852}"/>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4">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sp>
        <p:nvSpPr>
          <p:cNvPr id="3" name="Tekstvak 2">
            <a:extLst>
              <a:ext uri="{FF2B5EF4-FFF2-40B4-BE49-F238E27FC236}">
                <a16:creationId xmlns:a16="http://schemas.microsoft.com/office/drawing/2014/main" id="{ADBFB567-B508-8981-A92B-BAC6C82840B3}"/>
              </a:ext>
            </a:extLst>
          </p:cNvPr>
          <p:cNvSpPr txBox="1"/>
          <p:nvPr/>
        </p:nvSpPr>
        <p:spPr>
          <a:xfrm>
            <a:off x="6355264" y="6513545"/>
            <a:ext cx="3214341" cy="229935"/>
          </a:xfrm>
          <a:prstGeom prst="rect">
            <a:avLst/>
          </a:prstGeom>
          <a:noFill/>
        </p:spPr>
        <p:txBody>
          <a:bodyPr wrap="none" rtlCol="0">
            <a:spAutoFit/>
          </a:bodyPr>
          <a:lstStyle/>
          <a:p>
            <a:r>
              <a:rPr lang="nl-BE" sz="894"/>
              <a:t>Only fill in what is relevant for you. Modify template if needed.</a:t>
            </a:r>
          </a:p>
        </p:txBody>
      </p:sp>
    </p:spTree>
    <p:extLst>
      <p:ext uri="{BB962C8B-B14F-4D97-AF65-F5344CB8AC3E}">
        <p14:creationId xmlns:p14="http://schemas.microsoft.com/office/powerpoint/2010/main" val="3357522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F51F1-5E3A-6A6A-9F7F-8F763F236F74}"/>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D868C74D-4140-2573-2AE4-F6F5F4B2A1EA}"/>
              </a:ext>
            </a:extLst>
          </p:cNvPr>
          <p:cNvSpPr txBox="1"/>
          <p:nvPr/>
        </p:nvSpPr>
        <p:spPr>
          <a:xfrm>
            <a:off x="274454" y="409399"/>
            <a:ext cx="6976352" cy="542456"/>
          </a:xfrm>
          <a:prstGeom prst="rect">
            <a:avLst/>
          </a:prstGeom>
          <a:noFill/>
        </p:spPr>
        <p:txBody>
          <a:bodyPr wrap="square" rtlCol="0">
            <a:spAutoFit/>
          </a:bodyPr>
          <a:lstStyle/>
          <a:p>
            <a:r>
              <a:rPr lang="nl-BE" sz="1625" b="1"/>
              <a:t>Main competitor analysis</a:t>
            </a:r>
          </a:p>
          <a:p>
            <a:r>
              <a:rPr lang="nl-BE" sz="1300"/>
              <a:t>Name of main competitor (rival): </a:t>
            </a:r>
            <a:endParaRPr lang="nl-BE" sz="1300">
              <a:solidFill>
                <a:schemeClr val="accent1"/>
              </a:solidFill>
            </a:endParaRPr>
          </a:p>
        </p:txBody>
      </p:sp>
      <p:pic>
        <p:nvPicPr>
          <p:cNvPr id="9" name="Picture 1">
            <a:extLst>
              <a:ext uri="{FF2B5EF4-FFF2-40B4-BE49-F238E27FC236}">
                <a16:creationId xmlns:a16="http://schemas.microsoft.com/office/drawing/2014/main" id="{0A753C37-9DAB-D197-A031-636556819C64}"/>
              </a:ext>
            </a:extLst>
          </p:cNvPr>
          <p:cNvPicPr>
            <a:picLocks noChangeAspect="1"/>
          </p:cNvPicPr>
          <p:nvPr/>
        </p:nvPicPr>
        <p:blipFill>
          <a:blip r:embed="rId2"/>
          <a:stretch>
            <a:fillRect/>
          </a:stretch>
        </p:blipFill>
        <p:spPr>
          <a:xfrm>
            <a:off x="321370" y="1001823"/>
            <a:ext cx="9251461" cy="5329403"/>
          </a:xfrm>
          <a:prstGeom prst="rect">
            <a:avLst/>
          </a:prstGeom>
        </p:spPr>
      </p:pic>
      <p:sp>
        <p:nvSpPr>
          <p:cNvPr id="10" name="TextBox 3">
            <a:extLst>
              <a:ext uri="{FF2B5EF4-FFF2-40B4-BE49-F238E27FC236}">
                <a16:creationId xmlns:a16="http://schemas.microsoft.com/office/drawing/2014/main" id="{CE781891-DF0B-589D-7445-2127CC34B817}"/>
              </a:ext>
            </a:extLst>
          </p:cNvPr>
          <p:cNvSpPr txBox="1"/>
          <p:nvPr/>
        </p:nvSpPr>
        <p:spPr>
          <a:xfrm>
            <a:off x="304118" y="1074575"/>
            <a:ext cx="1981200" cy="3031599"/>
          </a:xfrm>
          <a:prstGeom prst="rect">
            <a:avLst/>
          </a:prstGeom>
          <a:noFill/>
        </p:spPr>
        <p:txBody>
          <a:bodyPr wrap="square" rtlCol="0">
            <a:spAutoFit/>
          </a:bodyPr>
          <a:lstStyle/>
          <a:p>
            <a:r>
              <a:rPr lang="en-US" sz="1000">
                <a:solidFill>
                  <a:schemeClr val="bg2">
                    <a:lumMod val="25000"/>
                  </a:schemeClr>
                </a:solidFill>
              </a:rPr>
              <a:t>Local of foreign owned?</a:t>
            </a:r>
          </a:p>
          <a:p>
            <a:endParaRPr lang="en-US" sz="1000">
              <a:solidFill>
                <a:schemeClr val="bg2">
                  <a:lumMod val="25000"/>
                </a:schemeClr>
              </a:solidFill>
            </a:endParaRPr>
          </a:p>
          <a:p>
            <a:r>
              <a:rPr lang="en-US" sz="1000">
                <a:solidFill>
                  <a:schemeClr val="bg2">
                    <a:lumMod val="25000"/>
                  </a:schemeClr>
                </a:solidFill>
              </a:rPr>
              <a:t>Location Headquarters:</a:t>
            </a:r>
          </a:p>
          <a:p>
            <a:endParaRPr lang="en-US" sz="1000">
              <a:solidFill>
                <a:schemeClr val="bg2">
                  <a:lumMod val="25000"/>
                </a:schemeClr>
              </a:solidFill>
            </a:endParaRPr>
          </a:p>
          <a:p>
            <a:r>
              <a:rPr lang="en-US" sz="1000">
                <a:solidFill>
                  <a:schemeClr val="bg2">
                    <a:lumMod val="25000"/>
                  </a:schemeClr>
                </a:solidFill>
              </a:rPr>
              <a:t>Location Local / National Office:</a:t>
            </a:r>
          </a:p>
          <a:p>
            <a:endParaRPr lang="en-US" sz="1000">
              <a:solidFill>
                <a:schemeClr val="bg2">
                  <a:lumMod val="25000"/>
                </a:schemeClr>
              </a:solidFill>
            </a:endParaRPr>
          </a:p>
          <a:p>
            <a:r>
              <a:rPr lang="en-US" sz="1000">
                <a:solidFill>
                  <a:schemeClr val="bg2">
                    <a:lumMod val="25000"/>
                  </a:schemeClr>
                </a:solidFill>
              </a:rPr>
              <a:t>Annual turn-over:</a:t>
            </a:r>
          </a:p>
          <a:p>
            <a:endParaRPr lang="en-US" sz="1000">
              <a:solidFill>
                <a:schemeClr val="bg2">
                  <a:lumMod val="25000"/>
                </a:schemeClr>
              </a:solidFill>
            </a:endParaRPr>
          </a:p>
          <a:p>
            <a:r>
              <a:rPr lang="en-US" sz="1000">
                <a:solidFill>
                  <a:schemeClr val="bg2">
                    <a:lumMod val="25000"/>
                  </a:schemeClr>
                </a:solidFill>
              </a:rPr>
              <a:t>Number of staff world:</a:t>
            </a:r>
          </a:p>
          <a:p>
            <a:endParaRPr lang="en-US" sz="1000">
              <a:solidFill>
                <a:schemeClr val="bg2">
                  <a:lumMod val="25000"/>
                </a:schemeClr>
              </a:solidFill>
            </a:endParaRPr>
          </a:p>
          <a:p>
            <a:r>
              <a:rPr lang="en-US" sz="1000">
                <a:solidFill>
                  <a:schemeClr val="bg2">
                    <a:lumMod val="25000"/>
                  </a:schemeClr>
                </a:solidFill>
              </a:rPr>
              <a:t>Number of staff Belgium:</a:t>
            </a:r>
          </a:p>
          <a:p>
            <a:endParaRPr lang="en-US" sz="1000">
              <a:solidFill>
                <a:schemeClr val="bg2">
                  <a:lumMod val="25000"/>
                </a:schemeClr>
              </a:solidFill>
            </a:endParaRPr>
          </a:p>
          <a:p>
            <a:r>
              <a:rPr lang="en-US" sz="1000">
                <a:solidFill>
                  <a:schemeClr val="bg2">
                    <a:lumMod val="25000"/>
                  </a:schemeClr>
                </a:solidFill>
              </a:rPr>
              <a:t>Main products and/or services (core business):</a:t>
            </a:r>
          </a:p>
          <a:p>
            <a:endParaRPr lang="en-US" sz="1000">
              <a:solidFill>
                <a:schemeClr val="bg2">
                  <a:lumMod val="25000"/>
                </a:schemeClr>
              </a:solidFill>
            </a:endParaRPr>
          </a:p>
          <a:p>
            <a:endParaRPr lang="en-US" sz="1000">
              <a:solidFill>
                <a:schemeClr val="bg2">
                  <a:lumMod val="25000"/>
                </a:schemeClr>
              </a:solidFill>
            </a:endParaRPr>
          </a:p>
          <a:p>
            <a:r>
              <a:rPr lang="en-US" sz="1000">
                <a:solidFill>
                  <a:schemeClr val="bg2">
                    <a:lumMod val="25000"/>
                  </a:schemeClr>
                </a:solidFill>
              </a:rPr>
              <a:t>Which segments do they target?</a:t>
            </a:r>
          </a:p>
          <a:p>
            <a:endParaRPr lang="en-US" sz="1000">
              <a:solidFill>
                <a:schemeClr val="bg2">
                  <a:lumMod val="25000"/>
                </a:schemeClr>
              </a:solidFill>
            </a:endParaRPr>
          </a:p>
          <a:p>
            <a:endParaRPr lang="en-US" sz="1000">
              <a:solidFill>
                <a:schemeClr val="bg2">
                  <a:lumMod val="25000"/>
                </a:schemeClr>
              </a:solidFill>
            </a:endParaRPr>
          </a:p>
        </p:txBody>
      </p:sp>
      <p:sp>
        <p:nvSpPr>
          <p:cNvPr id="11" name="TextBox 22">
            <a:extLst>
              <a:ext uri="{FF2B5EF4-FFF2-40B4-BE49-F238E27FC236}">
                <a16:creationId xmlns:a16="http://schemas.microsoft.com/office/drawing/2014/main" id="{33ED79CE-15BA-5F7F-B1D8-EE0C1C66C091}"/>
              </a:ext>
            </a:extLst>
          </p:cNvPr>
          <p:cNvSpPr txBox="1"/>
          <p:nvPr/>
        </p:nvSpPr>
        <p:spPr>
          <a:xfrm>
            <a:off x="2146172" y="1044758"/>
            <a:ext cx="1981200" cy="553998"/>
          </a:xfrm>
          <a:prstGeom prst="rect">
            <a:avLst/>
          </a:prstGeom>
          <a:noFill/>
        </p:spPr>
        <p:txBody>
          <a:bodyPr wrap="square" rtlCol="0">
            <a:spAutoFit/>
          </a:bodyPr>
          <a:lstStyle/>
          <a:p>
            <a:r>
              <a:rPr lang="en-US" sz="1000">
                <a:solidFill>
                  <a:schemeClr val="bg2">
                    <a:lumMod val="25000"/>
                  </a:schemeClr>
                </a:solidFill>
              </a:rPr>
              <a:t>For which expertise / products are they known in sector?</a:t>
            </a:r>
          </a:p>
          <a:p>
            <a:endParaRPr lang="en-US" sz="1000">
              <a:solidFill>
                <a:schemeClr val="bg2">
                  <a:lumMod val="25000"/>
                </a:schemeClr>
              </a:solidFill>
            </a:endParaRPr>
          </a:p>
        </p:txBody>
      </p:sp>
      <p:sp>
        <p:nvSpPr>
          <p:cNvPr id="12" name="TextBox 23">
            <a:extLst>
              <a:ext uri="{FF2B5EF4-FFF2-40B4-BE49-F238E27FC236}">
                <a16:creationId xmlns:a16="http://schemas.microsoft.com/office/drawing/2014/main" id="{16924FF5-6B1D-4A40-0511-37B70F6A0360}"/>
              </a:ext>
            </a:extLst>
          </p:cNvPr>
          <p:cNvSpPr txBox="1"/>
          <p:nvPr/>
        </p:nvSpPr>
        <p:spPr>
          <a:xfrm>
            <a:off x="4034856" y="2873458"/>
            <a:ext cx="1795419" cy="553998"/>
          </a:xfrm>
          <a:prstGeom prst="rect">
            <a:avLst/>
          </a:prstGeom>
          <a:noFill/>
        </p:spPr>
        <p:txBody>
          <a:bodyPr wrap="square" rtlCol="0">
            <a:spAutoFit/>
          </a:bodyPr>
          <a:lstStyle/>
          <a:p>
            <a:r>
              <a:rPr lang="en-US" sz="1000">
                <a:solidFill>
                  <a:schemeClr val="bg2">
                    <a:lumMod val="25000"/>
                  </a:schemeClr>
                </a:solidFill>
              </a:rPr>
              <a:t>What incentives / special offers to they give?</a:t>
            </a:r>
          </a:p>
          <a:p>
            <a:endParaRPr lang="en-US" sz="1000">
              <a:solidFill>
                <a:schemeClr val="bg2">
                  <a:lumMod val="25000"/>
                </a:schemeClr>
              </a:solidFill>
            </a:endParaRPr>
          </a:p>
        </p:txBody>
      </p:sp>
      <p:sp>
        <p:nvSpPr>
          <p:cNvPr id="15" name="TextBox 24">
            <a:extLst>
              <a:ext uri="{FF2B5EF4-FFF2-40B4-BE49-F238E27FC236}">
                <a16:creationId xmlns:a16="http://schemas.microsoft.com/office/drawing/2014/main" id="{D35BEAB8-584C-4AC8-D277-F6B5781D4B52}"/>
              </a:ext>
            </a:extLst>
          </p:cNvPr>
          <p:cNvSpPr txBox="1"/>
          <p:nvPr/>
        </p:nvSpPr>
        <p:spPr>
          <a:xfrm>
            <a:off x="5830275" y="1054697"/>
            <a:ext cx="1981198" cy="553998"/>
          </a:xfrm>
          <a:prstGeom prst="rect">
            <a:avLst/>
          </a:prstGeom>
          <a:noFill/>
        </p:spPr>
        <p:txBody>
          <a:bodyPr wrap="square" rtlCol="0">
            <a:spAutoFit/>
          </a:bodyPr>
          <a:lstStyle/>
          <a:p>
            <a:r>
              <a:rPr lang="en-US" sz="1000">
                <a:solidFill>
                  <a:schemeClr val="bg2">
                    <a:lumMod val="25000"/>
                  </a:schemeClr>
                </a:solidFill>
              </a:rPr>
              <a:t>USP: what is/are their uniques strengths?</a:t>
            </a:r>
          </a:p>
          <a:p>
            <a:endParaRPr lang="en-US" sz="1000">
              <a:solidFill>
                <a:schemeClr val="bg2">
                  <a:lumMod val="25000"/>
                </a:schemeClr>
              </a:solidFill>
            </a:endParaRPr>
          </a:p>
        </p:txBody>
      </p:sp>
      <p:sp>
        <p:nvSpPr>
          <p:cNvPr id="16" name="TextBox 25">
            <a:extLst>
              <a:ext uri="{FF2B5EF4-FFF2-40B4-BE49-F238E27FC236}">
                <a16:creationId xmlns:a16="http://schemas.microsoft.com/office/drawing/2014/main" id="{E2CED572-5150-2DC4-7DFE-6F42ECCAB36A}"/>
              </a:ext>
            </a:extLst>
          </p:cNvPr>
          <p:cNvSpPr txBox="1"/>
          <p:nvPr/>
        </p:nvSpPr>
        <p:spPr>
          <a:xfrm>
            <a:off x="7699136" y="1086975"/>
            <a:ext cx="1927196" cy="2092881"/>
          </a:xfrm>
          <a:prstGeom prst="rect">
            <a:avLst/>
          </a:prstGeom>
          <a:noFill/>
        </p:spPr>
        <p:txBody>
          <a:bodyPr wrap="square" rtlCol="0">
            <a:spAutoFit/>
          </a:bodyPr>
          <a:lstStyle/>
          <a:p>
            <a:r>
              <a:rPr lang="en-US" sz="1000">
                <a:solidFill>
                  <a:schemeClr val="bg2">
                    <a:lumMod val="25000"/>
                  </a:schemeClr>
                </a:solidFill>
              </a:rPr>
              <a:t>Which elements of their offers leaves room for improvement? </a:t>
            </a:r>
          </a:p>
          <a:p>
            <a:endParaRPr lang="en-US" sz="1000">
              <a:solidFill>
                <a:schemeClr val="bg2">
                  <a:lumMod val="25000"/>
                </a:schemeClr>
              </a:solidFill>
            </a:endParaRPr>
          </a:p>
          <a:p>
            <a:endParaRPr lang="en-US" sz="1000">
              <a:solidFill>
                <a:schemeClr val="bg2">
                  <a:lumMod val="25000"/>
                </a:schemeClr>
              </a:solidFill>
            </a:endParaRPr>
          </a:p>
          <a:p>
            <a:endParaRPr lang="en-US" sz="1000">
              <a:solidFill>
                <a:schemeClr val="bg2">
                  <a:lumMod val="25000"/>
                </a:schemeClr>
              </a:solidFill>
            </a:endParaRPr>
          </a:p>
          <a:p>
            <a:endParaRPr lang="en-US" sz="1000">
              <a:solidFill>
                <a:schemeClr val="bg2">
                  <a:lumMod val="25000"/>
                </a:schemeClr>
              </a:solidFill>
            </a:endParaRPr>
          </a:p>
          <a:p>
            <a:endParaRPr lang="en-US" sz="1000">
              <a:solidFill>
                <a:schemeClr val="bg2">
                  <a:lumMod val="25000"/>
                </a:schemeClr>
              </a:solidFill>
            </a:endParaRPr>
          </a:p>
          <a:p>
            <a:endParaRPr lang="en-US" sz="1000">
              <a:solidFill>
                <a:schemeClr val="bg2">
                  <a:lumMod val="25000"/>
                </a:schemeClr>
              </a:solidFill>
            </a:endParaRPr>
          </a:p>
          <a:p>
            <a:endParaRPr lang="en-US" sz="1000">
              <a:solidFill>
                <a:schemeClr val="bg2">
                  <a:lumMod val="25000"/>
                </a:schemeClr>
              </a:solidFill>
            </a:endParaRPr>
          </a:p>
          <a:p>
            <a:endParaRPr lang="en-US" sz="1000">
              <a:solidFill>
                <a:schemeClr val="bg2">
                  <a:lumMod val="25000"/>
                </a:schemeClr>
              </a:solidFill>
            </a:endParaRPr>
          </a:p>
          <a:p>
            <a:endParaRPr lang="en-US" sz="1000">
              <a:solidFill>
                <a:schemeClr val="bg2">
                  <a:lumMod val="25000"/>
                </a:schemeClr>
              </a:solidFill>
            </a:endParaRPr>
          </a:p>
          <a:p>
            <a:r>
              <a:rPr lang="en-US" sz="1000">
                <a:solidFill>
                  <a:schemeClr val="bg2">
                    <a:lumMod val="25000"/>
                  </a:schemeClr>
                </a:solidFill>
              </a:rPr>
              <a:t>Where are their shortcomings? Do they have a weak spot? </a:t>
            </a:r>
          </a:p>
        </p:txBody>
      </p:sp>
      <p:sp>
        <p:nvSpPr>
          <p:cNvPr id="17" name="TextBox 26">
            <a:extLst>
              <a:ext uri="{FF2B5EF4-FFF2-40B4-BE49-F238E27FC236}">
                <a16:creationId xmlns:a16="http://schemas.microsoft.com/office/drawing/2014/main" id="{28A48B13-1467-E77E-D5D1-1A14310B9A06}"/>
              </a:ext>
            </a:extLst>
          </p:cNvPr>
          <p:cNvSpPr txBox="1"/>
          <p:nvPr/>
        </p:nvSpPr>
        <p:spPr>
          <a:xfrm>
            <a:off x="4034856" y="1072067"/>
            <a:ext cx="1981200" cy="400110"/>
          </a:xfrm>
          <a:prstGeom prst="rect">
            <a:avLst/>
          </a:prstGeom>
          <a:noFill/>
        </p:spPr>
        <p:txBody>
          <a:bodyPr wrap="square" rtlCol="0">
            <a:spAutoFit/>
          </a:bodyPr>
          <a:lstStyle/>
          <a:p>
            <a:r>
              <a:rPr lang="en-US" sz="1000">
                <a:solidFill>
                  <a:schemeClr val="bg2">
                    <a:lumMod val="25000"/>
                  </a:schemeClr>
                </a:solidFill>
              </a:rPr>
              <a:t>What offers do they make? </a:t>
            </a:r>
          </a:p>
          <a:p>
            <a:endParaRPr lang="en-US" sz="1000">
              <a:solidFill>
                <a:schemeClr val="bg2">
                  <a:lumMod val="25000"/>
                </a:schemeClr>
              </a:solidFill>
            </a:endParaRPr>
          </a:p>
        </p:txBody>
      </p:sp>
      <p:sp>
        <p:nvSpPr>
          <p:cNvPr id="18" name="TextBox 27">
            <a:extLst>
              <a:ext uri="{FF2B5EF4-FFF2-40B4-BE49-F238E27FC236}">
                <a16:creationId xmlns:a16="http://schemas.microsoft.com/office/drawing/2014/main" id="{330B34ED-B815-C8AB-01B3-0F11D91F609F}"/>
              </a:ext>
            </a:extLst>
          </p:cNvPr>
          <p:cNvSpPr txBox="1"/>
          <p:nvPr/>
        </p:nvSpPr>
        <p:spPr>
          <a:xfrm>
            <a:off x="5841554" y="2907066"/>
            <a:ext cx="1981199" cy="400110"/>
          </a:xfrm>
          <a:prstGeom prst="rect">
            <a:avLst/>
          </a:prstGeom>
          <a:noFill/>
        </p:spPr>
        <p:txBody>
          <a:bodyPr wrap="square" rtlCol="0">
            <a:spAutoFit/>
          </a:bodyPr>
          <a:lstStyle/>
          <a:p>
            <a:r>
              <a:rPr lang="en-US" sz="1000">
                <a:solidFill>
                  <a:schemeClr val="bg2">
                    <a:lumMod val="25000"/>
                  </a:schemeClr>
                </a:solidFill>
              </a:rPr>
              <a:t>What is their value proposition?</a:t>
            </a:r>
          </a:p>
          <a:p>
            <a:endParaRPr lang="en-US" sz="1000">
              <a:solidFill>
                <a:schemeClr val="bg2">
                  <a:lumMod val="25000"/>
                </a:schemeClr>
              </a:solidFill>
            </a:endParaRPr>
          </a:p>
        </p:txBody>
      </p:sp>
      <p:sp>
        <p:nvSpPr>
          <p:cNvPr id="19" name="TextBox 30">
            <a:extLst>
              <a:ext uri="{FF2B5EF4-FFF2-40B4-BE49-F238E27FC236}">
                <a16:creationId xmlns:a16="http://schemas.microsoft.com/office/drawing/2014/main" id="{6C699091-94CD-7A9D-33E2-06B4E31B7E67}"/>
              </a:ext>
            </a:extLst>
          </p:cNvPr>
          <p:cNvSpPr txBox="1"/>
          <p:nvPr/>
        </p:nvSpPr>
        <p:spPr>
          <a:xfrm>
            <a:off x="4879435" y="4682199"/>
            <a:ext cx="3724096" cy="246221"/>
          </a:xfrm>
          <a:prstGeom prst="rect">
            <a:avLst/>
          </a:prstGeom>
          <a:noFill/>
        </p:spPr>
        <p:txBody>
          <a:bodyPr wrap="none" rtlCol="0">
            <a:spAutoFit/>
          </a:bodyPr>
          <a:lstStyle/>
          <a:p>
            <a:r>
              <a:rPr lang="en-US" sz="1000">
                <a:solidFill>
                  <a:schemeClr val="bg2">
                    <a:lumMod val="25000"/>
                  </a:schemeClr>
                </a:solidFill>
              </a:rPr>
              <a:t>Where and how can you lure their customers to your innovation?</a:t>
            </a:r>
          </a:p>
        </p:txBody>
      </p:sp>
      <p:sp>
        <p:nvSpPr>
          <p:cNvPr id="20" name="TextBox 13">
            <a:extLst>
              <a:ext uri="{FF2B5EF4-FFF2-40B4-BE49-F238E27FC236}">
                <a16:creationId xmlns:a16="http://schemas.microsoft.com/office/drawing/2014/main" id="{EB9290C0-3E26-82AE-A6C5-914612E27EA3}"/>
              </a:ext>
            </a:extLst>
          </p:cNvPr>
          <p:cNvSpPr txBox="1"/>
          <p:nvPr/>
        </p:nvSpPr>
        <p:spPr>
          <a:xfrm>
            <a:off x="304119" y="4691901"/>
            <a:ext cx="3294492" cy="246221"/>
          </a:xfrm>
          <a:prstGeom prst="rect">
            <a:avLst/>
          </a:prstGeom>
          <a:noFill/>
        </p:spPr>
        <p:txBody>
          <a:bodyPr wrap="none" rtlCol="0">
            <a:spAutoFit/>
          </a:bodyPr>
          <a:lstStyle/>
          <a:p>
            <a:r>
              <a:rPr lang="en-US" sz="1000">
                <a:solidFill>
                  <a:schemeClr val="bg2">
                    <a:lumMod val="25000"/>
                  </a:schemeClr>
                </a:solidFill>
              </a:rPr>
              <a:t>How strong &amp; aggressive are they in your target markets?</a:t>
            </a:r>
          </a:p>
        </p:txBody>
      </p:sp>
      <p:sp>
        <p:nvSpPr>
          <p:cNvPr id="22" name="TextBox 24">
            <a:extLst>
              <a:ext uri="{FF2B5EF4-FFF2-40B4-BE49-F238E27FC236}">
                <a16:creationId xmlns:a16="http://schemas.microsoft.com/office/drawing/2014/main" id="{8C1DCFF7-FA0A-1E5A-748A-6FFEB0B83A2F}"/>
              </a:ext>
            </a:extLst>
          </p:cNvPr>
          <p:cNvSpPr txBox="1"/>
          <p:nvPr/>
        </p:nvSpPr>
        <p:spPr>
          <a:xfrm>
            <a:off x="5837318" y="2210985"/>
            <a:ext cx="1800346" cy="400110"/>
          </a:xfrm>
          <a:prstGeom prst="rect">
            <a:avLst/>
          </a:prstGeom>
          <a:noFill/>
        </p:spPr>
        <p:txBody>
          <a:bodyPr wrap="square" rtlCol="0">
            <a:spAutoFit/>
          </a:bodyPr>
          <a:lstStyle/>
          <a:p>
            <a:r>
              <a:rPr lang="en-US" sz="1000">
                <a:solidFill>
                  <a:schemeClr val="bg2">
                    <a:lumMod val="25000"/>
                  </a:schemeClr>
                </a:solidFill>
              </a:rPr>
              <a:t>What is their slogan?</a:t>
            </a:r>
          </a:p>
          <a:p>
            <a:endParaRPr lang="en-US" sz="1000">
              <a:solidFill>
                <a:schemeClr val="bg2">
                  <a:lumMod val="25000"/>
                </a:schemeClr>
              </a:solidFill>
            </a:endParaRPr>
          </a:p>
        </p:txBody>
      </p:sp>
      <p:sp>
        <p:nvSpPr>
          <p:cNvPr id="23" name="Rechthoek 22">
            <a:extLst>
              <a:ext uri="{FF2B5EF4-FFF2-40B4-BE49-F238E27FC236}">
                <a16:creationId xmlns:a16="http://schemas.microsoft.com/office/drawing/2014/main" id="{CD50FA0C-D7AC-4E80-B5ED-BC72D6D9A258}"/>
              </a:ext>
            </a:extLst>
          </p:cNvPr>
          <p:cNvSpPr/>
          <p:nvPr/>
        </p:nvSpPr>
        <p:spPr>
          <a:xfrm>
            <a:off x="2183303" y="2873458"/>
            <a:ext cx="1910447" cy="553998"/>
          </a:xfrm>
          <a:prstGeom prst="rect">
            <a:avLst/>
          </a:prstGeom>
        </p:spPr>
        <p:txBody>
          <a:bodyPr wrap="square">
            <a:spAutoFit/>
          </a:bodyPr>
          <a:lstStyle/>
          <a:p>
            <a:r>
              <a:rPr lang="en-US" sz="1000">
                <a:solidFill>
                  <a:schemeClr val="bg2">
                    <a:lumMod val="25000"/>
                  </a:schemeClr>
                </a:solidFill>
              </a:rPr>
              <a:t>Which products or services (names) do they have in your target maket?</a:t>
            </a:r>
          </a:p>
        </p:txBody>
      </p:sp>
      <p:sp>
        <p:nvSpPr>
          <p:cNvPr id="24" name="TextBox 13">
            <a:extLst>
              <a:ext uri="{FF2B5EF4-FFF2-40B4-BE49-F238E27FC236}">
                <a16:creationId xmlns:a16="http://schemas.microsoft.com/office/drawing/2014/main" id="{C09E47C4-B79C-5BFD-CB37-CF418AA1E83B}"/>
              </a:ext>
            </a:extLst>
          </p:cNvPr>
          <p:cNvSpPr txBox="1"/>
          <p:nvPr/>
        </p:nvSpPr>
        <p:spPr>
          <a:xfrm>
            <a:off x="297180" y="5270589"/>
            <a:ext cx="2571538" cy="246221"/>
          </a:xfrm>
          <a:prstGeom prst="rect">
            <a:avLst/>
          </a:prstGeom>
          <a:noFill/>
        </p:spPr>
        <p:txBody>
          <a:bodyPr wrap="none" rtlCol="0">
            <a:spAutoFit/>
          </a:bodyPr>
          <a:lstStyle/>
          <a:p>
            <a:r>
              <a:rPr lang="en-US" sz="1000">
                <a:solidFill>
                  <a:schemeClr val="bg2">
                    <a:lumMod val="25000"/>
                  </a:schemeClr>
                </a:solidFill>
              </a:rPr>
              <a:t>Do they have strategic partners in Belgium?</a:t>
            </a:r>
          </a:p>
        </p:txBody>
      </p:sp>
      <p:sp>
        <p:nvSpPr>
          <p:cNvPr id="25" name="TextBox 13">
            <a:extLst>
              <a:ext uri="{FF2B5EF4-FFF2-40B4-BE49-F238E27FC236}">
                <a16:creationId xmlns:a16="http://schemas.microsoft.com/office/drawing/2014/main" id="{F4EBBFA1-BF8C-190C-CA6B-CC17468C4C07}"/>
              </a:ext>
            </a:extLst>
          </p:cNvPr>
          <p:cNvSpPr txBox="1"/>
          <p:nvPr/>
        </p:nvSpPr>
        <p:spPr>
          <a:xfrm>
            <a:off x="304118" y="5820952"/>
            <a:ext cx="4264309" cy="246221"/>
          </a:xfrm>
          <a:prstGeom prst="rect">
            <a:avLst/>
          </a:prstGeom>
          <a:noFill/>
        </p:spPr>
        <p:txBody>
          <a:bodyPr wrap="none" rtlCol="0">
            <a:spAutoFit/>
          </a:bodyPr>
          <a:lstStyle/>
          <a:p>
            <a:r>
              <a:rPr lang="en-US" sz="1000">
                <a:solidFill>
                  <a:schemeClr val="bg2">
                    <a:lumMod val="25000"/>
                  </a:schemeClr>
                </a:solidFill>
              </a:rPr>
              <a:t>Do they have resellers, franchise, branches, independent salespeople, ..? </a:t>
            </a:r>
          </a:p>
        </p:txBody>
      </p:sp>
      <p:pic>
        <p:nvPicPr>
          <p:cNvPr id="2" name="Afbeelding 1" descr="Afbeelding met Graphics, cirkel, schermopname, Lettertype&#10;&#10;Door AI gegenereerde inhoud is mogelijk onjuist.">
            <a:extLst>
              <a:ext uri="{FF2B5EF4-FFF2-40B4-BE49-F238E27FC236}">
                <a16:creationId xmlns:a16="http://schemas.microsoft.com/office/drawing/2014/main" id="{DD9532B2-1272-B0CD-FC2A-696404986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pic>
        <p:nvPicPr>
          <p:cNvPr id="4" name="Picture 4">
            <a:extLst>
              <a:ext uri="{FF2B5EF4-FFF2-40B4-BE49-F238E27FC236}">
                <a16:creationId xmlns:a16="http://schemas.microsoft.com/office/drawing/2014/main" id="{160539AB-9474-CC63-A830-B4E077328A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8EA4332B-D3A0-BFFC-C43E-683C265039FB}"/>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5">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spTree>
    <p:extLst>
      <p:ext uri="{BB962C8B-B14F-4D97-AF65-F5344CB8AC3E}">
        <p14:creationId xmlns:p14="http://schemas.microsoft.com/office/powerpoint/2010/main" val="789192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F1857-AFBA-517C-4D94-0F11BB2E43E5}"/>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9B552E13-48AD-63ED-0F4A-43AAE7A3774D}"/>
              </a:ext>
            </a:extLst>
          </p:cNvPr>
          <p:cNvSpPr txBox="1"/>
          <p:nvPr/>
        </p:nvSpPr>
        <p:spPr>
          <a:xfrm>
            <a:off x="274454" y="409399"/>
            <a:ext cx="4674100" cy="342401"/>
          </a:xfrm>
          <a:prstGeom prst="rect">
            <a:avLst/>
          </a:prstGeom>
          <a:noFill/>
        </p:spPr>
        <p:txBody>
          <a:bodyPr wrap="none" rtlCol="0">
            <a:spAutoFit/>
          </a:bodyPr>
          <a:lstStyle/>
          <a:p>
            <a:r>
              <a:rPr lang="nl-BE" sz="1625" b="1"/>
              <a:t>Direct &amp; Indirect competitor positioning - Matrix</a:t>
            </a:r>
          </a:p>
        </p:txBody>
      </p:sp>
      <p:sp>
        <p:nvSpPr>
          <p:cNvPr id="2" name="Rectangle 1">
            <a:extLst>
              <a:ext uri="{FF2B5EF4-FFF2-40B4-BE49-F238E27FC236}">
                <a16:creationId xmlns:a16="http://schemas.microsoft.com/office/drawing/2014/main" id="{3F3E0818-A9A1-EBD0-57A7-C53F571E3360}"/>
              </a:ext>
            </a:extLst>
          </p:cNvPr>
          <p:cNvSpPr/>
          <p:nvPr/>
        </p:nvSpPr>
        <p:spPr>
          <a:xfrm>
            <a:off x="491031" y="1591258"/>
            <a:ext cx="4320480" cy="43204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a:extLst>
              <a:ext uri="{FF2B5EF4-FFF2-40B4-BE49-F238E27FC236}">
                <a16:creationId xmlns:a16="http://schemas.microsoft.com/office/drawing/2014/main" id="{65B23668-59F7-F3CD-3365-921009EE6207}"/>
              </a:ext>
            </a:extLst>
          </p:cNvPr>
          <p:cNvSpPr/>
          <p:nvPr/>
        </p:nvSpPr>
        <p:spPr>
          <a:xfrm>
            <a:off x="491031" y="1591258"/>
            <a:ext cx="2160240" cy="2160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a:extLst>
              <a:ext uri="{FF2B5EF4-FFF2-40B4-BE49-F238E27FC236}">
                <a16:creationId xmlns:a16="http://schemas.microsoft.com/office/drawing/2014/main" id="{3B9664EB-5AF8-C6C5-FA8C-167740C22280}"/>
              </a:ext>
            </a:extLst>
          </p:cNvPr>
          <p:cNvSpPr/>
          <p:nvPr/>
        </p:nvSpPr>
        <p:spPr>
          <a:xfrm>
            <a:off x="2651271" y="1591258"/>
            <a:ext cx="2160240" cy="2160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a:extLst>
              <a:ext uri="{FF2B5EF4-FFF2-40B4-BE49-F238E27FC236}">
                <a16:creationId xmlns:a16="http://schemas.microsoft.com/office/drawing/2014/main" id="{D729D649-5E7B-22BF-7176-391BF67A28AC}"/>
              </a:ext>
            </a:extLst>
          </p:cNvPr>
          <p:cNvSpPr/>
          <p:nvPr/>
        </p:nvSpPr>
        <p:spPr>
          <a:xfrm>
            <a:off x="491031" y="3751498"/>
            <a:ext cx="2160240" cy="2160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5">
            <a:extLst>
              <a:ext uri="{FF2B5EF4-FFF2-40B4-BE49-F238E27FC236}">
                <a16:creationId xmlns:a16="http://schemas.microsoft.com/office/drawing/2014/main" id="{CE437122-DFF2-52A5-3DA2-D930000D7DBD}"/>
              </a:ext>
            </a:extLst>
          </p:cNvPr>
          <p:cNvSpPr/>
          <p:nvPr/>
        </p:nvSpPr>
        <p:spPr>
          <a:xfrm>
            <a:off x="2651271" y="3751498"/>
            <a:ext cx="2160240" cy="2160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6">
            <a:extLst>
              <a:ext uri="{FF2B5EF4-FFF2-40B4-BE49-F238E27FC236}">
                <a16:creationId xmlns:a16="http://schemas.microsoft.com/office/drawing/2014/main" id="{968ACBC9-5008-9567-D98D-9430A14CA3C3}"/>
              </a:ext>
            </a:extLst>
          </p:cNvPr>
          <p:cNvSpPr txBox="1"/>
          <p:nvPr/>
        </p:nvSpPr>
        <p:spPr>
          <a:xfrm>
            <a:off x="461319" y="906484"/>
            <a:ext cx="3965573" cy="338554"/>
          </a:xfrm>
          <a:prstGeom prst="rect">
            <a:avLst/>
          </a:prstGeom>
          <a:noFill/>
        </p:spPr>
        <p:txBody>
          <a:bodyPr wrap="none" rtlCol="0">
            <a:spAutoFit/>
          </a:bodyPr>
          <a:lstStyle/>
          <a:p>
            <a:r>
              <a:rPr lang="en-US" sz="1300">
                <a:solidFill>
                  <a:schemeClr val="tx2"/>
                </a:solidFill>
              </a:rPr>
              <a:t>Competitor analysis matrix : </a:t>
            </a:r>
            <a:r>
              <a:rPr lang="en-US" sz="1600" b="1">
                <a:solidFill>
                  <a:schemeClr val="tx2"/>
                </a:solidFill>
              </a:rPr>
              <a:t>Direct</a:t>
            </a:r>
            <a:r>
              <a:rPr lang="en-US" sz="1600">
                <a:solidFill>
                  <a:schemeClr val="tx2"/>
                </a:solidFill>
              </a:rPr>
              <a:t> Competitors</a:t>
            </a:r>
          </a:p>
        </p:txBody>
      </p:sp>
      <p:sp>
        <p:nvSpPr>
          <p:cNvPr id="21" name="Oval 13">
            <a:extLst>
              <a:ext uri="{FF2B5EF4-FFF2-40B4-BE49-F238E27FC236}">
                <a16:creationId xmlns:a16="http://schemas.microsoft.com/office/drawing/2014/main" id="{65142E12-2244-53CA-56A8-6B6E94C9EE1B}"/>
              </a:ext>
            </a:extLst>
          </p:cNvPr>
          <p:cNvSpPr/>
          <p:nvPr/>
        </p:nvSpPr>
        <p:spPr>
          <a:xfrm>
            <a:off x="1427135" y="2671378"/>
            <a:ext cx="576064"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15">
            <a:extLst>
              <a:ext uri="{FF2B5EF4-FFF2-40B4-BE49-F238E27FC236}">
                <a16:creationId xmlns:a16="http://schemas.microsoft.com/office/drawing/2014/main" id="{6EAE7288-CA19-1C79-0FE5-A475438B895B}"/>
              </a:ext>
            </a:extLst>
          </p:cNvPr>
          <p:cNvSpPr/>
          <p:nvPr/>
        </p:nvSpPr>
        <p:spPr>
          <a:xfrm>
            <a:off x="4235447" y="2455354"/>
            <a:ext cx="288032"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17">
            <a:extLst>
              <a:ext uri="{FF2B5EF4-FFF2-40B4-BE49-F238E27FC236}">
                <a16:creationId xmlns:a16="http://schemas.microsoft.com/office/drawing/2014/main" id="{3B493977-2EFD-3B47-F9B7-E57EABA270E7}"/>
              </a:ext>
            </a:extLst>
          </p:cNvPr>
          <p:cNvSpPr/>
          <p:nvPr/>
        </p:nvSpPr>
        <p:spPr>
          <a:xfrm>
            <a:off x="3443359" y="4471578"/>
            <a:ext cx="36004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18">
            <a:extLst>
              <a:ext uri="{FF2B5EF4-FFF2-40B4-BE49-F238E27FC236}">
                <a16:creationId xmlns:a16="http://schemas.microsoft.com/office/drawing/2014/main" id="{ED105F64-CEC4-8585-FDCE-6F9332C901A1}"/>
              </a:ext>
            </a:extLst>
          </p:cNvPr>
          <p:cNvSpPr/>
          <p:nvPr/>
        </p:nvSpPr>
        <p:spPr>
          <a:xfrm>
            <a:off x="3659383" y="4687602"/>
            <a:ext cx="288032"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9">
            <a:extLst>
              <a:ext uri="{FF2B5EF4-FFF2-40B4-BE49-F238E27FC236}">
                <a16:creationId xmlns:a16="http://schemas.microsoft.com/office/drawing/2014/main" id="{7FB1A207-CE4F-EB74-A23C-8A9C40780784}"/>
              </a:ext>
            </a:extLst>
          </p:cNvPr>
          <p:cNvSpPr/>
          <p:nvPr/>
        </p:nvSpPr>
        <p:spPr>
          <a:xfrm>
            <a:off x="1311063" y="4471579"/>
            <a:ext cx="1052176" cy="9811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2">
            <a:extLst>
              <a:ext uri="{FF2B5EF4-FFF2-40B4-BE49-F238E27FC236}">
                <a16:creationId xmlns:a16="http://schemas.microsoft.com/office/drawing/2014/main" id="{35EA2E67-95D5-5528-DE2C-CF6D03AC1193}"/>
              </a:ext>
            </a:extLst>
          </p:cNvPr>
          <p:cNvSpPr txBox="1"/>
          <p:nvPr/>
        </p:nvSpPr>
        <p:spPr>
          <a:xfrm>
            <a:off x="1499145" y="4831620"/>
            <a:ext cx="697627" cy="246221"/>
          </a:xfrm>
          <a:prstGeom prst="rect">
            <a:avLst/>
          </a:prstGeom>
          <a:noFill/>
        </p:spPr>
        <p:txBody>
          <a:bodyPr wrap="none" rtlCol="0">
            <a:spAutoFit/>
          </a:bodyPr>
          <a:lstStyle/>
          <a:p>
            <a:r>
              <a:rPr lang="en-US" sz="1000">
                <a:solidFill>
                  <a:schemeClr val="tx2"/>
                </a:solidFill>
              </a:rPr>
              <a:t>Product A</a:t>
            </a:r>
          </a:p>
        </p:txBody>
      </p:sp>
      <p:sp>
        <p:nvSpPr>
          <p:cNvPr id="31" name="TextBox 23">
            <a:extLst>
              <a:ext uri="{FF2B5EF4-FFF2-40B4-BE49-F238E27FC236}">
                <a16:creationId xmlns:a16="http://schemas.microsoft.com/office/drawing/2014/main" id="{F587F5BC-7DC5-1355-7B82-018B61BC159F}"/>
              </a:ext>
            </a:extLst>
          </p:cNvPr>
          <p:cNvSpPr txBox="1"/>
          <p:nvPr/>
        </p:nvSpPr>
        <p:spPr>
          <a:xfrm>
            <a:off x="1538798" y="2836300"/>
            <a:ext cx="694421" cy="246221"/>
          </a:xfrm>
          <a:prstGeom prst="rect">
            <a:avLst/>
          </a:prstGeom>
          <a:noFill/>
        </p:spPr>
        <p:txBody>
          <a:bodyPr wrap="none" rtlCol="0">
            <a:spAutoFit/>
          </a:bodyPr>
          <a:lstStyle/>
          <a:p>
            <a:r>
              <a:rPr lang="en-US" sz="1000">
                <a:solidFill>
                  <a:schemeClr val="tx2"/>
                </a:solidFill>
              </a:rPr>
              <a:t>Product B</a:t>
            </a:r>
          </a:p>
        </p:txBody>
      </p:sp>
      <p:sp>
        <p:nvSpPr>
          <p:cNvPr id="32" name="TextBox 25">
            <a:extLst>
              <a:ext uri="{FF2B5EF4-FFF2-40B4-BE49-F238E27FC236}">
                <a16:creationId xmlns:a16="http://schemas.microsoft.com/office/drawing/2014/main" id="{44EFE234-B7F9-0B4A-C549-C986283CA784}"/>
              </a:ext>
            </a:extLst>
          </p:cNvPr>
          <p:cNvSpPr txBox="1"/>
          <p:nvPr/>
        </p:nvSpPr>
        <p:spPr>
          <a:xfrm>
            <a:off x="4037067" y="2743388"/>
            <a:ext cx="683200" cy="246221"/>
          </a:xfrm>
          <a:prstGeom prst="rect">
            <a:avLst/>
          </a:prstGeom>
          <a:noFill/>
        </p:spPr>
        <p:txBody>
          <a:bodyPr wrap="none" rtlCol="0">
            <a:spAutoFit/>
          </a:bodyPr>
          <a:lstStyle/>
          <a:p>
            <a:r>
              <a:rPr lang="en-US" sz="1000">
                <a:solidFill>
                  <a:schemeClr val="tx2"/>
                </a:solidFill>
              </a:rPr>
              <a:t>Product F</a:t>
            </a:r>
          </a:p>
        </p:txBody>
      </p:sp>
      <p:sp>
        <p:nvSpPr>
          <p:cNvPr id="33" name="TextBox 26">
            <a:extLst>
              <a:ext uri="{FF2B5EF4-FFF2-40B4-BE49-F238E27FC236}">
                <a16:creationId xmlns:a16="http://schemas.microsoft.com/office/drawing/2014/main" id="{8A6EF806-F658-CE9F-44F3-DB150D2EEE02}"/>
              </a:ext>
            </a:extLst>
          </p:cNvPr>
          <p:cNvSpPr txBox="1"/>
          <p:nvPr/>
        </p:nvSpPr>
        <p:spPr>
          <a:xfrm>
            <a:off x="3765066" y="4441383"/>
            <a:ext cx="704039" cy="246221"/>
          </a:xfrm>
          <a:prstGeom prst="rect">
            <a:avLst/>
          </a:prstGeom>
          <a:noFill/>
        </p:spPr>
        <p:txBody>
          <a:bodyPr wrap="none" rtlCol="0">
            <a:spAutoFit/>
          </a:bodyPr>
          <a:lstStyle/>
          <a:p>
            <a:r>
              <a:rPr lang="en-US" sz="1000">
                <a:solidFill>
                  <a:schemeClr val="tx2"/>
                </a:solidFill>
              </a:rPr>
              <a:t>Product G</a:t>
            </a:r>
          </a:p>
        </p:txBody>
      </p:sp>
      <p:sp>
        <p:nvSpPr>
          <p:cNvPr id="34" name="TextBox 27">
            <a:extLst>
              <a:ext uri="{FF2B5EF4-FFF2-40B4-BE49-F238E27FC236}">
                <a16:creationId xmlns:a16="http://schemas.microsoft.com/office/drawing/2014/main" id="{7230E3FF-6066-7B00-77A2-BA9718793DD5}"/>
              </a:ext>
            </a:extLst>
          </p:cNvPr>
          <p:cNvSpPr txBox="1"/>
          <p:nvPr/>
        </p:nvSpPr>
        <p:spPr>
          <a:xfrm>
            <a:off x="3947416" y="4687604"/>
            <a:ext cx="704039" cy="246221"/>
          </a:xfrm>
          <a:prstGeom prst="rect">
            <a:avLst/>
          </a:prstGeom>
          <a:noFill/>
        </p:spPr>
        <p:txBody>
          <a:bodyPr wrap="none" rtlCol="0">
            <a:spAutoFit/>
          </a:bodyPr>
          <a:lstStyle/>
          <a:p>
            <a:r>
              <a:rPr lang="en-US" sz="1000">
                <a:solidFill>
                  <a:schemeClr val="tx2"/>
                </a:solidFill>
              </a:rPr>
              <a:t>Product H</a:t>
            </a:r>
          </a:p>
        </p:txBody>
      </p:sp>
      <p:sp>
        <p:nvSpPr>
          <p:cNvPr id="35" name="TextBox 9">
            <a:extLst>
              <a:ext uri="{FF2B5EF4-FFF2-40B4-BE49-F238E27FC236}">
                <a16:creationId xmlns:a16="http://schemas.microsoft.com/office/drawing/2014/main" id="{1B984CE1-32CD-DB3D-C07B-277D43D0ADAB}"/>
              </a:ext>
            </a:extLst>
          </p:cNvPr>
          <p:cNvSpPr txBox="1"/>
          <p:nvPr/>
        </p:nvSpPr>
        <p:spPr>
          <a:xfrm>
            <a:off x="509355" y="5572917"/>
            <a:ext cx="2156028" cy="246221"/>
          </a:xfrm>
          <a:prstGeom prst="rect">
            <a:avLst/>
          </a:prstGeom>
          <a:noFill/>
        </p:spPr>
        <p:txBody>
          <a:bodyPr wrap="square" rtlCol="0">
            <a:spAutoFit/>
          </a:bodyPr>
          <a:lstStyle/>
          <a:p>
            <a:pPr algn="ctr"/>
            <a:r>
              <a:rPr lang="en-US" sz="1000">
                <a:solidFill>
                  <a:schemeClr val="accent1"/>
                </a:solidFill>
              </a:rPr>
              <a:t>Small specialized, local niche players</a:t>
            </a:r>
          </a:p>
        </p:txBody>
      </p:sp>
      <p:sp>
        <p:nvSpPr>
          <p:cNvPr id="36" name="Oval 13">
            <a:extLst>
              <a:ext uri="{FF2B5EF4-FFF2-40B4-BE49-F238E27FC236}">
                <a16:creationId xmlns:a16="http://schemas.microsoft.com/office/drawing/2014/main" id="{7C711CD3-AE3C-5046-8DEA-696238E4004D}"/>
              </a:ext>
            </a:extLst>
          </p:cNvPr>
          <p:cNvSpPr/>
          <p:nvPr/>
        </p:nvSpPr>
        <p:spPr>
          <a:xfrm>
            <a:off x="2937879" y="2010074"/>
            <a:ext cx="1010961" cy="10109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25">
            <a:extLst>
              <a:ext uri="{FF2B5EF4-FFF2-40B4-BE49-F238E27FC236}">
                <a16:creationId xmlns:a16="http://schemas.microsoft.com/office/drawing/2014/main" id="{768B006E-67A1-4C0F-820D-5A823D19ED05}"/>
              </a:ext>
            </a:extLst>
          </p:cNvPr>
          <p:cNvSpPr txBox="1"/>
          <p:nvPr/>
        </p:nvSpPr>
        <p:spPr>
          <a:xfrm>
            <a:off x="3068236" y="2455355"/>
            <a:ext cx="702436" cy="246221"/>
          </a:xfrm>
          <a:prstGeom prst="rect">
            <a:avLst/>
          </a:prstGeom>
          <a:noFill/>
        </p:spPr>
        <p:txBody>
          <a:bodyPr wrap="none" rtlCol="0">
            <a:spAutoFit/>
          </a:bodyPr>
          <a:lstStyle/>
          <a:p>
            <a:r>
              <a:rPr lang="en-US" sz="1000">
                <a:solidFill>
                  <a:schemeClr val="tx2"/>
                </a:solidFill>
              </a:rPr>
              <a:t>Product D</a:t>
            </a:r>
          </a:p>
        </p:txBody>
      </p:sp>
      <p:sp>
        <p:nvSpPr>
          <p:cNvPr id="38" name="Oval 13">
            <a:extLst>
              <a:ext uri="{FF2B5EF4-FFF2-40B4-BE49-F238E27FC236}">
                <a16:creationId xmlns:a16="http://schemas.microsoft.com/office/drawing/2014/main" id="{2A5A9547-81EF-8FAA-66C5-38E97628D3F2}"/>
              </a:ext>
            </a:extLst>
          </p:cNvPr>
          <p:cNvSpPr/>
          <p:nvPr/>
        </p:nvSpPr>
        <p:spPr>
          <a:xfrm>
            <a:off x="2703845" y="2559362"/>
            <a:ext cx="504916" cy="5049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23">
            <a:extLst>
              <a:ext uri="{FF2B5EF4-FFF2-40B4-BE49-F238E27FC236}">
                <a16:creationId xmlns:a16="http://schemas.microsoft.com/office/drawing/2014/main" id="{BC9F6C0E-5289-80DC-6567-71AF642854FB}"/>
              </a:ext>
            </a:extLst>
          </p:cNvPr>
          <p:cNvSpPr txBox="1"/>
          <p:nvPr/>
        </p:nvSpPr>
        <p:spPr>
          <a:xfrm>
            <a:off x="2631436" y="3025353"/>
            <a:ext cx="692818" cy="246221"/>
          </a:xfrm>
          <a:prstGeom prst="rect">
            <a:avLst/>
          </a:prstGeom>
          <a:noFill/>
        </p:spPr>
        <p:txBody>
          <a:bodyPr wrap="none" rtlCol="0">
            <a:spAutoFit/>
          </a:bodyPr>
          <a:lstStyle/>
          <a:p>
            <a:r>
              <a:rPr lang="en-US" sz="1000">
                <a:solidFill>
                  <a:schemeClr val="tx2"/>
                </a:solidFill>
              </a:rPr>
              <a:t>Product C</a:t>
            </a:r>
          </a:p>
        </p:txBody>
      </p:sp>
      <p:sp>
        <p:nvSpPr>
          <p:cNvPr id="40" name="Rectangle 1">
            <a:extLst>
              <a:ext uri="{FF2B5EF4-FFF2-40B4-BE49-F238E27FC236}">
                <a16:creationId xmlns:a16="http://schemas.microsoft.com/office/drawing/2014/main" id="{0C81E7AE-3993-C872-81A7-D87B32CEC2CA}"/>
              </a:ext>
            </a:extLst>
          </p:cNvPr>
          <p:cNvSpPr/>
          <p:nvPr/>
        </p:nvSpPr>
        <p:spPr>
          <a:xfrm>
            <a:off x="5405860" y="1592830"/>
            <a:ext cx="4320480" cy="43204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
            <a:extLst>
              <a:ext uri="{FF2B5EF4-FFF2-40B4-BE49-F238E27FC236}">
                <a16:creationId xmlns:a16="http://schemas.microsoft.com/office/drawing/2014/main" id="{91578126-821C-A356-5371-01E333DAF38B}"/>
              </a:ext>
            </a:extLst>
          </p:cNvPr>
          <p:cNvSpPr/>
          <p:nvPr/>
        </p:nvSpPr>
        <p:spPr>
          <a:xfrm>
            <a:off x="5405860" y="1592830"/>
            <a:ext cx="2160240" cy="2160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
            <a:extLst>
              <a:ext uri="{FF2B5EF4-FFF2-40B4-BE49-F238E27FC236}">
                <a16:creationId xmlns:a16="http://schemas.microsoft.com/office/drawing/2014/main" id="{73181842-F102-5797-7F08-25C724E864D2}"/>
              </a:ext>
            </a:extLst>
          </p:cNvPr>
          <p:cNvSpPr/>
          <p:nvPr/>
        </p:nvSpPr>
        <p:spPr>
          <a:xfrm>
            <a:off x="7566100" y="1592830"/>
            <a:ext cx="2160240" cy="2160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
            <a:extLst>
              <a:ext uri="{FF2B5EF4-FFF2-40B4-BE49-F238E27FC236}">
                <a16:creationId xmlns:a16="http://schemas.microsoft.com/office/drawing/2014/main" id="{CED35EEB-D1FE-314B-FF21-CCBCF3E791FB}"/>
              </a:ext>
            </a:extLst>
          </p:cNvPr>
          <p:cNvSpPr/>
          <p:nvPr/>
        </p:nvSpPr>
        <p:spPr>
          <a:xfrm>
            <a:off x="5405860" y="3753070"/>
            <a:ext cx="2160240" cy="2160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5">
            <a:extLst>
              <a:ext uri="{FF2B5EF4-FFF2-40B4-BE49-F238E27FC236}">
                <a16:creationId xmlns:a16="http://schemas.microsoft.com/office/drawing/2014/main" id="{07B6AE8D-7AE1-7C31-293F-BFEADC8C0CD8}"/>
              </a:ext>
            </a:extLst>
          </p:cNvPr>
          <p:cNvSpPr/>
          <p:nvPr/>
        </p:nvSpPr>
        <p:spPr>
          <a:xfrm>
            <a:off x="7566100" y="3753070"/>
            <a:ext cx="2160240" cy="2160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6">
            <a:extLst>
              <a:ext uri="{FF2B5EF4-FFF2-40B4-BE49-F238E27FC236}">
                <a16:creationId xmlns:a16="http://schemas.microsoft.com/office/drawing/2014/main" id="{26E99621-72EB-D7D4-11E0-0000796D1A0D}"/>
              </a:ext>
            </a:extLst>
          </p:cNvPr>
          <p:cNvSpPr txBox="1"/>
          <p:nvPr/>
        </p:nvSpPr>
        <p:spPr>
          <a:xfrm>
            <a:off x="5367202" y="895812"/>
            <a:ext cx="4232249" cy="338554"/>
          </a:xfrm>
          <a:prstGeom prst="rect">
            <a:avLst/>
          </a:prstGeom>
          <a:noFill/>
        </p:spPr>
        <p:txBody>
          <a:bodyPr wrap="none" rtlCol="0">
            <a:spAutoFit/>
          </a:bodyPr>
          <a:lstStyle/>
          <a:p>
            <a:r>
              <a:rPr lang="en-US" sz="1300">
                <a:solidFill>
                  <a:schemeClr val="tx2"/>
                </a:solidFill>
              </a:rPr>
              <a:t>Competitor analysis matrix : </a:t>
            </a:r>
            <a:r>
              <a:rPr lang="en-US" sz="1600" b="1" err="1">
                <a:solidFill>
                  <a:schemeClr val="tx2"/>
                </a:solidFill>
              </a:rPr>
              <a:t>Indirecte</a:t>
            </a:r>
            <a:r>
              <a:rPr lang="en-US" sz="1600">
                <a:solidFill>
                  <a:schemeClr val="tx2"/>
                </a:solidFill>
              </a:rPr>
              <a:t> Competitors</a:t>
            </a:r>
          </a:p>
        </p:txBody>
      </p:sp>
      <p:sp>
        <p:nvSpPr>
          <p:cNvPr id="46" name="Oval 13">
            <a:extLst>
              <a:ext uri="{FF2B5EF4-FFF2-40B4-BE49-F238E27FC236}">
                <a16:creationId xmlns:a16="http://schemas.microsoft.com/office/drawing/2014/main" id="{EEEA1D6A-AD76-01A5-0966-E00750C5E0AD}"/>
              </a:ext>
            </a:extLst>
          </p:cNvPr>
          <p:cNvSpPr/>
          <p:nvPr/>
        </p:nvSpPr>
        <p:spPr>
          <a:xfrm>
            <a:off x="7872732" y="1784908"/>
            <a:ext cx="576064"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17">
            <a:extLst>
              <a:ext uri="{FF2B5EF4-FFF2-40B4-BE49-F238E27FC236}">
                <a16:creationId xmlns:a16="http://schemas.microsoft.com/office/drawing/2014/main" id="{9FDB5889-82BA-D23D-CDDB-C46599824B08}"/>
              </a:ext>
            </a:extLst>
          </p:cNvPr>
          <p:cNvSpPr/>
          <p:nvPr/>
        </p:nvSpPr>
        <p:spPr>
          <a:xfrm>
            <a:off x="5942698" y="2999905"/>
            <a:ext cx="410414" cy="4104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18">
            <a:extLst>
              <a:ext uri="{FF2B5EF4-FFF2-40B4-BE49-F238E27FC236}">
                <a16:creationId xmlns:a16="http://schemas.microsoft.com/office/drawing/2014/main" id="{0110EC1A-5378-EE9C-CA70-89E3BC8B3E91}"/>
              </a:ext>
            </a:extLst>
          </p:cNvPr>
          <p:cNvSpPr/>
          <p:nvPr/>
        </p:nvSpPr>
        <p:spPr>
          <a:xfrm>
            <a:off x="7649926" y="3749248"/>
            <a:ext cx="809721" cy="7636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19">
            <a:extLst>
              <a:ext uri="{FF2B5EF4-FFF2-40B4-BE49-F238E27FC236}">
                <a16:creationId xmlns:a16="http://schemas.microsoft.com/office/drawing/2014/main" id="{039C26DB-1F6D-4814-0C38-47A9D910EC35}"/>
              </a:ext>
            </a:extLst>
          </p:cNvPr>
          <p:cNvSpPr/>
          <p:nvPr/>
        </p:nvSpPr>
        <p:spPr>
          <a:xfrm>
            <a:off x="6389708" y="3477643"/>
            <a:ext cx="512432" cy="5457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22">
            <a:extLst>
              <a:ext uri="{FF2B5EF4-FFF2-40B4-BE49-F238E27FC236}">
                <a16:creationId xmlns:a16="http://schemas.microsoft.com/office/drawing/2014/main" id="{3595CC7F-F724-AEF5-1155-B1790B7F24EB}"/>
              </a:ext>
            </a:extLst>
          </p:cNvPr>
          <p:cNvSpPr txBox="1"/>
          <p:nvPr/>
        </p:nvSpPr>
        <p:spPr>
          <a:xfrm>
            <a:off x="6369046" y="3576746"/>
            <a:ext cx="611474" cy="400110"/>
          </a:xfrm>
          <a:prstGeom prst="rect">
            <a:avLst/>
          </a:prstGeom>
          <a:noFill/>
        </p:spPr>
        <p:txBody>
          <a:bodyPr wrap="square" rtlCol="0">
            <a:spAutoFit/>
          </a:bodyPr>
          <a:lstStyle/>
          <a:p>
            <a:r>
              <a:rPr lang="en-US" sz="1000">
                <a:solidFill>
                  <a:schemeClr val="tx2"/>
                </a:solidFill>
              </a:rPr>
              <a:t>Product A</a:t>
            </a:r>
          </a:p>
        </p:txBody>
      </p:sp>
      <p:sp>
        <p:nvSpPr>
          <p:cNvPr id="51" name="TextBox 23">
            <a:extLst>
              <a:ext uri="{FF2B5EF4-FFF2-40B4-BE49-F238E27FC236}">
                <a16:creationId xmlns:a16="http://schemas.microsoft.com/office/drawing/2014/main" id="{595098AF-1B64-0FF3-ADAB-15B81976A470}"/>
              </a:ext>
            </a:extLst>
          </p:cNvPr>
          <p:cNvSpPr txBox="1"/>
          <p:nvPr/>
        </p:nvSpPr>
        <p:spPr>
          <a:xfrm>
            <a:off x="7984395" y="1949830"/>
            <a:ext cx="694421" cy="246221"/>
          </a:xfrm>
          <a:prstGeom prst="rect">
            <a:avLst/>
          </a:prstGeom>
          <a:noFill/>
        </p:spPr>
        <p:txBody>
          <a:bodyPr wrap="none" rtlCol="0">
            <a:spAutoFit/>
          </a:bodyPr>
          <a:lstStyle/>
          <a:p>
            <a:r>
              <a:rPr lang="en-US" sz="1000">
                <a:solidFill>
                  <a:schemeClr val="tx2"/>
                </a:solidFill>
              </a:rPr>
              <a:t>Product B</a:t>
            </a:r>
          </a:p>
        </p:txBody>
      </p:sp>
      <p:sp>
        <p:nvSpPr>
          <p:cNvPr id="52" name="TextBox 26">
            <a:extLst>
              <a:ext uri="{FF2B5EF4-FFF2-40B4-BE49-F238E27FC236}">
                <a16:creationId xmlns:a16="http://schemas.microsoft.com/office/drawing/2014/main" id="{9184B231-CCC2-E5E9-5556-7A703A8DA31E}"/>
              </a:ext>
            </a:extLst>
          </p:cNvPr>
          <p:cNvSpPr txBox="1"/>
          <p:nvPr/>
        </p:nvSpPr>
        <p:spPr>
          <a:xfrm>
            <a:off x="5795885" y="3382976"/>
            <a:ext cx="692818" cy="246221"/>
          </a:xfrm>
          <a:prstGeom prst="rect">
            <a:avLst/>
          </a:prstGeom>
          <a:noFill/>
        </p:spPr>
        <p:txBody>
          <a:bodyPr wrap="none" rtlCol="0">
            <a:spAutoFit/>
          </a:bodyPr>
          <a:lstStyle/>
          <a:p>
            <a:r>
              <a:rPr lang="en-US" sz="1000">
                <a:solidFill>
                  <a:schemeClr val="tx2"/>
                </a:solidFill>
              </a:rPr>
              <a:t>Product C</a:t>
            </a:r>
          </a:p>
        </p:txBody>
      </p:sp>
      <p:sp>
        <p:nvSpPr>
          <p:cNvPr id="53" name="TextBox 27">
            <a:extLst>
              <a:ext uri="{FF2B5EF4-FFF2-40B4-BE49-F238E27FC236}">
                <a16:creationId xmlns:a16="http://schemas.microsoft.com/office/drawing/2014/main" id="{AD19F429-FD20-1110-3C3D-31759F2C06E4}"/>
              </a:ext>
            </a:extLst>
          </p:cNvPr>
          <p:cNvSpPr txBox="1"/>
          <p:nvPr/>
        </p:nvSpPr>
        <p:spPr>
          <a:xfrm>
            <a:off x="7717053" y="4029700"/>
            <a:ext cx="686406" cy="246221"/>
          </a:xfrm>
          <a:prstGeom prst="rect">
            <a:avLst/>
          </a:prstGeom>
          <a:noFill/>
        </p:spPr>
        <p:txBody>
          <a:bodyPr wrap="none" rtlCol="0">
            <a:spAutoFit/>
          </a:bodyPr>
          <a:lstStyle/>
          <a:p>
            <a:r>
              <a:rPr lang="en-US" sz="1000">
                <a:solidFill>
                  <a:schemeClr val="tx2"/>
                </a:solidFill>
              </a:rPr>
              <a:t>Product E</a:t>
            </a:r>
          </a:p>
        </p:txBody>
      </p:sp>
      <p:sp>
        <p:nvSpPr>
          <p:cNvPr id="54" name="TextBox 8">
            <a:extLst>
              <a:ext uri="{FF2B5EF4-FFF2-40B4-BE49-F238E27FC236}">
                <a16:creationId xmlns:a16="http://schemas.microsoft.com/office/drawing/2014/main" id="{BBDB2ADB-9611-9292-282E-F4EF16A7B266}"/>
              </a:ext>
            </a:extLst>
          </p:cNvPr>
          <p:cNvSpPr txBox="1"/>
          <p:nvPr/>
        </p:nvSpPr>
        <p:spPr>
          <a:xfrm rot="16200000">
            <a:off x="3561919" y="3639541"/>
            <a:ext cx="3326768" cy="278344"/>
          </a:xfrm>
          <a:prstGeom prst="rect">
            <a:avLst/>
          </a:prstGeom>
          <a:solidFill>
            <a:schemeClr val="bg1"/>
          </a:solidFill>
        </p:spPr>
        <p:txBody>
          <a:bodyPr wrap="square" rtlCol="0">
            <a:spAutoFit/>
          </a:bodyPr>
          <a:lstStyle/>
          <a:p>
            <a:r>
              <a:rPr lang="en-US" sz="1200">
                <a:solidFill>
                  <a:schemeClr val="tx2"/>
                </a:solidFill>
              </a:rPr>
              <a:t>Solutions for the same problems, pains, needs</a:t>
            </a:r>
          </a:p>
        </p:txBody>
      </p:sp>
      <p:sp>
        <p:nvSpPr>
          <p:cNvPr id="55" name="TextBox 9">
            <a:extLst>
              <a:ext uri="{FF2B5EF4-FFF2-40B4-BE49-F238E27FC236}">
                <a16:creationId xmlns:a16="http://schemas.microsoft.com/office/drawing/2014/main" id="{2A28829B-C872-FB3D-67DE-DB1B5C0B5B6F}"/>
              </a:ext>
            </a:extLst>
          </p:cNvPr>
          <p:cNvSpPr txBox="1"/>
          <p:nvPr/>
        </p:nvSpPr>
        <p:spPr>
          <a:xfrm>
            <a:off x="4922292" y="5667089"/>
            <a:ext cx="483569" cy="246221"/>
          </a:xfrm>
          <a:prstGeom prst="rect">
            <a:avLst/>
          </a:prstGeom>
          <a:noFill/>
        </p:spPr>
        <p:txBody>
          <a:bodyPr wrap="square" rtlCol="0">
            <a:spAutoFit/>
          </a:bodyPr>
          <a:lstStyle/>
          <a:p>
            <a:r>
              <a:rPr lang="en-US" sz="1000" err="1"/>
              <a:t>Zwak</a:t>
            </a:r>
            <a:endParaRPr lang="en-US" sz="1000"/>
          </a:p>
        </p:txBody>
      </p:sp>
      <p:sp>
        <p:nvSpPr>
          <p:cNvPr id="56" name="TextBox 9">
            <a:extLst>
              <a:ext uri="{FF2B5EF4-FFF2-40B4-BE49-F238E27FC236}">
                <a16:creationId xmlns:a16="http://schemas.microsoft.com/office/drawing/2014/main" id="{17148FFD-1533-308E-5823-58820A4F4BB4}"/>
              </a:ext>
            </a:extLst>
          </p:cNvPr>
          <p:cNvSpPr txBox="1"/>
          <p:nvPr/>
        </p:nvSpPr>
        <p:spPr>
          <a:xfrm>
            <a:off x="4996471" y="1627556"/>
            <a:ext cx="464322" cy="307777"/>
          </a:xfrm>
          <a:prstGeom prst="rect">
            <a:avLst/>
          </a:prstGeom>
          <a:noFill/>
        </p:spPr>
        <p:txBody>
          <a:bodyPr wrap="square" rtlCol="0">
            <a:spAutoFit/>
          </a:bodyPr>
          <a:lstStyle/>
          <a:p>
            <a:r>
              <a:rPr lang="en-US" sz="700"/>
              <a:t>High / Strong</a:t>
            </a:r>
          </a:p>
        </p:txBody>
      </p:sp>
      <p:sp>
        <p:nvSpPr>
          <p:cNvPr id="57" name="Oval 13">
            <a:extLst>
              <a:ext uri="{FF2B5EF4-FFF2-40B4-BE49-F238E27FC236}">
                <a16:creationId xmlns:a16="http://schemas.microsoft.com/office/drawing/2014/main" id="{982C16CD-D468-55AC-2D79-B5BE6B542CB4}"/>
              </a:ext>
            </a:extLst>
          </p:cNvPr>
          <p:cNvSpPr/>
          <p:nvPr/>
        </p:nvSpPr>
        <p:spPr>
          <a:xfrm>
            <a:off x="7607487" y="2692928"/>
            <a:ext cx="1385938" cy="13005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25">
            <a:extLst>
              <a:ext uri="{FF2B5EF4-FFF2-40B4-BE49-F238E27FC236}">
                <a16:creationId xmlns:a16="http://schemas.microsoft.com/office/drawing/2014/main" id="{8AD43D3E-C542-79E0-D7AE-17479102CD56}"/>
              </a:ext>
            </a:extLst>
          </p:cNvPr>
          <p:cNvSpPr txBox="1"/>
          <p:nvPr/>
        </p:nvSpPr>
        <p:spPr>
          <a:xfrm>
            <a:off x="7964826" y="3193499"/>
            <a:ext cx="702436" cy="246221"/>
          </a:xfrm>
          <a:prstGeom prst="rect">
            <a:avLst/>
          </a:prstGeom>
          <a:noFill/>
        </p:spPr>
        <p:txBody>
          <a:bodyPr wrap="none" rtlCol="0">
            <a:spAutoFit/>
          </a:bodyPr>
          <a:lstStyle/>
          <a:p>
            <a:r>
              <a:rPr lang="en-US" sz="1000">
                <a:solidFill>
                  <a:schemeClr val="tx2"/>
                </a:solidFill>
              </a:rPr>
              <a:t>Product D</a:t>
            </a:r>
          </a:p>
        </p:txBody>
      </p:sp>
      <p:sp>
        <p:nvSpPr>
          <p:cNvPr id="59" name="TextBox 8">
            <a:extLst>
              <a:ext uri="{FF2B5EF4-FFF2-40B4-BE49-F238E27FC236}">
                <a16:creationId xmlns:a16="http://schemas.microsoft.com/office/drawing/2014/main" id="{6250BE6F-0C2E-10AB-FE20-613F730D7AB7}"/>
              </a:ext>
            </a:extLst>
          </p:cNvPr>
          <p:cNvSpPr txBox="1"/>
          <p:nvPr/>
        </p:nvSpPr>
        <p:spPr>
          <a:xfrm>
            <a:off x="5364473" y="5911738"/>
            <a:ext cx="1148590" cy="276999"/>
          </a:xfrm>
          <a:prstGeom prst="rect">
            <a:avLst/>
          </a:prstGeom>
          <a:noFill/>
        </p:spPr>
        <p:txBody>
          <a:bodyPr wrap="square" rtlCol="0">
            <a:spAutoFit/>
          </a:bodyPr>
          <a:lstStyle/>
          <a:p>
            <a:pPr algn="ctr"/>
            <a:r>
              <a:rPr lang="en-US" sz="1200">
                <a:solidFill>
                  <a:schemeClr val="tx2"/>
                </a:solidFill>
              </a:rPr>
              <a:t>Market share</a:t>
            </a:r>
          </a:p>
        </p:txBody>
      </p:sp>
      <p:sp>
        <p:nvSpPr>
          <p:cNvPr id="60" name="TextBox 8">
            <a:extLst>
              <a:ext uri="{FF2B5EF4-FFF2-40B4-BE49-F238E27FC236}">
                <a16:creationId xmlns:a16="http://schemas.microsoft.com/office/drawing/2014/main" id="{24C81DE4-092C-18D5-E100-E5CC92B3CE75}"/>
              </a:ext>
            </a:extLst>
          </p:cNvPr>
          <p:cNvSpPr txBox="1"/>
          <p:nvPr/>
        </p:nvSpPr>
        <p:spPr>
          <a:xfrm>
            <a:off x="438458" y="1331194"/>
            <a:ext cx="4608523" cy="230832"/>
          </a:xfrm>
          <a:prstGeom prst="rect">
            <a:avLst/>
          </a:prstGeom>
          <a:noFill/>
        </p:spPr>
        <p:txBody>
          <a:bodyPr wrap="square" rtlCol="0">
            <a:spAutoFit/>
          </a:bodyPr>
          <a:lstStyle/>
          <a:p>
            <a:r>
              <a:rPr lang="en-US" sz="900">
                <a:solidFill>
                  <a:schemeClr val="tx2"/>
                </a:solidFill>
              </a:rPr>
              <a:t>Direct competitors; Same target group, same solution, same type of products or service</a:t>
            </a:r>
          </a:p>
        </p:txBody>
      </p:sp>
      <p:sp>
        <p:nvSpPr>
          <p:cNvPr id="61" name="TextBox 8">
            <a:extLst>
              <a:ext uri="{FF2B5EF4-FFF2-40B4-BE49-F238E27FC236}">
                <a16:creationId xmlns:a16="http://schemas.microsoft.com/office/drawing/2014/main" id="{03FBAEB8-2CE2-7BB0-5FC2-652288A73027}"/>
              </a:ext>
            </a:extLst>
          </p:cNvPr>
          <p:cNvSpPr txBox="1"/>
          <p:nvPr/>
        </p:nvSpPr>
        <p:spPr>
          <a:xfrm>
            <a:off x="5366926" y="1205322"/>
            <a:ext cx="4249919" cy="369332"/>
          </a:xfrm>
          <a:prstGeom prst="rect">
            <a:avLst/>
          </a:prstGeom>
          <a:noFill/>
        </p:spPr>
        <p:txBody>
          <a:bodyPr wrap="square" rtlCol="0">
            <a:spAutoFit/>
          </a:bodyPr>
          <a:lstStyle/>
          <a:p>
            <a:pPr algn="just"/>
            <a:r>
              <a:rPr lang="en-US" sz="900">
                <a:solidFill>
                  <a:schemeClr val="tx2"/>
                </a:solidFill>
              </a:rPr>
              <a:t>Indirect competitors; same target group but have an alternative solution to the same problem</a:t>
            </a:r>
          </a:p>
        </p:txBody>
      </p:sp>
      <p:sp>
        <p:nvSpPr>
          <p:cNvPr id="62" name="TextBox 8">
            <a:extLst>
              <a:ext uri="{FF2B5EF4-FFF2-40B4-BE49-F238E27FC236}">
                <a16:creationId xmlns:a16="http://schemas.microsoft.com/office/drawing/2014/main" id="{34B2B4C5-8E96-5E1D-7ABD-2007E9AFDE82}"/>
              </a:ext>
            </a:extLst>
          </p:cNvPr>
          <p:cNvSpPr txBox="1"/>
          <p:nvPr/>
        </p:nvSpPr>
        <p:spPr>
          <a:xfrm rot="16200000">
            <a:off x="-1188827" y="3643798"/>
            <a:ext cx="2995677" cy="275911"/>
          </a:xfrm>
          <a:prstGeom prst="rect">
            <a:avLst/>
          </a:prstGeom>
          <a:solidFill>
            <a:schemeClr val="bg1"/>
          </a:solidFill>
        </p:spPr>
        <p:txBody>
          <a:bodyPr wrap="square" rtlCol="0">
            <a:spAutoFit/>
          </a:bodyPr>
          <a:lstStyle/>
          <a:p>
            <a:r>
              <a:rPr lang="en-US" sz="1200">
                <a:solidFill>
                  <a:schemeClr val="tx2"/>
                </a:solidFill>
              </a:rPr>
              <a:t>Same or very similar  products / services</a:t>
            </a:r>
          </a:p>
        </p:txBody>
      </p:sp>
      <p:sp>
        <p:nvSpPr>
          <p:cNvPr id="63" name="TextBox 9">
            <a:extLst>
              <a:ext uri="{FF2B5EF4-FFF2-40B4-BE49-F238E27FC236}">
                <a16:creationId xmlns:a16="http://schemas.microsoft.com/office/drawing/2014/main" id="{0D1D36ED-96AC-0496-D2B5-F8F8949F51D4}"/>
              </a:ext>
            </a:extLst>
          </p:cNvPr>
          <p:cNvSpPr txBox="1"/>
          <p:nvPr/>
        </p:nvSpPr>
        <p:spPr>
          <a:xfrm>
            <a:off x="498743" y="1591258"/>
            <a:ext cx="2166640" cy="400110"/>
          </a:xfrm>
          <a:prstGeom prst="rect">
            <a:avLst/>
          </a:prstGeom>
          <a:noFill/>
        </p:spPr>
        <p:txBody>
          <a:bodyPr wrap="square" rtlCol="0">
            <a:spAutoFit/>
          </a:bodyPr>
          <a:lstStyle/>
          <a:p>
            <a:r>
              <a:rPr lang="en-US" sz="1000">
                <a:solidFill>
                  <a:schemeClr val="accent1"/>
                </a:solidFill>
              </a:rPr>
              <a:t>Challengers (Small players but with strong growth)</a:t>
            </a:r>
          </a:p>
        </p:txBody>
      </p:sp>
      <p:sp>
        <p:nvSpPr>
          <p:cNvPr id="64" name="TextBox 9">
            <a:extLst>
              <a:ext uri="{FF2B5EF4-FFF2-40B4-BE49-F238E27FC236}">
                <a16:creationId xmlns:a16="http://schemas.microsoft.com/office/drawing/2014/main" id="{5AA677BD-BD7D-3DF7-FA67-CDBEB96BA294}"/>
              </a:ext>
            </a:extLst>
          </p:cNvPr>
          <p:cNvSpPr txBox="1"/>
          <p:nvPr/>
        </p:nvSpPr>
        <p:spPr>
          <a:xfrm>
            <a:off x="2657423" y="1602779"/>
            <a:ext cx="2166640" cy="246221"/>
          </a:xfrm>
          <a:prstGeom prst="rect">
            <a:avLst/>
          </a:prstGeom>
          <a:noFill/>
        </p:spPr>
        <p:txBody>
          <a:bodyPr wrap="square" rtlCol="0">
            <a:spAutoFit/>
          </a:bodyPr>
          <a:lstStyle/>
          <a:p>
            <a:pPr algn="ctr"/>
            <a:r>
              <a:rPr lang="en-US" sz="1000">
                <a:solidFill>
                  <a:schemeClr val="accent1"/>
                </a:solidFill>
              </a:rPr>
              <a:t>Leaders (dominant market position))</a:t>
            </a:r>
          </a:p>
        </p:txBody>
      </p:sp>
      <p:sp>
        <p:nvSpPr>
          <p:cNvPr id="65" name="TextBox 9">
            <a:extLst>
              <a:ext uri="{FF2B5EF4-FFF2-40B4-BE49-F238E27FC236}">
                <a16:creationId xmlns:a16="http://schemas.microsoft.com/office/drawing/2014/main" id="{06C90077-D777-7A3F-86C7-A3E5711D2449}"/>
              </a:ext>
            </a:extLst>
          </p:cNvPr>
          <p:cNvSpPr txBox="1"/>
          <p:nvPr/>
        </p:nvSpPr>
        <p:spPr>
          <a:xfrm>
            <a:off x="2651271" y="5563587"/>
            <a:ext cx="2156028" cy="400110"/>
          </a:xfrm>
          <a:prstGeom prst="rect">
            <a:avLst/>
          </a:prstGeom>
          <a:noFill/>
        </p:spPr>
        <p:txBody>
          <a:bodyPr wrap="square" rtlCol="0">
            <a:spAutoFit/>
          </a:bodyPr>
          <a:lstStyle/>
          <a:p>
            <a:pPr algn="ctr"/>
            <a:r>
              <a:rPr lang="en-US" sz="1000">
                <a:solidFill>
                  <a:schemeClr val="accent1"/>
                </a:solidFill>
              </a:rPr>
              <a:t>One or few products / service in many different segments</a:t>
            </a:r>
          </a:p>
        </p:txBody>
      </p:sp>
      <p:sp>
        <p:nvSpPr>
          <p:cNvPr id="66" name="TextBox 9">
            <a:extLst>
              <a:ext uri="{FF2B5EF4-FFF2-40B4-BE49-F238E27FC236}">
                <a16:creationId xmlns:a16="http://schemas.microsoft.com/office/drawing/2014/main" id="{2D79E153-7E5A-3C23-9B4A-921BE54931ED}"/>
              </a:ext>
            </a:extLst>
          </p:cNvPr>
          <p:cNvSpPr txBox="1"/>
          <p:nvPr/>
        </p:nvSpPr>
        <p:spPr>
          <a:xfrm>
            <a:off x="5411782" y="1593187"/>
            <a:ext cx="2166640" cy="400110"/>
          </a:xfrm>
          <a:prstGeom prst="rect">
            <a:avLst/>
          </a:prstGeom>
          <a:noFill/>
        </p:spPr>
        <p:txBody>
          <a:bodyPr wrap="square" rtlCol="0">
            <a:spAutoFit/>
          </a:bodyPr>
          <a:lstStyle/>
          <a:p>
            <a:r>
              <a:rPr lang="en-US" sz="1000">
                <a:solidFill>
                  <a:schemeClr val="accent1"/>
                </a:solidFill>
              </a:rPr>
              <a:t>Challengers (Small players but with strong growth)</a:t>
            </a:r>
          </a:p>
        </p:txBody>
      </p:sp>
      <p:sp>
        <p:nvSpPr>
          <p:cNvPr id="67" name="TextBox 9">
            <a:extLst>
              <a:ext uri="{FF2B5EF4-FFF2-40B4-BE49-F238E27FC236}">
                <a16:creationId xmlns:a16="http://schemas.microsoft.com/office/drawing/2014/main" id="{BEDEC574-9C41-726F-7F42-D44BDC7E655A}"/>
              </a:ext>
            </a:extLst>
          </p:cNvPr>
          <p:cNvSpPr txBox="1"/>
          <p:nvPr/>
        </p:nvSpPr>
        <p:spPr>
          <a:xfrm>
            <a:off x="7570462" y="1604708"/>
            <a:ext cx="2166640" cy="246221"/>
          </a:xfrm>
          <a:prstGeom prst="rect">
            <a:avLst/>
          </a:prstGeom>
          <a:noFill/>
        </p:spPr>
        <p:txBody>
          <a:bodyPr wrap="square" rtlCol="0">
            <a:spAutoFit/>
          </a:bodyPr>
          <a:lstStyle/>
          <a:p>
            <a:pPr algn="ctr"/>
            <a:r>
              <a:rPr lang="en-US" sz="1000">
                <a:solidFill>
                  <a:schemeClr val="accent1"/>
                </a:solidFill>
              </a:rPr>
              <a:t>Leaders (dominant market position))</a:t>
            </a:r>
          </a:p>
        </p:txBody>
      </p:sp>
      <p:sp>
        <p:nvSpPr>
          <p:cNvPr id="68" name="TextBox 9">
            <a:extLst>
              <a:ext uri="{FF2B5EF4-FFF2-40B4-BE49-F238E27FC236}">
                <a16:creationId xmlns:a16="http://schemas.microsoft.com/office/drawing/2014/main" id="{0D924E1D-3AC1-18FD-CF08-CAD2D4174E16}"/>
              </a:ext>
            </a:extLst>
          </p:cNvPr>
          <p:cNvSpPr txBox="1"/>
          <p:nvPr/>
        </p:nvSpPr>
        <p:spPr>
          <a:xfrm>
            <a:off x="5424179" y="5551656"/>
            <a:ext cx="2156028" cy="246221"/>
          </a:xfrm>
          <a:prstGeom prst="rect">
            <a:avLst/>
          </a:prstGeom>
          <a:noFill/>
        </p:spPr>
        <p:txBody>
          <a:bodyPr wrap="square" rtlCol="0">
            <a:spAutoFit/>
          </a:bodyPr>
          <a:lstStyle/>
          <a:p>
            <a:pPr algn="ctr"/>
            <a:r>
              <a:rPr lang="en-US" sz="1000">
                <a:solidFill>
                  <a:schemeClr val="accent1"/>
                </a:solidFill>
              </a:rPr>
              <a:t>Small specialized, local niche players</a:t>
            </a:r>
          </a:p>
        </p:txBody>
      </p:sp>
      <p:sp>
        <p:nvSpPr>
          <p:cNvPr id="69" name="TextBox 9">
            <a:extLst>
              <a:ext uri="{FF2B5EF4-FFF2-40B4-BE49-F238E27FC236}">
                <a16:creationId xmlns:a16="http://schemas.microsoft.com/office/drawing/2014/main" id="{C7475E22-B98D-B911-9347-386A2965F6C1}"/>
              </a:ext>
            </a:extLst>
          </p:cNvPr>
          <p:cNvSpPr txBox="1"/>
          <p:nvPr/>
        </p:nvSpPr>
        <p:spPr>
          <a:xfrm>
            <a:off x="7566095" y="5542326"/>
            <a:ext cx="2156028" cy="400110"/>
          </a:xfrm>
          <a:prstGeom prst="rect">
            <a:avLst/>
          </a:prstGeom>
          <a:noFill/>
        </p:spPr>
        <p:txBody>
          <a:bodyPr wrap="square" rtlCol="0">
            <a:spAutoFit/>
          </a:bodyPr>
          <a:lstStyle/>
          <a:p>
            <a:pPr algn="ctr"/>
            <a:r>
              <a:rPr lang="en-US" sz="1000">
                <a:solidFill>
                  <a:schemeClr val="accent1"/>
                </a:solidFill>
              </a:rPr>
              <a:t>One or few products / service in many different segments</a:t>
            </a:r>
          </a:p>
        </p:txBody>
      </p:sp>
      <p:cxnSp>
        <p:nvCxnSpPr>
          <p:cNvPr id="70" name="Rechte verbindingslijn met pijl 69">
            <a:extLst>
              <a:ext uri="{FF2B5EF4-FFF2-40B4-BE49-F238E27FC236}">
                <a16:creationId xmlns:a16="http://schemas.microsoft.com/office/drawing/2014/main" id="{A3EE3430-8D7A-FA7A-EAA6-6D250A75A7AD}"/>
              </a:ext>
            </a:extLst>
          </p:cNvPr>
          <p:cNvCxnSpPr/>
          <p:nvPr/>
        </p:nvCxnSpPr>
        <p:spPr>
          <a:xfrm>
            <a:off x="6639478" y="6072489"/>
            <a:ext cx="16921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TextBox 9">
            <a:extLst>
              <a:ext uri="{FF2B5EF4-FFF2-40B4-BE49-F238E27FC236}">
                <a16:creationId xmlns:a16="http://schemas.microsoft.com/office/drawing/2014/main" id="{703CC50F-216B-62A5-4365-B1E740340A33}"/>
              </a:ext>
            </a:extLst>
          </p:cNvPr>
          <p:cNvSpPr txBox="1"/>
          <p:nvPr/>
        </p:nvSpPr>
        <p:spPr>
          <a:xfrm>
            <a:off x="123773" y="1641060"/>
            <a:ext cx="493950" cy="307777"/>
          </a:xfrm>
          <a:prstGeom prst="rect">
            <a:avLst/>
          </a:prstGeom>
          <a:noFill/>
        </p:spPr>
        <p:txBody>
          <a:bodyPr wrap="square" rtlCol="0">
            <a:spAutoFit/>
          </a:bodyPr>
          <a:lstStyle/>
          <a:p>
            <a:r>
              <a:rPr lang="en-US" sz="700"/>
              <a:t>High / Strong</a:t>
            </a:r>
          </a:p>
        </p:txBody>
      </p:sp>
      <p:sp>
        <p:nvSpPr>
          <p:cNvPr id="72" name="TextBox 8">
            <a:extLst>
              <a:ext uri="{FF2B5EF4-FFF2-40B4-BE49-F238E27FC236}">
                <a16:creationId xmlns:a16="http://schemas.microsoft.com/office/drawing/2014/main" id="{C8D462FF-AA60-CBC8-804D-5ED01A30E308}"/>
              </a:ext>
            </a:extLst>
          </p:cNvPr>
          <p:cNvSpPr txBox="1"/>
          <p:nvPr/>
        </p:nvSpPr>
        <p:spPr>
          <a:xfrm>
            <a:off x="536311" y="5913663"/>
            <a:ext cx="1148590" cy="276999"/>
          </a:xfrm>
          <a:prstGeom prst="rect">
            <a:avLst/>
          </a:prstGeom>
          <a:noFill/>
        </p:spPr>
        <p:txBody>
          <a:bodyPr wrap="square" rtlCol="0">
            <a:spAutoFit/>
          </a:bodyPr>
          <a:lstStyle/>
          <a:p>
            <a:pPr algn="ctr"/>
            <a:r>
              <a:rPr lang="en-US" sz="1200">
                <a:solidFill>
                  <a:schemeClr val="tx2"/>
                </a:solidFill>
              </a:rPr>
              <a:t>Market share</a:t>
            </a:r>
          </a:p>
        </p:txBody>
      </p:sp>
      <p:cxnSp>
        <p:nvCxnSpPr>
          <p:cNvPr id="73" name="Rechte verbindingslijn met pijl 72">
            <a:extLst>
              <a:ext uri="{FF2B5EF4-FFF2-40B4-BE49-F238E27FC236}">
                <a16:creationId xmlns:a16="http://schemas.microsoft.com/office/drawing/2014/main" id="{41A6291C-34B9-64B1-FE95-E3848EE297CE}"/>
              </a:ext>
            </a:extLst>
          </p:cNvPr>
          <p:cNvCxnSpPr/>
          <p:nvPr/>
        </p:nvCxnSpPr>
        <p:spPr>
          <a:xfrm>
            <a:off x="1811316" y="6074414"/>
            <a:ext cx="16921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Afbeelding 8" descr="Afbeelding met Graphics, cirkel, schermopname, Lettertype&#10;&#10;Door AI gegenereerde inhoud is mogelijk onjuist.">
            <a:extLst>
              <a:ext uri="{FF2B5EF4-FFF2-40B4-BE49-F238E27FC236}">
                <a16:creationId xmlns:a16="http://schemas.microsoft.com/office/drawing/2014/main" id="{CF7C891D-A81C-5F3F-6579-DF6A8A4F07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847" y="409399"/>
            <a:ext cx="830758" cy="418085"/>
          </a:xfrm>
          <a:prstGeom prst="rect">
            <a:avLst/>
          </a:prstGeom>
        </p:spPr>
      </p:pic>
      <p:pic>
        <p:nvPicPr>
          <p:cNvPr id="10" name="Picture 4">
            <a:extLst>
              <a:ext uri="{FF2B5EF4-FFF2-40B4-BE49-F238E27FC236}">
                <a16:creationId xmlns:a16="http://schemas.microsoft.com/office/drawing/2014/main" id="{25C7238F-C032-AEF2-A9D5-088716984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69" y="6462262"/>
            <a:ext cx="237417" cy="23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kstvak 10">
            <a:extLst>
              <a:ext uri="{FF2B5EF4-FFF2-40B4-BE49-F238E27FC236}">
                <a16:creationId xmlns:a16="http://schemas.microsoft.com/office/drawing/2014/main" id="{9F30D887-1E18-496A-BD0E-A12CEEB32282}"/>
              </a:ext>
            </a:extLst>
          </p:cNvPr>
          <p:cNvSpPr txBox="1"/>
          <p:nvPr/>
        </p:nvSpPr>
        <p:spPr>
          <a:xfrm>
            <a:off x="508236" y="6469744"/>
            <a:ext cx="1872629" cy="229935"/>
          </a:xfrm>
          <a:prstGeom prst="rect">
            <a:avLst/>
          </a:prstGeom>
          <a:noFill/>
        </p:spPr>
        <p:txBody>
          <a:bodyPr wrap="none" rtlCol="0">
            <a:spAutoFit/>
          </a:bodyPr>
          <a:lstStyle/>
          <a:p>
            <a:r>
              <a:rPr lang="nl-BE" sz="894"/>
              <a:t>Op </a:t>
            </a:r>
            <a:r>
              <a:rPr lang="nl-BE" sz="894">
                <a:solidFill>
                  <a:schemeClr val="accent1"/>
                </a:solidFill>
                <a:hlinkClick r:id="rId4">
                  <a:extLst>
                    <a:ext uri="{A12FA001-AC4F-418D-AE19-62706E023703}">
                      <ahyp:hlinkClr xmlns:ahyp="http://schemas.microsoft.com/office/drawing/2018/hyperlinkcolor" val="tx"/>
                    </a:ext>
                  </a:extLst>
                </a:hlinkClick>
              </a:rPr>
              <a:t>www.cap5.net</a:t>
            </a:r>
            <a:r>
              <a:rPr lang="nl-BE" sz="894">
                <a:solidFill>
                  <a:schemeClr val="accent1"/>
                </a:solidFill>
              </a:rPr>
              <a:t> </a:t>
            </a:r>
            <a:r>
              <a:rPr lang="nl-BE" sz="894"/>
              <a:t>free downloaad</a:t>
            </a:r>
          </a:p>
        </p:txBody>
      </p:sp>
    </p:spTree>
    <p:extLst>
      <p:ext uri="{BB962C8B-B14F-4D97-AF65-F5344CB8AC3E}">
        <p14:creationId xmlns:p14="http://schemas.microsoft.com/office/powerpoint/2010/main" val="536287892"/>
      </p:ext>
    </p:extLst>
  </p:cSld>
  <p:clrMapOvr>
    <a:masterClrMapping/>
  </p:clrMapOvr>
</p:sld>
</file>

<file path=ppt/theme/theme1.xml><?xml version="1.0" encoding="utf-8"?>
<a:theme xmlns:a="http://schemas.openxmlformats.org/drawingml/2006/main" name="Kantoorthema">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them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2136</TotalTime>
  <Words>6956</Words>
  <Application>Microsoft Office PowerPoint</Application>
  <PresentationFormat>A4 (210 x 297 mm)</PresentationFormat>
  <Paragraphs>1146</Paragraphs>
  <Slides>58</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58</vt:i4>
      </vt:variant>
    </vt:vector>
  </HeadingPairs>
  <TitlesOfParts>
    <vt:vector size="65" baseType="lpstr">
      <vt:lpstr>Aptos</vt:lpstr>
      <vt:lpstr>Aptos Display</vt:lpstr>
      <vt:lpstr>Arial</vt:lpstr>
      <vt:lpstr>Bradley Hand ITC</vt:lpstr>
      <vt:lpstr>Calibri</vt:lpstr>
      <vt:lpstr>Fairwater Script Light</vt:lpstr>
      <vt:lpstr>Kantoorthema</vt:lpstr>
      <vt:lpstr>B2B Innovation Workbook Exercises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Bart PP Peeters</dc:creator>
  <cp:lastModifiedBy>Bart PP Peeters</cp:lastModifiedBy>
  <cp:revision>58</cp:revision>
  <cp:lastPrinted>2025-08-27T04:07:35Z</cp:lastPrinted>
  <dcterms:created xsi:type="dcterms:W3CDTF">2025-08-08T08:38:53Z</dcterms:created>
  <dcterms:modified xsi:type="dcterms:W3CDTF">2025-08-27T06:03:33Z</dcterms:modified>
</cp:coreProperties>
</file>